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82"/>
  </p:notesMasterIdLst>
  <p:handoutMasterIdLst>
    <p:handoutMasterId r:id="rId83"/>
  </p:handoutMasterIdLst>
  <p:sldIdLst>
    <p:sldId id="604" r:id="rId2"/>
    <p:sldId id="650" r:id="rId3"/>
    <p:sldId id="605" r:id="rId4"/>
    <p:sldId id="1045" r:id="rId5"/>
    <p:sldId id="1046" r:id="rId6"/>
    <p:sldId id="1047" r:id="rId7"/>
    <p:sldId id="1048" r:id="rId8"/>
    <p:sldId id="1049" r:id="rId9"/>
    <p:sldId id="1050" r:id="rId10"/>
    <p:sldId id="1104" r:id="rId11"/>
    <p:sldId id="1057" r:id="rId12"/>
    <p:sldId id="1058" r:id="rId13"/>
    <p:sldId id="1054" r:id="rId14"/>
    <p:sldId id="1105" r:id="rId15"/>
    <p:sldId id="1053" r:id="rId16"/>
    <p:sldId id="1106" r:id="rId17"/>
    <p:sldId id="1078" r:id="rId18"/>
    <p:sldId id="1079" r:id="rId19"/>
    <p:sldId id="1080" r:id="rId20"/>
    <p:sldId id="1154" r:id="rId21"/>
    <p:sldId id="1155" r:id="rId22"/>
    <p:sldId id="1156" r:id="rId23"/>
    <p:sldId id="1107" r:id="rId24"/>
    <p:sldId id="1063" r:id="rId25"/>
    <p:sldId id="1064" r:id="rId26"/>
    <p:sldId id="1128" r:id="rId27"/>
    <p:sldId id="1065" r:id="rId28"/>
    <p:sldId id="1066" r:id="rId29"/>
    <p:sldId id="1070" r:id="rId30"/>
    <p:sldId id="1071" r:id="rId31"/>
    <p:sldId id="1073" r:id="rId32"/>
    <p:sldId id="1084" r:id="rId33"/>
    <p:sldId id="1085" r:id="rId34"/>
    <p:sldId id="1086" r:id="rId35"/>
    <p:sldId id="1087" r:id="rId36"/>
    <p:sldId id="1088" r:id="rId37"/>
    <p:sldId id="1089" r:id="rId38"/>
    <p:sldId id="1145" r:id="rId39"/>
    <p:sldId id="1146" r:id="rId40"/>
    <p:sldId id="1101" r:id="rId41"/>
    <p:sldId id="1076" r:id="rId42"/>
    <p:sldId id="1108" r:id="rId43"/>
    <p:sldId id="1109" r:id="rId44"/>
    <p:sldId id="1110" r:id="rId45"/>
    <p:sldId id="1111" r:id="rId46"/>
    <p:sldId id="1130" r:id="rId47"/>
    <p:sldId id="1142" r:id="rId48"/>
    <p:sldId id="1143" r:id="rId49"/>
    <p:sldId id="1112" r:id="rId50"/>
    <p:sldId id="1113" r:id="rId51"/>
    <p:sldId id="1114" r:id="rId52"/>
    <p:sldId id="1115" r:id="rId53"/>
    <p:sldId id="1117" r:id="rId54"/>
    <p:sldId id="1118" r:id="rId55"/>
    <p:sldId id="1119" r:id="rId56"/>
    <p:sldId id="1120" r:id="rId57"/>
    <p:sldId id="1121" r:id="rId58"/>
    <p:sldId id="1122" r:id="rId59"/>
    <p:sldId id="1123" r:id="rId60"/>
    <p:sldId id="1124" r:id="rId61"/>
    <p:sldId id="1125" r:id="rId62"/>
    <p:sldId id="1126" r:id="rId63"/>
    <p:sldId id="1144" r:id="rId64"/>
    <p:sldId id="655" r:id="rId65"/>
    <p:sldId id="1135" r:id="rId66"/>
    <p:sldId id="1137" r:id="rId67"/>
    <p:sldId id="1138" r:id="rId68"/>
    <p:sldId id="1139" r:id="rId69"/>
    <p:sldId id="656" r:id="rId70"/>
    <p:sldId id="1140" r:id="rId71"/>
    <p:sldId id="1141" r:id="rId72"/>
    <p:sldId id="1134" r:id="rId73"/>
    <p:sldId id="657" r:id="rId74"/>
    <p:sldId id="1150" r:id="rId75"/>
    <p:sldId id="1151" r:id="rId76"/>
    <p:sldId id="1152" r:id="rId77"/>
    <p:sldId id="1153" r:id="rId78"/>
    <p:sldId id="1129" r:id="rId79"/>
    <p:sldId id="603" r:id="rId80"/>
    <p:sldId id="630" r:id="rId8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0">
          <p15:clr>
            <a:srgbClr val="A4A3A4"/>
          </p15:clr>
        </p15:guide>
        <p15:guide id="2" orient="horz" pos="2162">
          <p15:clr>
            <a:srgbClr val="A4A3A4"/>
          </p15:clr>
        </p15:guide>
        <p15:guide id="3" orient="horz" pos="2730">
          <p15:clr>
            <a:srgbClr val="A4A3A4"/>
          </p15:clr>
        </p15:guide>
        <p15:guide id="4" pos="5470">
          <p15:clr>
            <a:srgbClr val="A4A3A4"/>
          </p15:clr>
        </p15:guide>
        <p15:guide id="5" pos="2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C24"/>
    <a:srgbClr val="00428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2" autoAdjust="0"/>
    <p:restoredTop sz="81926" autoAdjust="0"/>
  </p:normalViewPr>
  <p:slideViewPr>
    <p:cSldViewPr snapToGrid="0">
      <p:cViewPr varScale="1">
        <p:scale>
          <a:sx n="62" d="100"/>
          <a:sy n="62" d="100"/>
        </p:scale>
        <p:origin x="1474" y="48"/>
      </p:cViewPr>
      <p:guideLst>
        <p:guide orient="horz" pos="430"/>
        <p:guide orient="horz" pos="2162"/>
        <p:guide orient="horz" pos="2730"/>
        <p:guide pos="5470"/>
        <p:guide pos="287"/>
      </p:guideLst>
    </p:cSldViewPr>
  </p:slideViewPr>
  <p:notesTextViewPr>
    <p:cViewPr>
      <p:scale>
        <a:sx n="100" d="100"/>
        <a:sy n="100" d="100"/>
      </p:scale>
      <p:origin x="0" y="0"/>
    </p:cViewPr>
  </p:notesTextViewPr>
  <p:sorterViewPr>
    <p:cViewPr>
      <p:scale>
        <a:sx n="163" d="100"/>
        <a:sy n="163" d="100"/>
      </p:scale>
      <p:origin x="0" y="-2035"/>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CFD7B2-88A6-E34E-8EF8-CB0C7BA47ADD}" type="datetimeFigureOut">
              <a:rPr lang="en-US" smtClean="0"/>
              <a:pPr/>
              <a:t>7/5/2016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6CFA4E-18EB-6D49-8DE2-7A74038C2C1C}" type="slidenum">
              <a:rPr lang="en-US" smtClean="0"/>
              <a:pPr/>
              <a:t>‹#›</a:t>
            </a:fld>
            <a:endParaRPr lang="en-US"/>
          </a:p>
        </p:txBody>
      </p:sp>
    </p:spTree>
    <p:extLst>
      <p:ext uri="{BB962C8B-B14F-4D97-AF65-F5344CB8AC3E}">
        <p14:creationId xmlns:p14="http://schemas.microsoft.com/office/powerpoint/2010/main" val="912994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7FC5FE-6F0D-D34A-8EE6-C95B4F5F4DC8}" type="datetimeFigureOut">
              <a:rPr lang="en-US" smtClean="0"/>
              <a:pPr/>
              <a:t>7/5/2016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1C8689-8455-3546-ADF9-3B7273760F66}" type="slidenum">
              <a:rPr lang="en-US" smtClean="0"/>
              <a:pPr/>
              <a:t>‹#›</a:t>
            </a:fld>
            <a:endParaRPr lang="en-US"/>
          </a:p>
        </p:txBody>
      </p:sp>
    </p:spTree>
    <p:extLst>
      <p:ext uri="{BB962C8B-B14F-4D97-AF65-F5344CB8AC3E}">
        <p14:creationId xmlns:p14="http://schemas.microsoft.com/office/powerpoint/2010/main" val="260842922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a:t>
            </a:fld>
            <a:endParaRPr lang="en-US"/>
          </a:p>
        </p:txBody>
      </p:sp>
    </p:spTree>
    <p:extLst>
      <p:ext uri="{BB962C8B-B14F-4D97-AF65-F5344CB8AC3E}">
        <p14:creationId xmlns:p14="http://schemas.microsoft.com/office/powerpoint/2010/main" val="2702958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6B57032-B76D-4852-ACCF-DA5A3151FAE3}" type="slidenum">
              <a:rPr lang="en-US" smtClean="0"/>
              <a:pPr>
                <a:defRPr/>
              </a:pPr>
              <a:t>11</a:t>
            </a:fld>
            <a:endParaRPr lang="en-US" dirty="0"/>
          </a:p>
        </p:txBody>
      </p:sp>
    </p:spTree>
    <p:extLst>
      <p:ext uri="{BB962C8B-B14F-4D97-AF65-F5344CB8AC3E}">
        <p14:creationId xmlns:p14="http://schemas.microsoft.com/office/powerpoint/2010/main" val="3258000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Specific</a:t>
            </a:r>
            <a:r>
              <a:rPr lang="en-US" baseline="0" dirty="0" smtClean="0"/>
              <a:t> examples</a:t>
            </a:r>
            <a:endParaRPr lang="en-US" dirty="0"/>
          </a:p>
        </p:txBody>
      </p:sp>
      <p:sp>
        <p:nvSpPr>
          <p:cNvPr id="4" name="Slide Number Placeholder 3"/>
          <p:cNvSpPr>
            <a:spLocks noGrp="1"/>
          </p:cNvSpPr>
          <p:nvPr>
            <p:ph type="sldNum" sz="quarter" idx="10"/>
          </p:nvPr>
        </p:nvSpPr>
        <p:spPr/>
        <p:txBody>
          <a:bodyPr/>
          <a:lstStyle/>
          <a:p>
            <a:fld id="{5E951560-EC66-43D5-9E20-3BF7C808E1ED}"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742274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5365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14</a:t>
            </a:fld>
            <a:endParaRPr lang="en-US"/>
          </a:p>
        </p:txBody>
      </p:sp>
    </p:spTree>
    <p:extLst>
      <p:ext uri="{BB962C8B-B14F-4D97-AF65-F5344CB8AC3E}">
        <p14:creationId xmlns:p14="http://schemas.microsoft.com/office/powerpoint/2010/main" val="137108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700494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6B57032-B76D-4852-ACCF-DA5A3151FAE3}" type="slidenum">
              <a:rPr lang="en-US" smtClean="0"/>
              <a:pPr>
                <a:defRPr/>
              </a:pPr>
              <a:t>16</a:t>
            </a:fld>
            <a:endParaRPr lang="en-US" dirty="0"/>
          </a:p>
        </p:txBody>
      </p:sp>
    </p:spTree>
    <p:extLst>
      <p:ext uri="{BB962C8B-B14F-4D97-AF65-F5344CB8AC3E}">
        <p14:creationId xmlns:p14="http://schemas.microsoft.com/office/powerpoint/2010/main" val="3395787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17</a:t>
            </a:fld>
            <a:endParaRPr lang="en-US"/>
          </a:p>
        </p:txBody>
      </p:sp>
    </p:spTree>
    <p:extLst>
      <p:ext uri="{BB962C8B-B14F-4D97-AF65-F5344CB8AC3E}">
        <p14:creationId xmlns:p14="http://schemas.microsoft.com/office/powerpoint/2010/main" val="3367906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18</a:t>
            </a:fld>
            <a:endParaRPr lang="en-US"/>
          </a:p>
        </p:txBody>
      </p:sp>
    </p:spTree>
    <p:extLst>
      <p:ext uri="{BB962C8B-B14F-4D97-AF65-F5344CB8AC3E}">
        <p14:creationId xmlns:p14="http://schemas.microsoft.com/office/powerpoint/2010/main" val="1478774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22</a:t>
            </a:fld>
            <a:endParaRPr lang="en-US"/>
          </a:p>
        </p:txBody>
      </p:sp>
    </p:spTree>
    <p:extLst>
      <p:ext uri="{BB962C8B-B14F-4D97-AF65-F5344CB8AC3E}">
        <p14:creationId xmlns:p14="http://schemas.microsoft.com/office/powerpoint/2010/main" val="1932656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2525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UEFI, Open Platforms and the Defender's </a:t>
            </a:r>
            <a:r>
              <a:rPr lang="en-US" sz="1200" b="1" i="0" kern="1200" dirty="0" err="1" smtClean="0">
                <a:solidFill>
                  <a:schemeClr val="tx1"/>
                </a:solidFill>
                <a:effectLst/>
                <a:latin typeface="+mn-lt"/>
                <a:ea typeface="+mn-ea"/>
                <a:cs typeface="+mn-cs"/>
              </a:rPr>
              <a:t>Dillema</a:t>
            </a:r>
            <a:r>
              <a:rPr lang="en-US" sz="1200" b="0" i="0" kern="1200" dirty="0" smtClean="0">
                <a:solidFill>
                  <a:schemeClr val="tx1"/>
                </a:solidFill>
                <a:effectLst/>
                <a:latin typeface="+mn-lt"/>
                <a:ea typeface="+mn-ea"/>
                <a:cs typeface="+mn-cs"/>
              </a:rPr>
              <a:t> - </a:t>
            </a:r>
            <a:r>
              <a:rPr lang="en-US" sz="1200" b="0" i="1" kern="1200" dirty="0" smtClean="0">
                <a:solidFill>
                  <a:schemeClr val="tx1"/>
                </a:solidFill>
                <a:effectLst/>
                <a:latin typeface="+mn-lt"/>
                <a:ea typeface="+mn-ea"/>
                <a:cs typeface="+mn-cs"/>
              </a:rPr>
              <a:t>Vincent Zimmer, Intel</a:t>
            </a:r>
            <a:r>
              <a:rPr lang="en-US" dirty="0" smtClean="0"/>
              <a:t/>
            </a:r>
            <a:br>
              <a:rPr lang="en-US" dirty="0" smtClean="0"/>
            </a:br>
            <a:r>
              <a:rPr lang="en-US" sz="1200" b="0" i="0" kern="1200" dirty="0" smtClean="0">
                <a:solidFill>
                  <a:schemeClr val="tx1"/>
                </a:solidFill>
                <a:effectLst/>
                <a:latin typeface="+mn-lt"/>
                <a:ea typeface="+mn-ea"/>
                <a:cs typeface="+mn-cs"/>
              </a:rPr>
              <a:t>This material will be targeted at end-users and parties building the UEFI Extensible Firmware Interface (UEFI) implementations, especially those based upon the open source </a:t>
            </a:r>
            <a:r>
              <a:rPr lang="en-US" sz="1200" b="0" i="0" kern="1200" dirty="0" err="1" smtClean="0">
                <a:solidFill>
                  <a:schemeClr val="tx1"/>
                </a:solidFill>
                <a:effectLst/>
                <a:latin typeface="+mn-lt"/>
                <a:ea typeface="+mn-ea"/>
                <a:cs typeface="+mn-cs"/>
              </a:rPr>
              <a:t>edk</a:t>
            </a:r>
            <a:r>
              <a:rPr lang="en-US" sz="1200" b="0" i="0" kern="1200" dirty="0" smtClean="0">
                <a:solidFill>
                  <a:schemeClr val="tx1"/>
                </a:solidFill>
                <a:effectLst/>
                <a:latin typeface="+mn-lt"/>
                <a:ea typeface="+mn-ea"/>
                <a:cs typeface="+mn-cs"/>
              </a:rPr>
              <a:t> II.</a:t>
            </a:r>
            <a:r>
              <a:rPr lang="en-US" dirty="0" smtClean="0"/>
              <a:t/>
            </a:r>
            <a:br>
              <a:rPr lang="en-US" dirty="0" smtClean="0"/>
            </a:br>
            <a:r>
              <a:rPr lang="en-US" sz="1200" b="0" i="0" kern="1200" dirty="0" smtClean="0">
                <a:solidFill>
                  <a:schemeClr val="tx1"/>
                </a:solidFill>
                <a:effectLst/>
                <a:latin typeface="+mn-lt"/>
                <a:ea typeface="+mn-ea"/>
                <a:cs typeface="+mn-cs"/>
              </a:rPr>
              <a:t>The discussion will be a bottoms-up view on building a hardened UEFI-based platform with open source </a:t>
            </a:r>
            <a:r>
              <a:rPr lang="en-US" sz="1200" b="0" i="0" kern="1200" dirty="0" err="1" smtClean="0">
                <a:solidFill>
                  <a:schemeClr val="tx1"/>
                </a:solidFill>
                <a:effectLst/>
                <a:latin typeface="+mn-lt"/>
                <a:ea typeface="+mn-ea"/>
                <a:cs typeface="+mn-cs"/>
              </a:rPr>
              <a:t>edk</a:t>
            </a:r>
            <a:r>
              <a:rPr lang="en-US" sz="1200" b="0" i="0" kern="1200" dirty="0" smtClean="0">
                <a:solidFill>
                  <a:schemeClr val="tx1"/>
                </a:solidFill>
                <a:effectLst/>
                <a:latin typeface="+mn-lt"/>
                <a:ea typeface="+mn-ea"/>
                <a:cs typeface="+mn-cs"/>
              </a:rPr>
              <a:t> II and full-opened source platform code, such as Intel Quark, as motivating example. The talk will discuss the intent behind the UEFI and PI www.uefi.org specifications, along with the open source infrastructure www.tianocore.org, with a full example in Quark https://downloadcenter.intel.com/Detail_Desc.aspx?DwnldID=23197 and open hardware such as </a:t>
            </a:r>
            <a:r>
              <a:rPr lang="en-US" sz="1200" b="0" i="0" kern="1200" dirty="0" err="1" smtClean="0">
                <a:solidFill>
                  <a:schemeClr val="tx1"/>
                </a:solidFill>
                <a:effectLst/>
                <a:latin typeface="+mn-lt"/>
                <a:ea typeface="+mn-ea"/>
                <a:cs typeface="+mn-cs"/>
              </a:rPr>
              <a:t>MinnowMax</a:t>
            </a:r>
            <a:r>
              <a:rPr lang="en-US" sz="1200" b="0" i="0" kern="1200" dirty="0" smtClean="0">
                <a:solidFill>
                  <a:schemeClr val="tx1"/>
                </a:solidFill>
                <a:effectLst/>
                <a:latin typeface="+mn-lt"/>
                <a:ea typeface="+mn-ea"/>
                <a:cs typeface="+mn-cs"/>
              </a:rPr>
              <a:t> https://uefidk.com/content/minnowboard-max. Topics such as measured boot, signed update, UEFI Secure boot, network boot, and best practices in creating both the underlying firmware at boot and runtime. </a:t>
            </a:r>
            <a:r>
              <a:rPr lang="en-US" dirty="0" smtClean="0"/>
              <a:t/>
            </a:r>
            <a:br>
              <a:rPr lang="en-US" dirty="0" smtClean="0"/>
            </a:br>
            <a:r>
              <a:rPr lang="en-US" sz="1200" b="0" i="0" kern="1200" dirty="0" smtClean="0">
                <a:solidFill>
                  <a:schemeClr val="tx1"/>
                </a:solidFill>
                <a:effectLst/>
                <a:latin typeface="+mn-lt"/>
                <a:ea typeface="+mn-ea"/>
                <a:cs typeface="+mn-cs"/>
              </a:rPr>
              <a:t>A historical view of some attacks on BIOS, starting circa 1999, and the wave of UEFI-focused attacks, starting 2006, will also be treated, with an eye toward how the best practices can be used to thwart many of these concerns.</a:t>
            </a:r>
            <a:r>
              <a:rPr lang="en-US" dirty="0" smtClean="0"/>
              <a:t/>
            </a:r>
            <a:br>
              <a:rPr lang="en-US" dirty="0" smtClean="0"/>
            </a:br>
            <a:r>
              <a:rPr lang="en-US" sz="1200" b="0" i="0" kern="1200" dirty="0" smtClean="0">
                <a:solidFill>
                  <a:schemeClr val="tx1"/>
                </a:solidFill>
                <a:effectLst/>
                <a:latin typeface="+mn-lt"/>
                <a:ea typeface="+mn-ea"/>
                <a:cs typeface="+mn-cs"/>
              </a:rPr>
              <a:t>Finally, as UEFI is a firmware interface and </a:t>
            </a:r>
            <a:r>
              <a:rPr lang="en-US" sz="1200" b="0" i="0" kern="1200" dirty="0" err="1" smtClean="0">
                <a:solidFill>
                  <a:schemeClr val="tx1"/>
                </a:solidFill>
                <a:effectLst/>
                <a:latin typeface="+mn-lt"/>
                <a:ea typeface="+mn-ea"/>
                <a:cs typeface="+mn-cs"/>
              </a:rPr>
              <a:t>edk</a:t>
            </a:r>
            <a:r>
              <a:rPr lang="en-US" sz="1200" b="0" i="0" kern="1200" dirty="0" smtClean="0">
                <a:solidFill>
                  <a:schemeClr val="tx1"/>
                </a:solidFill>
                <a:effectLst/>
                <a:latin typeface="+mn-lt"/>
                <a:ea typeface="+mn-ea"/>
                <a:cs typeface="+mn-cs"/>
              </a:rPr>
              <a:t> II is software, software cannot solely protect software, so some of the extant and purpose-defined hardware features that help in UEFI defenses will also be reviewed.</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a:t>
            </a:fld>
            <a:endParaRPr lang="en-US"/>
          </a:p>
        </p:txBody>
      </p:sp>
    </p:spTree>
    <p:extLst>
      <p:ext uri="{BB962C8B-B14F-4D97-AF65-F5344CB8AC3E}">
        <p14:creationId xmlns:p14="http://schemas.microsoft.com/office/powerpoint/2010/main" val="908099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5902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defTabSz="54610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2021220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33</a:t>
            </a:fld>
            <a:endParaRPr lang="en-US"/>
          </a:p>
        </p:txBody>
      </p:sp>
    </p:spTree>
    <p:extLst>
      <p:ext uri="{BB962C8B-B14F-4D97-AF65-F5344CB8AC3E}">
        <p14:creationId xmlns:p14="http://schemas.microsoft.com/office/powerpoint/2010/main" val="3699559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lvl="0"/>
            <a:r>
              <a:rPr lang="en-US" sz="1200" kern="1200" dirty="0" smtClean="0">
                <a:solidFill>
                  <a:schemeClr val="tx1"/>
                </a:solidFill>
                <a:latin typeface="+mn-lt"/>
                <a:ea typeface="+mn-ea"/>
                <a:cs typeface="+mn-cs"/>
              </a:rPr>
              <a:t>1 Authenticate the image’s format and structure.</a:t>
            </a:r>
          </a:p>
          <a:p>
            <a:pPr lvl="0"/>
            <a:r>
              <a:rPr lang="en-US" sz="1200" kern="1200" dirty="0" smtClean="0">
                <a:solidFill>
                  <a:schemeClr val="tx1"/>
                </a:solidFill>
                <a:latin typeface="+mn-lt"/>
                <a:ea typeface="+mn-ea"/>
                <a:cs typeface="+mn-cs"/>
              </a:rPr>
              <a:t>2 If the image is unsigned: If its signature in in the authorized database (DB) and is not in the forbidden database (DBX), run the image, otherwise deny.</a:t>
            </a:r>
          </a:p>
          <a:p>
            <a:pPr lvl="0"/>
            <a:r>
              <a:rPr lang="en-US" sz="1200" kern="1200" dirty="0" smtClean="0">
                <a:solidFill>
                  <a:schemeClr val="tx1"/>
                </a:solidFill>
                <a:latin typeface="+mn-lt"/>
                <a:ea typeface="+mn-ea"/>
                <a:cs typeface="+mn-cs"/>
              </a:rPr>
              <a:t>3 If the image is signed, check if its certificate has been authorized (i.e. the image’s certificate is found in the KEK or the authorized database (DB), and is not in the forbidden database (DBX)). </a:t>
            </a:r>
          </a:p>
          <a:p>
            <a:pPr lvl="0"/>
            <a:r>
              <a:rPr lang="en-US" sz="1200" kern="1200" dirty="0" smtClean="0">
                <a:solidFill>
                  <a:schemeClr val="tx1"/>
                </a:solidFill>
                <a:latin typeface="+mn-lt"/>
                <a:ea typeface="+mn-ea"/>
                <a:cs typeface="+mn-cs"/>
              </a:rPr>
              <a:t>If the image’s certificate is authorized, then unless the image’s signature is in the forbidden database (DBX), run the image</a:t>
            </a:r>
          </a:p>
          <a:p>
            <a:r>
              <a:rPr lang="en-US" sz="1200" kern="1200" dirty="0" smtClean="0">
                <a:solidFill>
                  <a:schemeClr val="tx1"/>
                </a:solidFill>
                <a:latin typeface="+mn-lt"/>
                <a:ea typeface="+mn-ea"/>
                <a:cs typeface="+mn-cs"/>
              </a:rPr>
              <a:t>4 If the image’s certificate has not been authorized, then check its signature. If its signature is in the authorized database (DB) and is not in the forbidden database (DBX), run the image, otherwise deny running the image </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pPr lvl="0"/>
            <a:r>
              <a:rPr lang="en-US" sz="1200" b="1" kern="1200" dirty="0" smtClean="0">
                <a:solidFill>
                  <a:schemeClr val="tx1"/>
                </a:solidFill>
                <a:latin typeface="+mn-lt"/>
                <a:ea typeface="+mn-ea"/>
                <a:cs typeface="+mn-cs"/>
              </a:rPr>
              <a:t>Signature</a:t>
            </a:r>
            <a:r>
              <a:rPr lang="en-US" sz="1200" kern="1200" dirty="0" smtClean="0">
                <a:solidFill>
                  <a:schemeClr val="tx1"/>
                </a:solidFill>
                <a:latin typeface="+mn-lt"/>
                <a:ea typeface="+mn-ea"/>
                <a:cs typeface="+mn-cs"/>
              </a:rPr>
              <a:t> – is the SHA256 hash of the PE/COFF image.</a:t>
            </a:r>
          </a:p>
          <a:p>
            <a:pPr lvl="0"/>
            <a:r>
              <a:rPr lang="en-US" sz="1200" b="1" kern="1200" dirty="0" smtClean="0">
                <a:solidFill>
                  <a:schemeClr val="tx1"/>
                </a:solidFill>
                <a:latin typeface="+mn-lt"/>
                <a:ea typeface="+mn-ea"/>
                <a:cs typeface="+mn-cs"/>
              </a:rPr>
              <a:t>Certificate</a:t>
            </a:r>
            <a:r>
              <a:rPr lang="en-US" sz="1200" kern="1200" dirty="0" smtClean="0">
                <a:solidFill>
                  <a:schemeClr val="tx1"/>
                </a:solidFill>
                <a:latin typeface="+mn-lt"/>
                <a:ea typeface="+mn-ea"/>
                <a:cs typeface="+mn-cs"/>
              </a:rPr>
              <a:t> – is the image’s Authenticode certificate containing the public key used to sign the image.</a:t>
            </a:r>
          </a:p>
          <a:p>
            <a:pPr lvl="0"/>
            <a:r>
              <a:rPr lang="en-US" sz="1200" b="1" kern="1200" dirty="0" smtClean="0">
                <a:solidFill>
                  <a:schemeClr val="tx1"/>
                </a:solidFill>
                <a:latin typeface="+mn-lt"/>
                <a:ea typeface="+mn-ea"/>
                <a:cs typeface="+mn-cs"/>
              </a:rPr>
              <a:t>Certificate Authorized </a:t>
            </a:r>
            <a:endParaRPr lang="en-US" sz="1200" kern="1200" dirty="0" smtClean="0">
              <a:solidFill>
                <a:schemeClr val="tx1"/>
              </a:solidFill>
              <a:latin typeface="+mn-lt"/>
              <a:ea typeface="+mn-ea"/>
              <a:cs typeface="+mn-cs"/>
            </a:endParaRPr>
          </a:p>
          <a:p>
            <a:pPr lvl="1"/>
            <a:r>
              <a:rPr lang="en-US" sz="1200" kern="1200" dirty="0" smtClean="0">
                <a:solidFill>
                  <a:schemeClr val="tx1"/>
                </a:solidFill>
                <a:latin typeface="+mn-lt"/>
                <a:ea typeface="+mn-ea"/>
                <a:cs typeface="+mn-cs"/>
              </a:rPr>
              <a:t>In UDK2010.SR1.UP1 and earlier implementations, an image’s certificate is authorized </a:t>
            </a:r>
            <a:r>
              <a:rPr lang="en-US" sz="1200" i="1" kern="1200" dirty="0" smtClean="0">
                <a:solidFill>
                  <a:schemeClr val="tx1"/>
                </a:solidFill>
                <a:latin typeface="+mn-lt"/>
                <a:ea typeface="+mn-ea"/>
                <a:cs typeface="+mn-cs"/>
              </a:rPr>
              <a:t>if it matches or chains to a KEK or DB entry</a:t>
            </a:r>
            <a:r>
              <a:rPr lang="en-US" sz="1200" kern="1200" dirty="0" smtClean="0">
                <a:solidFill>
                  <a:schemeClr val="tx1"/>
                </a:solidFill>
                <a:latin typeface="+mn-lt"/>
                <a:ea typeface="+mn-ea"/>
                <a:cs typeface="+mn-cs"/>
              </a:rPr>
              <a:t>, (or both).</a:t>
            </a:r>
          </a:p>
          <a:p>
            <a:pPr lvl="1"/>
            <a:r>
              <a:rPr lang="en-US" sz="1200" kern="1200" dirty="0" smtClean="0">
                <a:solidFill>
                  <a:schemeClr val="tx1"/>
                </a:solidFill>
                <a:latin typeface="+mn-lt"/>
                <a:ea typeface="+mn-ea"/>
                <a:cs typeface="+mn-cs"/>
              </a:rPr>
              <a:t>However, the UEFI 231C specification now states on page 227 that an certificate in DB can match or chain to certificates in KEK, </a:t>
            </a:r>
            <a:r>
              <a:rPr lang="en-US" sz="1200" u="sng" kern="1200" dirty="0" smtClean="0">
                <a:solidFill>
                  <a:schemeClr val="tx1"/>
                </a:solidFill>
                <a:latin typeface="+mn-lt"/>
                <a:ea typeface="+mn-ea"/>
                <a:cs typeface="+mn-cs"/>
              </a:rPr>
              <a:t>or PK</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Since certificates in KEK must chain to certificates in PK, this clarification implies that a certificate in DB is authorized if it chains to a certificate in PK.  </a:t>
            </a:r>
          </a:p>
          <a:p>
            <a:r>
              <a:rPr lang="en-US" sz="1200" kern="1200" dirty="0" smtClean="0">
                <a:solidFill>
                  <a:schemeClr val="tx1"/>
                </a:solidFill>
                <a:latin typeface="+mn-lt"/>
                <a:ea typeface="+mn-ea"/>
                <a:cs typeface="+mn-cs"/>
              </a:rPr>
              <a:t>I.e. during </a:t>
            </a:r>
            <a:r>
              <a:rPr lang="en-US" sz="1200" kern="1200" dirty="0" err="1" smtClean="0">
                <a:solidFill>
                  <a:schemeClr val="tx1"/>
                </a:solidFill>
                <a:latin typeface="+mn-lt"/>
                <a:ea typeface="+mn-ea"/>
                <a:cs typeface="+mn-cs"/>
              </a:rPr>
              <a:t>SetVariable</a:t>
            </a:r>
            <a:r>
              <a:rPr lang="en-US" sz="1200" kern="1200" dirty="0" smtClean="0">
                <a:solidFill>
                  <a:schemeClr val="tx1"/>
                </a:solidFill>
                <a:latin typeface="+mn-lt"/>
                <a:ea typeface="+mn-ea"/>
                <a:cs typeface="+mn-cs"/>
              </a:rPr>
              <a:t>,  KEK is used to authorize DB (and DBX) variable entries and PK is used to authorized KEK entries.  However KEK is not used to authorize an image to be run during </a:t>
            </a:r>
            <a:r>
              <a:rPr lang="en-US" sz="1200" kern="1200" dirty="0" err="1" smtClean="0">
                <a:solidFill>
                  <a:schemeClr val="tx1"/>
                </a:solidFill>
                <a:latin typeface="+mn-lt"/>
                <a:ea typeface="+mn-ea"/>
                <a:cs typeface="+mn-cs"/>
              </a:rPr>
              <a:t>LoadImage</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Implementations complying with this updated interpretation authorize an image’s certificate </a:t>
            </a:r>
            <a:r>
              <a:rPr lang="en-US" sz="1200" i="1" kern="1200" dirty="0" smtClean="0">
                <a:solidFill>
                  <a:schemeClr val="tx1"/>
                </a:solidFill>
                <a:latin typeface="+mn-lt"/>
                <a:ea typeface="+mn-ea"/>
                <a:cs typeface="+mn-cs"/>
              </a:rPr>
              <a:t>if it matches or chains to only a DB entry</a:t>
            </a:r>
            <a:r>
              <a:rPr lang="en-US" sz="1200" kern="1200" dirty="0" smtClean="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2B2A42F2-AD44-4B81-90EC-C985E80ED8A9}" type="slidenum">
              <a:rPr lang="en-US" smtClean="0"/>
              <a:pPr/>
              <a:t>34</a:t>
            </a:fld>
            <a:endParaRPr lang="en-US" dirty="0"/>
          </a:p>
        </p:txBody>
      </p:sp>
    </p:spTree>
    <p:extLst>
      <p:ext uri="{BB962C8B-B14F-4D97-AF65-F5344CB8AC3E}">
        <p14:creationId xmlns:p14="http://schemas.microsoft.com/office/powerpoint/2010/main" val="1791003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35</a:t>
            </a:fld>
            <a:endParaRPr lang="en-US"/>
          </a:p>
        </p:txBody>
      </p:sp>
    </p:spTree>
    <p:extLst>
      <p:ext uri="{BB962C8B-B14F-4D97-AF65-F5344CB8AC3E}">
        <p14:creationId xmlns:p14="http://schemas.microsoft.com/office/powerpoint/2010/main" val="3031112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36</a:t>
            </a:fld>
            <a:endParaRPr lang="en-US"/>
          </a:p>
        </p:txBody>
      </p:sp>
    </p:spTree>
    <p:extLst>
      <p:ext uri="{BB962C8B-B14F-4D97-AF65-F5344CB8AC3E}">
        <p14:creationId xmlns:p14="http://schemas.microsoft.com/office/powerpoint/2010/main" val="3079046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37</a:t>
            </a:fld>
            <a:endParaRPr lang="en-US"/>
          </a:p>
        </p:txBody>
      </p:sp>
    </p:spTree>
    <p:extLst>
      <p:ext uri="{BB962C8B-B14F-4D97-AF65-F5344CB8AC3E}">
        <p14:creationId xmlns:p14="http://schemas.microsoft.com/office/powerpoint/2010/main" val="3623484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38</a:t>
            </a:fld>
            <a:endParaRPr lang="en-US"/>
          </a:p>
        </p:txBody>
      </p:sp>
    </p:spTree>
    <p:extLst>
      <p:ext uri="{BB962C8B-B14F-4D97-AF65-F5344CB8AC3E}">
        <p14:creationId xmlns:p14="http://schemas.microsoft.com/office/powerpoint/2010/main" val="90989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39</a:t>
            </a:fld>
            <a:endParaRPr lang="en-US"/>
          </a:p>
        </p:txBody>
      </p:sp>
    </p:spTree>
    <p:extLst>
      <p:ext uri="{BB962C8B-B14F-4D97-AF65-F5344CB8AC3E}">
        <p14:creationId xmlns:p14="http://schemas.microsoft.com/office/powerpoint/2010/main" val="1674268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40</a:t>
            </a:fld>
            <a:endParaRPr lang="en-US"/>
          </a:p>
        </p:txBody>
      </p:sp>
    </p:spTree>
    <p:extLst>
      <p:ext uri="{BB962C8B-B14F-4D97-AF65-F5344CB8AC3E}">
        <p14:creationId xmlns:p14="http://schemas.microsoft.com/office/powerpoint/2010/main" val="255332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p:txBody>
          <a:bodyPr/>
          <a:lstStyle/>
          <a:p>
            <a:pPr>
              <a:defRPr/>
            </a:pPr>
            <a:fld id="{D9343402-374B-481B-8930-D4CB9BDF1A79}" type="slidenum">
              <a:rPr lang="en-US" smtClean="0">
                <a:cs typeface="Arial" pitchFamily="34" charset="0"/>
              </a:rPr>
              <a:pPr>
                <a:defRPr/>
              </a:pPr>
              <a:t>4</a:t>
            </a:fld>
            <a:endParaRPr lang="en-US" smtClean="0">
              <a:cs typeface="Arial" pitchFamily="34" charset="0"/>
            </a:endParaRPr>
          </a:p>
        </p:txBody>
      </p:sp>
      <p:sp>
        <p:nvSpPr>
          <p:cNvPr id="143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33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GB" smtClean="0"/>
          </a:p>
        </p:txBody>
      </p:sp>
    </p:spTree>
    <p:extLst>
      <p:ext uri="{BB962C8B-B14F-4D97-AF65-F5344CB8AC3E}">
        <p14:creationId xmlns:p14="http://schemas.microsoft.com/office/powerpoint/2010/main" val="64590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2377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(Pitfall) </a:t>
            </a:r>
          </a:p>
          <a:p>
            <a:r>
              <a:rPr lang="en-US" dirty="0" smtClean="0"/>
              <a:t>Field Updatable</a:t>
            </a:r>
          </a:p>
          <a:p>
            <a:pPr lvl="1"/>
            <a:r>
              <a:rPr lang="en-US" dirty="0" smtClean="0"/>
              <a:t>BIOS, like other firmware, often needs to be updated in the field post-deployment.</a:t>
            </a:r>
          </a:p>
          <a:p>
            <a:pPr lvl="1"/>
            <a:endParaRPr lang="en-US" dirty="0" smtClean="0"/>
          </a:p>
          <a:p>
            <a:r>
              <a:rPr lang="en-US" dirty="0" smtClean="0"/>
              <a:t>Standard APIs</a:t>
            </a:r>
          </a:p>
          <a:p>
            <a:pPr lvl="1"/>
            <a:r>
              <a:rPr lang="en-US" dirty="0" smtClean="0"/>
              <a:t>BIOS unlike many other custom firmware implementations is more and more being developed using standard </a:t>
            </a:r>
            <a:r>
              <a:rPr lang="en-US" dirty="0" err="1" smtClean="0"/>
              <a:t>UEFI</a:t>
            </a:r>
            <a:r>
              <a:rPr lang="en-US" dirty="0" smtClean="0"/>
              <a:t> interfaces.</a:t>
            </a:r>
          </a:p>
          <a:p>
            <a:pPr lvl="1"/>
            <a:r>
              <a:rPr lang="en-US" dirty="0" smtClean="0"/>
              <a:t>These are published (hint, hint)</a:t>
            </a:r>
          </a:p>
          <a:p>
            <a:pPr lvl="1"/>
            <a:endParaRPr lang="en-US" dirty="0" smtClean="0"/>
          </a:p>
          <a:p>
            <a:r>
              <a:rPr lang="en-US" dirty="0" smtClean="0"/>
              <a:t>Intimate Platform control Points</a:t>
            </a:r>
          </a:p>
          <a:p>
            <a:pPr lvl="1"/>
            <a:r>
              <a:rPr lang="en-US" dirty="0" smtClean="0"/>
              <a:t>Subverting BIOS opens up direct and deep handles on a platform which can be exploited without knowledge of higher-level software (SMM).</a:t>
            </a:r>
          </a:p>
          <a:p>
            <a:endParaRPr lang="en-US" dirty="0" smtClean="0"/>
          </a:p>
          <a:p>
            <a:r>
              <a:rPr lang="en-US" dirty="0" smtClean="0"/>
              <a:t>Option ROMs</a:t>
            </a:r>
          </a:p>
          <a:p>
            <a:pPr lvl="1"/>
            <a:r>
              <a:rPr lang="en-US" dirty="0" smtClean="0"/>
              <a:t>Plug in that </a:t>
            </a:r>
            <a:r>
              <a:rPr lang="en-US" dirty="0" err="1" smtClean="0"/>
              <a:t>PCIe</a:t>
            </a:r>
            <a:r>
              <a:rPr lang="en-US" dirty="0" smtClean="0"/>
              <a:t> card and invite its Option ROM to the party.</a:t>
            </a:r>
          </a:p>
          <a:p>
            <a:pPr lvl="2"/>
            <a:r>
              <a:rPr lang="en-US" dirty="0" err="1" smtClean="0"/>
              <a:t>OROM</a:t>
            </a:r>
            <a:r>
              <a:rPr lang="en-US" dirty="0" smtClean="0"/>
              <a:t> code pulled in by BIOS at boot time</a:t>
            </a:r>
          </a:p>
          <a:p>
            <a:endParaRPr lang="en-US" dirty="0"/>
          </a:p>
        </p:txBody>
      </p:sp>
      <p:sp>
        <p:nvSpPr>
          <p:cNvPr id="4" name="Slide Number Placeholder 3"/>
          <p:cNvSpPr>
            <a:spLocks noGrp="1"/>
          </p:cNvSpPr>
          <p:nvPr>
            <p:ph type="sldNum" sz="quarter" idx="10"/>
          </p:nvPr>
        </p:nvSpPr>
        <p:spPr/>
        <p:txBody>
          <a:bodyPr/>
          <a:lstStyle/>
          <a:p>
            <a:fld id="{745C6316-1F92-40A7-8EC4-397ECF633C11}" type="slidenum">
              <a:rPr lang="en-US" smtClean="0"/>
              <a:pPr/>
              <a:t>46</a:t>
            </a:fld>
            <a:endParaRPr lang="en-US"/>
          </a:p>
        </p:txBody>
      </p:sp>
    </p:spTree>
    <p:extLst>
      <p:ext uri="{BB962C8B-B14F-4D97-AF65-F5344CB8AC3E}">
        <p14:creationId xmlns:p14="http://schemas.microsoft.com/office/powerpoint/2010/main" val="4076744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47</a:t>
            </a:fld>
            <a:endParaRPr lang="en-US"/>
          </a:p>
        </p:txBody>
      </p:sp>
    </p:spTree>
    <p:extLst>
      <p:ext uri="{BB962C8B-B14F-4D97-AF65-F5344CB8AC3E}">
        <p14:creationId xmlns:p14="http://schemas.microsoft.com/office/powerpoint/2010/main" val="3853448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48</a:t>
            </a:fld>
            <a:endParaRPr lang="en-US"/>
          </a:p>
        </p:txBody>
      </p:sp>
    </p:spTree>
    <p:extLst>
      <p:ext uri="{BB962C8B-B14F-4D97-AF65-F5344CB8AC3E}">
        <p14:creationId xmlns:p14="http://schemas.microsoft.com/office/powerpoint/2010/main" val="2431104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1330008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8AAAF5-94F7-43F0-B6E2-ADBEAA94C7C5}" type="slidenum">
              <a:rPr lang="en-US" smtClean="0"/>
              <a:t>66</a:t>
            </a:fld>
            <a:endParaRPr lang="en-US"/>
          </a:p>
        </p:txBody>
      </p:sp>
    </p:spTree>
    <p:extLst>
      <p:ext uri="{BB962C8B-B14F-4D97-AF65-F5344CB8AC3E}">
        <p14:creationId xmlns:p14="http://schemas.microsoft.com/office/powerpoint/2010/main" val="25016095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11480" indent="-411480"/>
            <a:r>
              <a:rPr lang="en-US" b="1" dirty="0" smtClean="0"/>
              <a:t>Boot loader owns reset vector</a:t>
            </a:r>
          </a:p>
          <a:p>
            <a:pPr marL="1096471" lvl="3" indent="-411480">
              <a:spcBef>
                <a:spcPts val="1440"/>
              </a:spcBef>
              <a:buFont typeface="Arial" pitchFamily="34" charset="0"/>
              <a:buChar char="•"/>
            </a:pPr>
            <a:r>
              <a:rPr lang="en-US" sz="2600" dirty="0" err="1" smtClean="0">
                <a:effectLst/>
                <a:latin typeface="+mn-lt"/>
              </a:rPr>
              <a:t>Bootloader</a:t>
            </a:r>
            <a:r>
              <a:rPr lang="en-US" sz="2600" dirty="0" smtClean="0">
                <a:effectLst/>
                <a:latin typeface="+mn-lt"/>
              </a:rPr>
              <a:t> contains the real mode reset vector handler code</a:t>
            </a:r>
          </a:p>
          <a:p>
            <a:pPr marL="1096471" lvl="3" indent="-411480">
              <a:spcBef>
                <a:spcPts val="1440"/>
              </a:spcBef>
              <a:buFont typeface="Arial" pitchFamily="34" charset="0"/>
              <a:buChar char="•"/>
            </a:pPr>
            <a:r>
              <a:rPr lang="en-US" sz="2600" dirty="0" err="1" smtClean="0">
                <a:effectLst/>
                <a:latin typeface="+mn-lt"/>
              </a:rPr>
              <a:t>Bootloader</a:t>
            </a:r>
            <a:r>
              <a:rPr lang="en-US" sz="2600" dirty="0" smtClean="0">
                <a:effectLst/>
                <a:latin typeface="+mn-lt"/>
              </a:rPr>
              <a:t> calls </a:t>
            </a:r>
            <a:r>
              <a:rPr lang="en-US" sz="2600" dirty="0" err="1" smtClean="0">
                <a:effectLst/>
                <a:latin typeface="+mn-lt"/>
              </a:rPr>
              <a:t>TempMemInit</a:t>
            </a:r>
            <a:r>
              <a:rPr lang="en-US" sz="2600" dirty="0" smtClean="0">
                <a:effectLst/>
                <a:latin typeface="+mn-lt"/>
              </a:rPr>
              <a:t> to create stack</a:t>
            </a:r>
          </a:p>
          <a:p>
            <a:pPr marL="1096471" lvl="3" indent="-411480">
              <a:spcBef>
                <a:spcPts val="1440"/>
              </a:spcBef>
              <a:buFont typeface="Arial" pitchFamily="34" charset="0"/>
              <a:buChar char="•"/>
            </a:pPr>
            <a:r>
              <a:rPr lang="en-US" sz="2600" dirty="0" err="1" smtClean="0">
                <a:effectLst/>
                <a:latin typeface="+mn-lt"/>
              </a:rPr>
              <a:t>Bootloader</a:t>
            </a:r>
            <a:r>
              <a:rPr lang="en-US" sz="2600" dirty="0" smtClean="0">
                <a:effectLst/>
                <a:latin typeface="+mn-lt"/>
              </a:rPr>
              <a:t> calls </a:t>
            </a:r>
            <a:r>
              <a:rPr lang="en-US" sz="2600" dirty="0" err="1" smtClean="0">
                <a:effectLst/>
                <a:latin typeface="+mn-lt"/>
              </a:rPr>
              <a:t>FspInit</a:t>
            </a:r>
            <a:r>
              <a:rPr lang="en-US" sz="2600" dirty="0" smtClean="0">
                <a:effectLst/>
                <a:latin typeface="+mn-lt"/>
              </a:rPr>
              <a:t> to initialize memory and chipset</a:t>
            </a:r>
          </a:p>
          <a:p>
            <a:pPr marL="1096471" lvl="3" indent="-411480">
              <a:spcBef>
                <a:spcPts val="1440"/>
              </a:spcBef>
              <a:buFont typeface="Arial" pitchFamily="34" charset="0"/>
              <a:buChar char="•"/>
            </a:pPr>
            <a:r>
              <a:rPr lang="en-US" sz="2600" dirty="0" err="1" smtClean="0">
                <a:effectLst/>
                <a:latin typeface="+mn-lt"/>
              </a:rPr>
              <a:t>Bootloader</a:t>
            </a:r>
            <a:r>
              <a:rPr lang="en-US" sz="2600" dirty="0" smtClean="0">
                <a:effectLst/>
                <a:latin typeface="+mn-lt"/>
              </a:rPr>
              <a:t> calls </a:t>
            </a:r>
            <a:r>
              <a:rPr lang="en-US" sz="2600" dirty="0" err="1" smtClean="0">
                <a:effectLst/>
                <a:latin typeface="+mn-lt"/>
              </a:rPr>
              <a:t>NotifyPhase</a:t>
            </a:r>
            <a:r>
              <a:rPr lang="en-US" sz="2600" dirty="0" smtClean="0">
                <a:effectLst/>
                <a:latin typeface="+mn-lt"/>
              </a:rPr>
              <a:t> at proper stages</a:t>
            </a:r>
          </a:p>
          <a:p>
            <a:endParaRPr lang="en-US" dirty="0"/>
          </a:p>
        </p:txBody>
      </p:sp>
      <p:sp>
        <p:nvSpPr>
          <p:cNvPr id="4" name="Slide Number Placeholder 3"/>
          <p:cNvSpPr>
            <a:spLocks noGrp="1"/>
          </p:cNvSpPr>
          <p:nvPr>
            <p:ph type="sldNum" sz="quarter" idx="10"/>
          </p:nvPr>
        </p:nvSpPr>
        <p:spPr/>
        <p:txBody>
          <a:bodyPr/>
          <a:lstStyle/>
          <a:p>
            <a:fld id="{E18AAAF5-94F7-43F0-B6E2-ADBEAA94C7C5}" type="slidenum">
              <a:rPr lang="en-US" smtClean="0"/>
              <a:t>67</a:t>
            </a:fld>
            <a:endParaRPr lang="en-US"/>
          </a:p>
        </p:txBody>
      </p:sp>
    </p:spTree>
    <p:extLst>
      <p:ext uri="{BB962C8B-B14F-4D97-AF65-F5344CB8AC3E}">
        <p14:creationId xmlns:p14="http://schemas.microsoft.com/office/powerpoint/2010/main" val="38391066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897513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Split into 2</a:t>
            </a:r>
          </a:p>
          <a:p>
            <a:r>
              <a:rPr lang="en-US" dirty="0" smtClean="0"/>
              <a:t>Directory listing of packages used for</a:t>
            </a:r>
            <a:r>
              <a:rPr lang="en-US" baseline="0" dirty="0" smtClean="0"/>
              <a:t> quark/</a:t>
            </a:r>
            <a:r>
              <a:rPr lang="en-US" baseline="0" dirty="0" err="1" smtClean="0"/>
              <a:t>galileo</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71</a:t>
            </a:fld>
            <a:endParaRPr lang="en-US"/>
          </a:p>
        </p:txBody>
      </p:sp>
    </p:spTree>
    <p:extLst>
      <p:ext uri="{BB962C8B-B14F-4D97-AF65-F5344CB8AC3E}">
        <p14:creationId xmlns:p14="http://schemas.microsoft.com/office/powerpoint/2010/main" val="21649795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3335349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p:txBody>
          <a:bodyPr/>
          <a:lstStyle/>
          <a:p>
            <a:pPr>
              <a:defRPr/>
            </a:pPr>
            <a:fld id="{D9343402-374B-481B-8930-D4CB9BDF1A79}" type="slidenum">
              <a:rPr lang="en-US" smtClean="0">
                <a:cs typeface="Arial" pitchFamily="34" charset="0"/>
              </a:rPr>
              <a:pPr>
                <a:defRPr/>
              </a:pPr>
              <a:t>5</a:t>
            </a:fld>
            <a:endParaRPr lang="en-US" smtClean="0">
              <a:cs typeface="Arial" pitchFamily="34" charset="0"/>
            </a:endParaRPr>
          </a:p>
        </p:txBody>
      </p:sp>
      <p:sp>
        <p:nvSpPr>
          <p:cNvPr id="143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33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GB" smtClean="0"/>
          </a:p>
        </p:txBody>
      </p:sp>
    </p:spTree>
    <p:extLst>
      <p:ext uri="{BB962C8B-B14F-4D97-AF65-F5344CB8AC3E}">
        <p14:creationId xmlns:p14="http://schemas.microsoft.com/office/powerpoint/2010/main" val="27002483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anose="020B0604030504040204" pitchFamily="34" charset="0"/>
                <a:cs typeface="Arial" panose="020B0604020202020204" pitchFamily="34" charset="0"/>
              </a:defRPr>
            </a:lvl1pPr>
            <a:lvl2pPr marL="742950" indent="-285750">
              <a:defRPr sz="2400">
                <a:solidFill>
                  <a:schemeClr val="tx1"/>
                </a:solidFill>
                <a:latin typeface="Verdana" panose="020B0604030504040204" pitchFamily="34" charset="0"/>
                <a:cs typeface="Arial" panose="020B0604020202020204" pitchFamily="34" charset="0"/>
              </a:defRPr>
            </a:lvl2pPr>
            <a:lvl3pPr marL="1143000" indent="-228600">
              <a:defRPr sz="2400">
                <a:solidFill>
                  <a:schemeClr val="tx1"/>
                </a:solidFill>
                <a:latin typeface="Verdana" panose="020B0604030504040204" pitchFamily="34" charset="0"/>
                <a:cs typeface="Arial" panose="020B0604020202020204" pitchFamily="34" charset="0"/>
              </a:defRPr>
            </a:lvl3pPr>
            <a:lvl4pPr marL="1600200" indent="-228600">
              <a:defRPr sz="2400">
                <a:solidFill>
                  <a:schemeClr val="tx1"/>
                </a:solidFill>
                <a:latin typeface="Verdana" panose="020B0604030504040204" pitchFamily="34" charset="0"/>
                <a:cs typeface="Arial" panose="020B0604020202020204" pitchFamily="34" charset="0"/>
              </a:defRPr>
            </a:lvl4pPr>
            <a:lvl5pPr marL="2057400" indent="-228600">
              <a:defRPr sz="2400">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BCA2464D-A0DB-48B7-AEB4-63F3D178ACA6}" type="slidenum">
              <a:rPr lang="zh-CN" altLang="en-US" sz="1200">
                <a:latin typeface="Arial" panose="020B0604020202020204" pitchFamily="34" charset="0"/>
              </a:rPr>
              <a:pPr/>
              <a:t>74</a:t>
            </a:fld>
            <a:endParaRPr lang="en-US" altLang="zh-CN" sz="1200">
              <a:latin typeface="Arial" panose="020B0604020202020204" pitchFamily="34"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6236012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anose="020B0604030504040204" pitchFamily="34" charset="0"/>
                <a:cs typeface="Arial" panose="020B0604020202020204" pitchFamily="34" charset="0"/>
              </a:defRPr>
            </a:lvl1pPr>
            <a:lvl2pPr marL="742950" indent="-285750">
              <a:defRPr sz="2400">
                <a:solidFill>
                  <a:schemeClr val="tx1"/>
                </a:solidFill>
                <a:latin typeface="Verdana" panose="020B0604030504040204" pitchFamily="34" charset="0"/>
                <a:cs typeface="Arial" panose="020B0604020202020204" pitchFamily="34" charset="0"/>
              </a:defRPr>
            </a:lvl2pPr>
            <a:lvl3pPr marL="1143000" indent="-228600">
              <a:defRPr sz="2400">
                <a:solidFill>
                  <a:schemeClr val="tx1"/>
                </a:solidFill>
                <a:latin typeface="Verdana" panose="020B0604030504040204" pitchFamily="34" charset="0"/>
                <a:cs typeface="Arial" panose="020B0604020202020204" pitchFamily="34" charset="0"/>
              </a:defRPr>
            </a:lvl3pPr>
            <a:lvl4pPr marL="1600200" indent="-228600">
              <a:defRPr sz="2400">
                <a:solidFill>
                  <a:schemeClr val="tx1"/>
                </a:solidFill>
                <a:latin typeface="Verdana" panose="020B0604030504040204" pitchFamily="34" charset="0"/>
                <a:cs typeface="Arial" panose="020B0604020202020204" pitchFamily="34" charset="0"/>
              </a:defRPr>
            </a:lvl4pPr>
            <a:lvl5pPr marL="2057400" indent="-228600">
              <a:defRPr sz="2400">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CB8398B9-A6B9-4021-895E-1D37375413CE}" type="slidenum">
              <a:rPr lang="en-US" altLang="en-US" sz="1200">
                <a:latin typeface="Arial" panose="020B0604020202020204" pitchFamily="34" charset="0"/>
              </a:rPr>
              <a:pPr/>
              <a:t>75</a:t>
            </a:fld>
            <a:endParaRPr lang="en-US" altLang="en-US" sz="1200">
              <a:latin typeface="Arial" panose="020B0604020202020204" pitchFamily="34" charset="0"/>
            </a:endParaRPr>
          </a:p>
        </p:txBody>
      </p:sp>
      <p:sp>
        <p:nvSpPr>
          <p:cNvPr id="52227" name="Slide Image Placeholder 1"/>
          <p:cNvSpPr>
            <a:spLocks noGrp="1" noRot="1" noChangeAspect="1" noTextEdit="1"/>
          </p:cNvSpPr>
          <p:nvPr>
            <p:ph type="sldImg"/>
          </p:nvPr>
        </p:nvSpPr>
        <p:spPr>
          <a:ln/>
        </p:spPr>
      </p:sp>
      <p:sp>
        <p:nvSpPr>
          <p:cNvPr id="52228" name="Notes Placeholder 2"/>
          <p:cNvSpPr>
            <a:spLocks noGrp="1"/>
          </p:cNvSpPr>
          <p:nvPr>
            <p:ph type="body" idx="1"/>
          </p:nvPr>
        </p:nvSpPr>
        <p:spPr>
          <a:xfrm>
            <a:off x="687388" y="4344988"/>
            <a:ext cx="548322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26" tIns="44863" rIns="89726" bIns="44863"/>
          <a:lstStyle/>
          <a:p>
            <a:pPr eaLnBrk="1" hangingPunct="1">
              <a:spcBef>
                <a:spcPct val="0"/>
              </a:spcBef>
            </a:pPr>
            <a:r>
              <a:rPr lang="en-US" altLang="en-US" sz="1300" smtClean="0"/>
              <a:t>Define isolation compartments to satisfy the goals</a:t>
            </a:r>
            <a:endParaRPr lang="en-US" altLang="en-US" smtClean="0"/>
          </a:p>
          <a:p>
            <a:pPr eaLnBrk="1" hangingPunct="1">
              <a:spcBef>
                <a:spcPct val="0"/>
              </a:spcBef>
            </a:pPr>
            <a:r>
              <a:rPr lang="en-US" altLang="en-US" sz="1300" smtClean="0"/>
              <a:t>Analyze compartment isolation</a:t>
            </a:r>
          </a:p>
          <a:p>
            <a:pPr marL="439738" lvl="1" eaLnBrk="1" hangingPunct="1">
              <a:spcBef>
                <a:spcPct val="0"/>
              </a:spcBef>
            </a:pPr>
            <a:r>
              <a:rPr lang="en-US" altLang="en-US" smtClean="0"/>
              <a:t>Protection of code and data throughout compartment lifecycle</a:t>
            </a:r>
          </a:p>
          <a:p>
            <a:pPr marL="439738" lvl="1" eaLnBrk="1" hangingPunct="1">
              <a:spcBef>
                <a:spcPct val="0"/>
              </a:spcBef>
            </a:pPr>
            <a:r>
              <a:rPr lang="en-US" altLang="en-US" smtClean="0"/>
              <a:t>Protection of interfaces exposed by compartment</a:t>
            </a:r>
          </a:p>
          <a:p>
            <a:pPr marL="439738" lvl="1" eaLnBrk="1" hangingPunct="1">
              <a:spcBef>
                <a:spcPct val="0"/>
              </a:spcBef>
            </a:pPr>
            <a:r>
              <a:rPr lang="en-US" altLang="en-US" smtClean="0"/>
              <a:t>Compartment admin and policy data protection</a:t>
            </a:r>
          </a:p>
          <a:p>
            <a:pPr marL="881063" lvl="2" eaLnBrk="1" hangingPunct="1">
              <a:spcBef>
                <a:spcPct val="0"/>
              </a:spcBef>
            </a:pPr>
            <a:r>
              <a:rPr lang="en-US" altLang="en-US" smtClean="0"/>
              <a:t>Minimize admin tasks and code</a:t>
            </a:r>
          </a:p>
          <a:p>
            <a:pPr marL="439738" lvl="1" eaLnBrk="1" hangingPunct="1">
              <a:spcBef>
                <a:spcPct val="0"/>
              </a:spcBef>
            </a:pPr>
            <a:r>
              <a:rPr lang="en-US" altLang="en-US" smtClean="0"/>
              <a:t>Per-compartment audit (eg: using TPM)</a:t>
            </a:r>
          </a:p>
          <a:p>
            <a:pPr eaLnBrk="1" hangingPunct="1">
              <a:spcBef>
                <a:spcPct val="0"/>
              </a:spcBef>
            </a:pPr>
            <a:r>
              <a:rPr lang="en-US" altLang="en-US" smtClean="0"/>
              <a:t>Analysis mechanism</a:t>
            </a:r>
          </a:p>
          <a:p>
            <a:pPr marL="439738" lvl="1" eaLnBrk="1" hangingPunct="1">
              <a:spcBef>
                <a:spcPct val="0"/>
              </a:spcBef>
            </a:pPr>
            <a:r>
              <a:rPr lang="en-US" altLang="en-US" smtClean="0"/>
              <a:t>Define security types and roles for each compartment based on EFI architecture</a:t>
            </a:r>
          </a:p>
          <a:p>
            <a:pPr marL="439738" lvl="1" eaLnBrk="1" hangingPunct="1">
              <a:spcBef>
                <a:spcPct val="0"/>
              </a:spcBef>
            </a:pPr>
            <a:r>
              <a:rPr lang="en-US" altLang="en-US" smtClean="0"/>
              <a:t>Perform an information flow analysis to look for unguarded write flows from lower integrity compartments to higher integrity compartments </a:t>
            </a:r>
          </a:p>
          <a:p>
            <a:pPr marL="439738" lvl="1" eaLnBrk="1" hangingPunct="1">
              <a:spcBef>
                <a:spcPct val="0"/>
              </a:spcBef>
            </a:pPr>
            <a:r>
              <a:rPr lang="en-US" altLang="en-US" smtClean="0"/>
              <a:t>See XLS spreadsheet for full listing of compartment types</a:t>
            </a:r>
          </a:p>
          <a:p>
            <a:pPr eaLnBrk="1" hangingPunct="1">
              <a:spcBef>
                <a:spcPct val="0"/>
              </a:spcBef>
            </a:pPr>
            <a:endParaRPr lang="en-US" altLang="en-US" smtClean="0"/>
          </a:p>
        </p:txBody>
      </p:sp>
      <p:sp>
        <p:nvSpPr>
          <p:cNvPr id="52229"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26" tIns="44863" rIns="89726" bIns="44863" anchor="b"/>
          <a:lstStyle>
            <a:lvl1pPr defTabSz="895350">
              <a:defRPr sz="2400">
                <a:solidFill>
                  <a:schemeClr val="tx1"/>
                </a:solidFill>
                <a:latin typeface="Verdana" panose="020B0604030504040204" pitchFamily="34" charset="0"/>
                <a:cs typeface="Arial" panose="020B0604020202020204" pitchFamily="34" charset="0"/>
              </a:defRPr>
            </a:lvl1pPr>
            <a:lvl2pPr marL="742950" indent="-285750" defTabSz="895350">
              <a:defRPr sz="2400">
                <a:solidFill>
                  <a:schemeClr val="tx1"/>
                </a:solidFill>
                <a:latin typeface="Verdana" panose="020B0604030504040204" pitchFamily="34" charset="0"/>
                <a:cs typeface="Arial" panose="020B0604020202020204" pitchFamily="34" charset="0"/>
              </a:defRPr>
            </a:lvl2pPr>
            <a:lvl3pPr marL="1143000" indent="-228600" defTabSz="895350">
              <a:defRPr sz="2400">
                <a:solidFill>
                  <a:schemeClr val="tx1"/>
                </a:solidFill>
                <a:latin typeface="Verdana" panose="020B0604030504040204" pitchFamily="34" charset="0"/>
                <a:cs typeface="Arial" panose="020B0604020202020204" pitchFamily="34" charset="0"/>
              </a:defRPr>
            </a:lvl3pPr>
            <a:lvl4pPr marL="1600200" indent="-228600" defTabSz="895350">
              <a:defRPr sz="2400">
                <a:solidFill>
                  <a:schemeClr val="tx1"/>
                </a:solidFill>
                <a:latin typeface="Verdana" panose="020B0604030504040204" pitchFamily="34" charset="0"/>
                <a:cs typeface="Arial" panose="020B0604020202020204" pitchFamily="34" charset="0"/>
              </a:defRPr>
            </a:lvl4pPr>
            <a:lvl5pPr marL="2057400" indent="-228600" defTabSz="895350">
              <a:defRPr sz="2400">
                <a:solidFill>
                  <a:schemeClr val="tx1"/>
                </a:solidFill>
                <a:latin typeface="Verdana" panose="020B0604030504040204" pitchFamily="34" charset="0"/>
                <a:cs typeface="Arial" panose="020B0604020202020204" pitchFamily="34" charset="0"/>
              </a:defRPr>
            </a:lvl5pPr>
            <a:lvl6pPr marL="2514600" indent="-228600" algn="ctr" defTabSz="89535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algn="ctr" defTabSz="89535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algn="ctr" defTabSz="89535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algn="ctr" defTabSz="89535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33AC45F0-2CD7-4E1D-92C3-183C7E51A064}" type="slidenum">
              <a:rPr lang="en-US" altLang="en-US" sz="1200">
                <a:latin typeface="Arial" panose="020B0604020202020204" pitchFamily="34" charset="0"/>
              </a:rPr>
              <a:pPr/>
              <a:t>75</a:t>
            </a:fld>
            <a:endParaRPr lang="en-US" altLang="en-US" sz="1200">
              <a:latin typeface="Arial" panose="020B0604020202020204" pitchFamily="34" charset="0"/>
            </a:endParaRPr>
          </a:p>
        </p:txBody>
      </p:sp>
    </p:spTree>
    <p:extLst>
      <p:ext uri="{BB962C8B-B14F-4D97-AF65-F5344CB8AC3E}">
        <p14:creationId xmlns:p14="http://schemas.microsoft.com/office/powerpoint/2010/main" val="23671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anose="020B0604030504040204" pitchFamily="34" charset="0"/>
                <a:cs typeface="Arial" panose="020B0604020202020204" pitchFamily="34" charset="0"/>
              </a:defRPr>
            </a:lvl1pPr>
            <a:lvl2pPr marL="742950" indent="-285750">
              <a:defRPr sz="2400">
                <a:solidFill>
                  <a:schemeClr val="tx1"/>
                </a:solidFill>
                <a:latin typeface="Verdana" panose="020B0604030504040204" pitchFamily="34" charset="0"/>
                <a:cs typeface="Arial" panose="020B0604020202020204" pitchFamily="34" charset="0"/>
              </a:defRPr>
            </a:lvl2pPr>
            <a:lvl3pPr marL="1143000" indent="-228600">
              <a:defRPr sz="2400">
                <a:solidFill>
                  <a:schemeClr val="tx1"/>
                </a:solidFill>
                <a:latin typeface="Verdana" panose="020B0604030504040204" pitchFamily="34" charset="0"/>
                <a:cs typeface="Arial" panose="020B0604020202020204" pitchFamily="34" charset="0"/>
              </a:defRPr>
            </a:lvl3pPr>
            <a:lvl4pPr marL="1600200" indent="-228600">
              <a:defRPr sz="2400">
                <a:solidFill>
                  <a:schemeClr val="tx1"/>
                </a:solidFill>
                <a:latin typeface="Verdana" panose="020B0604030504040204" pitchFamily="34" charset="0"/>
                <a:cs typeface="Arial" panose="020B0604020202020204" pitchFamily="34" charset="0"/>
              </a:defRPr>
            </a:lvl4pPr>
            <a:lvl5pPr marL="2057400" indent="-228600">
              <a:defRPr sz="2400">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CD503D00-E1F0-49D4-8E86-86A40CC1C19F}" type="slidenum">
              <a:rPr lang="en-US" altLang="en-US" sz="1200">
                <a:latin typeface="Arial" panose="020B0604020202020204" pitchFamily="34" charset="0"/>
              </a:rPr>
              <a:pPr/>
              <a:t>76</a:t>
            </a:fld>
            <a:endParaRPr lang="en-US" altLang="en-US" sz="1200">
              <a:latin typeface="Arial" panose="020B0604020202020204" pitchFamily="34" charset="0"/>
            </a:endParaRPr>
          </a:p>
        </p:txBody>
      </p:sp>
      <p:sp>
        <p:nvSpPr>
          <p:cNvPr id="53251" name="Slide Image Placeholder 1"/>
          <p:cNvSpPr>
            <a:spLocks noGrp="1" noRot="1" noChangeAspect="1" noTextEdit="1"/>
          </p:cNvSpPr>
          <p:nvPr>
            <p:ph type="sldImg"/>
          </p:nvPr>
        </p:nvSpPr>
        <p:spPr>
          <a:ln/>
        </p:spPr>
      </p:sp>
      <p:sp>
        <p:nvSpPr>
          <p:cNvPr id="53252" name="Notes Placeholder 2"/>
          <p:cNvSpPr>
            <a:spLocks noGrp="1"/>
          </p:cNvSpPr>
          <p:nvPr>
            <p:ph type="body" idx="1"/>
          </p:nvPr>
        </p:nvSpPr>
        <p:spPr>
          <a:xfrm>
            <a:off x="687388" y="4344988"/>
            <a:ext cx="548322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26" tIns="44863" rIns="89726" bIns="44863"/>
          <a:lstStyle/>
          <a:p>
            <a:pPr eaLnBrk="1" hangingPunct="1">
              <a:spcBef>
                <a:spcPct val="0"/>
              </a:spcBef>
            </a:pPr>
            <a:r>
              <a:rPr lang="en-US" altLang="en-US" sz="1300" smtClean="0"/>
              <a:t>Define isolation compartments to satisfy the goals</a:t>
            </a:r>
            <a:endParaRPr lang="en-US" altLang="en-US" smtClean="0"/>
          </a:p>
          <a:p>
            <a:pPr eaLnBrk="1" hangingPunct="1">
              <a:spcBef>
                <a:spcPct val="0"/>
              </a:spcBef>
            </a:pPr>
            <a:r>
              <a:rPr lang="en-US" altLang="en-US" sz="1300" smtClean="0"/>
              <a:t>Analyze compartment isolation</a:t>
            </a:r>
          </a:p>
          <a:p>
            <a:pPr marL="439738" lvl="1" eaLnBrk="1" hangingPunct="1">
              <a:spcBef>
                <a:spcPct val="0"/>
              </a:spcBef>
            </a:pPr>
            <a:r>
              <a:rPr lang="en-US" altLang="en-US" smtClean="0"/>
              <a:t>Protection of code and data throughout compartment lifecycle</a:t>
            </a:r>
          </a:p>
          <a:p>
            <a:pPr marL="439738" lvl="1" eaLnBrk="1" hangingPunct="1">
              <a:spcBef>
                <a:spcPct val="0"/>
              </a:spcBef>
            </a:pPr>
            <a:r>
              <a:rPr lang="en-US" altLang="en-US" smtClean="0"/>
              <a:t>Protection of interfaces exposed by compartment</a:t>
            </a:r>
          </a:p>
          <a:p>
            <a:pPr marL="439738" lvl="1" eaLnBrk="1" hangingPunct="1">
              <a:spcBef>
                <a:spcPct val="0"/>
              </a:spcBef>
            </a:pPr>
            <a:r>
              <a:rPr lang="en-US" altLang="en-US" smtClean="0"/>
              <a:t>Compartment admin and policy data protection</a:t>
            </a:r>
          </a:p>
          <a:p>
            <a:pPr marL="881063" lvl="2" eaLnBrk="1" hangingPunct="1">
              <a:spcBef>
                <a:spcPct val="0"/>
              </a:spcBef>
            </a:pPr>
            <a:r>
              <a:rPr lang="en-US" altLang="en-US" smtClean="0"/>
              <a:t>Minimize admin tasks and code</a:t>
            </a:r>
          </a:p>
          <a:p>
            <a:pPr marL="439738" lvl="1" eaLnBrk="1" hangingPunct="1">
              <a:spcBef>
                <a:spcPct val="0"/>
              </a:spcBef>
            </a:pPr>
            <a:r>
              <a:rPr lang="en-US" altLang="en-US" smtClean="0"/>
              <a:t>Per-compartment audit (eg: using TPM)</a:t>
            </a:r>
          </a:p>
          <a:p>
            <a:pPr eaLnBrk="1" hangingPunct="1">
              <a:spcBef>
                <a:spcPct val="0"/>
              </a:spcBef>
            </a:pPr>
            <a:r>
              <a:rPr lang="en-US" altLang="en-US" smtClean="0"/>
              <a:t>Analysis mechanism</a:t>
            </a:r>
          </a:p>
          <a:p>
            <a:pPr marL="439738" lvl="1" eaLnBrk="1" hangingPunct="1">
              <a:spcBef>
                <a:spcPct val="0"/>
              </a:spcBef>
            </a:pPr>
            <a:r>
              <a:rPr lang="en-US" altLang="en-US" smtClean="0"/>
              <a:t>Define security types and roles for each compartment based on EFI architecture</a:t>
            </a:r>
          </a:p>
          <a:p>
            <a:pPr marL="439738" lvl="1" eaLnBrk="1" hangingPunct="1">
              <a:spcBef>
                <a:spcPct val="0"/>
              </a:spcBef>
            </a:pPr>
            <a:r>
              <a:rPr lang="en-US" altLang="en-US" smtClean="0"/>
              <a:t>Perform an information flow analysis to look for unguarded write flows from lower integrity compartments to higher integrity compartments </a:t>
            </a:r>
          </a:p>
          <a:p>
            <a:pPr marL="439738" lvl="1" eaLnBrk="1" hangingPunct="1">
              <a:spcBef>
                <a:spcPct val="0"/>
              </a:spcBef>
            </a:pPr>
            <a:r>
              <a:rPr lang="en-US" altLang="en-US" smtClean="0"/>
              <a:t>See XLS spreadsheet for full listing of compartment types</a:t>
            </a:r>
          </a:p>
          <a:p>
            <a:pPr eaLnBrk="1" hangingPunct="1">
              <a:spcBef>
                <a:spcPct val="0"/>
              </a:spcBef>
            </a:pPr>
            <a:endParaRPr lang="en-US" altLang="en-US" smtClean="0"/>
          </a:p>
        </p:txBody>
      </p:sp>
      <p:sp>
        <p:nvSpPr>
          <p:cNvPr id="53253"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26" tIns="44863" rIns="89726" bIns="44863" anchor="b"/>
          <a:lstStyle>
            <a:lvl1pPr defTabSz="895350">
              <a:defRPr sz="2400">
                <a:solidFill>
                  <a:schemeClr val="tx1"/>
                </a:solidFill>
                <a:latin typeface="Verdana" panose="020B0604030504040204" pitchFamily="34" charset="0"/>
                <a:cs typeface="Arial" panose="020B0604020202020204" pitchFamily="34" charset="0"/>
              </a:defRPr>
            </a:lvl1pPr>
            <a:lvl2pPr marL="742950" indent="-285750" defTabSz="895350">
              <a:defRPr sz="2400">
                <a:solidFill>
                  <a:schemeClr val="tx1"/>
                </a:solidFill>
                <a:latin typeface="Verdana" panose="020B0604030504040204" pitchFamily="34" charset="0"/>
                <a:cs typeface="Arial" panose="020B0604020202020204" pitchFamily="34" charset="0"/>
              </a:defRPr>
            </a:lvl2pPr>
            <a:lvl3pPr marL="1143000" indent="-228600" defTabSz="895350">
              <a:defRPr sz="2400">
                <a:solidFill>
                  <a:schemeClr val="tx1"/>
                </a:solidFill>
                <a:latin typeface="Verdana" panose="020B0604030504040204" pitchFamily="34" charset="0"/>
                <a:cs typeface="Arial" panose="020B0604020202020204" pitchFamily="34" charset="0"/>
              </a:defRPr>
            </a:lvl3pPr>
            <a:lvl4pPr marL="1600200" indent="-228600" defTabSz="895350">
              <a:defRPr sz="2400">
                <a:solidFill>
                  <a:schemeClr val="tx1"/>
                </a:solidFill>
                <a:latin typeface="Verdana" panose="020B0604030504040204" pitchFamily="34" charset="0"/>
                <a:cs typeface="Arial" panose="020B0604020202020204" pitchFamily="34" charset="0"/>
              </a:defRPr>
            </a:lvl4pPr>
            <a:lvl5pPr marL="2057400" indent="-228600" defTabSz="895350">
              <a:defRPr sz="2400">
                <a:solidFill>
                  <a:schemeClr val="tx1"/>
                </a:solidFill>
                <a:latin typeface="Verdana" panose="020B0604030504040204" pitchFamily="34" charset="0"/>
                <a:cs typeface="Arial" panose="020B0604020202020204" pitchFamily="34" charset="0"/>
              </a:defRPr>
            </a:lvl5pPr>
            <a:lvl6pPr marL="2514600" indent="-228600" algn="ctr" defTabSz="89535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algn="ctr" defTabSz="89535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algn="ctr" defTabSz="89535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algn="ctr" defTabSz="89535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EBEAC2FB-F1C4-4C7C-A26A-E4010B4DA14E}" type="slidenum">
              <a:rPr lang="en-US" altLang="en-US" sz="1200">
                <a:latin typeface="Arial" panose="020B0604020202020204" pitchFamily="34" charset="0"/>
              </a:rPr>
              <a:pPr/>
              <a:t>76</a:t>
            </a:fld>
            <a:endParaRPr lang="en-US" altLang="en-US" sz="1200">
              <a:latin typeface="Arial" panose="020B0604020202020204" pitchFamily="34" charset="0"/>
            </a:endParaRPr>
          </a:p>
        </p:txBody>
      </p:sp>
    </p:spTree>
    <p:extLst>
      <p:ext uri="{BB962C8B-B14F-4D97-AF65-F5344CB8AC3E}">
        <p14:creationId xmlns:p14="http://schemas.microsoft.com/office/powerpoint/2010/main" val="17786093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anose="020B0604030504040204" pitchFamily="34" charset="0"/>
                <a:cs typeface="Arial" panose="020B0604020202020204" pitchFamily="34" charset="0"/>
              </a:defRPr>
            </a:lvl1pPr>
            <a:lvl2pPr marL="742950" indent="-285750">
              <a:defRPr sz="2400">
                <a:solidFill>
                  <a:schemeClr val="tx1"/>
                </a:solidFill>
                <a:latin typeface="Verdana" panose="020B0604030504040204" pitchFamily="34" charset="0"/>
                <a:cs typeface="Arial" panose="020B0604020202020204" pitchFamily="34" charset="0"/>
              </a:defRPr>
            </a:lvl2pPr>
            <a:lvl3pPr marL="1143000" indent="-228600">
              <a:defRPr sz="2400">
                <a:solidFill>
                  <a:schemeClr val="tx1"/>
                </a:solidFill>
                <a:latin typeface="Verdana" panose="020B0604030504040204" pitchFamily="34" charset="0"/>
                <a:cs typeface="Arial" panose="020B0604020202020204" pitchFamily="34" charset="0"/>
              </a:defRPr>
            </a:lvl3pPr>
            <a:lvl4pPr marL="1600200" indent="-228600">
              <a:defRPr sz="2400">
                <a:solidFill>
                  <a:schemeClr val="tx1"/>
                </a:solidFill>
                <a:latin typeface="Verdana" panose="020B0604030504040204" pitchFamily="34" charset="0"/>
                <a:cs typeface="Arial" panose="020B0604020202020204" pitchFamily="34" charset="0"/>
              </a:defRPr>
            </a:lvl4pPr>
            <a:lvl5pPr marL="2057400" indent="-228600">
              <a:defRPr sz="2400">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DF151FD3-CECE-45E2-B483-E54A2CA9A791}" type="slidenum">
              <a:rPr lang="en-US" altLang="en-US" sz="1200">
                <a:latin typeface="Arial" panose="020B0604020202020204" pitchFamily="34" charset="0"/>
              </a:rPr>
              <a:pPr/>
              <a:t>77</a:t>
            </a:fld>
            <a:endParaRPr lang="en-US" altLang="en-US" sz="1200">
              <a:latin typeface="Arial" panose="020B0604020202020204" pitchFamily="34" charset="0"/>
            </a:endParaRPr>
          </a:p>
        </p:txBody>
      </p:sp>
      <p:sp>
        <p:nvSpPr>
          <p:cNvPr id="54275" name="Slide Image Placeholder 1"/>
          <p:cNvSpPr>
            <a:spLocks noGrp="1" noRot="1" noChangeAspect="1" noTextEdit="1"/>
          </p:cNvSpPr>
          <p:nvPr>
            <p:ph type="sldImg"/>
          </p:nvPr>
        </p:nvSpPr>
        <p:spPr>
          <a:ln/>
        </p:spPr>
      </p:sp>
      <p:sp>
        <p:nvSpPr>
          <p:cNvPr id="54276" name="Notes Placeholder 2"/>
          <p:cNvSpPr>
            <a:spLocks noGrp="1"/>
          </p:cNvSpPr>
          <p:nvPr>
            <p:ph type="body" idx="1"/>
          </p:nvPr>
        </p:nvSpPr>
        <p:spPr>
          <a:xfrm>
            <a:off x="687388" y="4344988"/>
            <a:ext cx="548322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26" tIns="44863" rIns="89726" bIns="44863"/>
          <a:lstStyle/>
          <a:p>
            <a:pPr eaLnBrk="1" hangingPunct="1">
              <a:spcBef>
                <a:spcPct val="0"/>
              </a:spcBef>
            </a:pPr>
            <a:r>
              <a:rPr lang="en-US" altLang="en-US" sz="1300" smtClean="0"/>
              <a:t>Define isolation compartments to satisfy the goals</a:t>
            </a:r>
            <a:endParaRPr lang="en-US" altLang="en-US" smtClean="0"/>
          </a:p>
          <a:p>
            <a:pPr eaLnBrk="1" hangingPunct="1">
              <a:spcBef>
                <a:spcPct val="0"/>
              </a:spcBef>
            </a:pPr>
            <a:r>
              <a:rPr lang="en-US" altLang="en-US" sz="1300" smtClean="0"/>
              <a:t>Analyze compartment isolation</a:t>
            </a:r>
          </a:p>
          <a:p>
            <a:pPr marL="439738" lvl="1" eaLnBrk="1" hangingPunct="1">
              <a:spcBef>
                <a:spcPct val="0"/>
              </a:spcBef>
            </a:pPr>
            <a:r>
              <a:rPr lang="en-US" altLang="en-US" smtClean="0"/>
              <a:t>Protection of code and data throughout compartment lifecycle</a:t>
            </a:r>
          </a:p>
          <a:p>
            <a:pPr marL="439738" lvl="1" eaLnBrk="1" hangingPunct="1">
              <a:spcBef>
                <a:spcPct val="0"/>
              </a:spcBef>
            </a:pPr>
            <a:r>
              <a:rPr lang="en-US" altLang="en-US" smtClean="0"/>
              <a:t>Protection of interfaces exposed by compartment</a:t>
            </a:r>
          </a:p>
          <a:p>
            <a:pPr marL="439738" lvl="1" eaLnBrk="1" hangingPunct="1">
              <a:spcBef>
                <a:spcPct val="0"/>
              </a:spcBef>
            </a:pPr>
            <a:r>
              <a:rPr lang="en-US" altLang="en-US" smtClean="0"/>
              <a:t>Compartment admin and policy data protection</a:t>
            </a:r>
          </a:p>
          <a:p>
            <a:pPr marL="881063" lvl="2" eaLnBrk="1" hangingPunct="1">
              <a:spcBef>
                <a:spcPct val="0"/>
              </a:spcBef>
            </a:pPr>
            <a:r>
              <a:rPr lang="en-US" altLang="en-US" smtClean="0"/>
              <a:t>Minimize admin tasks and code</a:t>
            </a:r>
          </a:p>
          <a:p>
            <a:pPr marL="439738" lvl="1" eaLnBrk="1" hangingPunct="1">
              <a:spcBef>
                <a:spcPct val="0"/>
              </a:spcBef>
            </a:pPr>
            <a:r>
              <a:rPr lang="en-US" altLang="en-US" smtClean="0"/>
              <a:t>Per-compartment audit (eg: using TPM)</a:t>
            </a:r>
          </a:p>
          <a:p>
            <a:pPr eaLnBrk="1" hangingPunct="1">
              <a:spcBef>
                <a:spcPct val="0"/>
              </a:spcBef>
            </a:pPr>
            <a:r>
              <a:rPr lang="en-US" altLang="en-US" smtClean="0"/>
              <a:t>Analysis mechanism</a:t>
            </a:r>
          </a:p>
          <a:p>
            <a:pPr marL="439738" lvl="1" eaLnBrk="1" hangingPunct="1">
              <a:spcBef>
                <a:spcPct val="0"/>
              </a:spcBef>
            </a:pPr>
            <a:r>
              <a:rPr lang="en-US" altLang="en-US" smtClean="0"/>
              <a:t>Define security types and roles for each compartment based on EFI architecture</a:t>
            </a:r>
          </a:p>
          <a:p>
            <a:pPr marL="439738" lvl="1" eaLnBrk="1" hangingPunct="1">
              <a:spcBef>
                <a:spcPct val="0"/>
              </a:spcBef>
            </a:pPr>
            <a:r>
              <a:rPr lang="en-US" altLang="en-US" smtClean="0"/>
              <a:t>Perform an information flow analysis to look for unguarded write flows from lower integrity compartments to higher integrity compartments </a:t>
            </a:r>
          </a:p>
          <a:p>
            <a:pPr marL="439738" lvl="1" eaLnBrk="1" hangingPunct="1">
              <a:spcBef>
                <a:spcPct val="0"/>
              </a:spcBef>
            </a:pPr>
            <a:r>
              <a:rPr lang="en-US" altLang="en-US" smtClean="0"/>
              <a:t>See XLS spreadsheet for full listing of compartment types</a:t>
            </a:r>
          </a:p>
          <a:p>
            <a:pPr eaLnBrk="1" hangingPunct="1">
              <a:spcBef>
                <a:spcPct val="0"/>
              </a:spcBef>
            </a:pPr>
            <a:endParaRPr lang="en-US" altLang="en-US" smtClean="0"/>
          </a:p>
        </p:txBody>
      </p:sp>
      <p:sp>
        <p:nvSpPr>
          <p:cNvPr id="5427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26" tIns="44863" rIns="89726" bIns="44863" anchor="b"/>
          <a:lstStyle>
            <a:lvl1pPr defTabSz="895350">
              <a:defRPr sz="2400">
                <a:solidFill>
                  <a:schemeClr val="tx1"/>
                </a:solidFill>
                <a:latin typeface="Verdana" panose="020B0604030504040204" pitchFamily="34" charset="0"/>
                <a:cs typeface="Arial" panose="020B0604020202020204" pitchFamily="34" charset="0"/>
              </a:defRPr>
            </a:lvl1pPr>
            <a:lvl2pPr marL="742950" indent="-285750" defTabSz="895350">
              <a:defRPr sz="2400">
                <a:solidFill>
                  <a:schemeClr val="tx1"/>
                </a:solidFill>
                <a:latin typeface="Verdana" panose="020B0604030504040204" pitchFamily="34" charset="0"/>
                <a:cs typeface="Arial" panose="020B0604020202020204" pitchFamily="34" charset="0"/>
              </a:defRPr>
            </a:lvl2pPr>
            <a:lvl3pPr marL="1143000" indent="-228600" defTabSz="895350">
              <a:defRPr sz="2400">
                <a:solidFill>
                  <a:schemeClr val="tx1"/>
                </a:solidFill>
                <a:latin typeface="Verdana" panose="020B0604030504040204" pitchFamily="34" charset="0"/>
                <a:cs typeface="Arial" panose="020B0604020202020204" pitchFamily="34" charset="0"/>
              </a:defRPr>
            </a:lvl3pPr>
            <a:lvl4pPr marL="1600200" indent="-228600" defTabSz="895350">
              <a:defRPr sz="2400">
                <a:solidFill>
                  <a:schemeClr val="tx1"/>
                </a:solidFill>
                <a:latin typeface="Verdana" panose="020B0604030504040204" pitchFamily="34" charset="0"/>
                <a:cs typeface="Arial" panose="020B0604020202020204" pitchFamily="34" charset="0"/>
              </a:defRPr>
            </a:lvl4pPr>
            <a:lvl5pPr marL="2057400" indent="-228600" defTabSz="895350">
              <a:defRPr sz="2400">
                <a:solidFill>
                  <a:schemeClr val="tx1"/>
                </a:solidFill>
                <a:latin typeface="Verdana" panose="020B0604030504040204" pitchFamily="34" charset="0"/>
                <a:cs typeface="Arial" panose="020B0604020202020204" pitchFamily="34" charset="0"/>
              </a:defRPr>
            </a:lvl5pPr>
            <a:lvl6pPr marL="2514600" indent="-228600" algn="ctr" defTabSz="89535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algn="ctr" defTabSz="89535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algn="ctr" defTabSz="89535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algn="ctr" defTabSz="89535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666F618A-3DAE-4D97-9E9B-5D221BB7D8C6}" type="slidenum">
              <a:rPr lang="en-US" altLang="en-US" sz="1200">
                <a:latin typeface="Arial" panose="020B0604020202020204" pitchFamily="34" charset="0"/>
              </a:rPr>
              <a:pPr/>
              <a:t>77</a:t>
            </a:fld>
            <a:endParaRPr lang="en-US" altLang="en-US" sz="1200">
              <a:latin typeface="Arial" panose="020B0604020202020204" pitchFamily="34" charset="0"/>
            </a:endParaRPr>
          </a:p>
        </p:txBody>
      </p:sp>
    </p:spTree>
    <p:extLst>
      <p:ext uri="{BB962C8B-B14F-4D97-AF65-F5344CB8AC3E}">
        <p14:creationId xmlns:p14="http://schemas.microsoft.com/office/powerpoint/2010/main" val="1488661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23131971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79</a:t>
            </a:fld>
            <a:endParaRPr lang="en-US"/>
          </a:p>
        </p:txBody>
      </p:sp>
    </p:spTree>
    <p:extLst>
      <p:ext uri="{BB962C8B-B14F-4D97-AF65-F5344CB8AC3E}">
        <p14:creationId xmlns:p14="http://schemas.microsoft.com/office/powerpoint/2010/main" val="199631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p:txBody>
          <a:bodyPr/>
          <a:lstStyle/>
          <a:p>
            <a:pPr>
              <a:defRPr/>
            </a:pPr>
            <a:fld id="{D9343402-374B-481B-8930-D4CB9BDF1A79}" type="slidenum">
              <a:rPr lang="en-US" smtClean="0">
                <a:cs typeface="Arial" pitchFamily="34" charset="0"/>
              </a:rPr>
              <a:pPr>
                <a:defRPr/>
              </a:pPr>
              <a:t>6</a:t>
            </a:fld>
            <a:endParaRPr lang="en-US" smtClean="0">
              <a:cs typeface="Arial" pitchFamily="34" charset="0"/>
            </a:endParaRPr>
          </a:p>
        </p:txBody>
      </p:sp>
      <p:sp>
        <p:nvSpPr>
          <p:cNvPr id="143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33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GB" smtClean="0"/>
          </a:p>
        </p:txBody>
      </p:sp>
    </p:spTree>
    <p:extLst>
      <p:ext uri="{BB962C8B-B14F-4D97-AF65-F5344CB8AC3E}">
        <p14:creationId xmlns:p14="http://schemas.microsoft.com/office/powerpoint/2010/main" val="732116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p:txBody>
          <a:bodyPr/>
          <a:lstStyle/>
          <a:p>
            <a:pPr>
              <a:defRPr/>
            </a:pPr>
            <a:fld id="{D9343402-374B-481B-8930-D4CB9BDF1A79}" type="slidenum">
              <a:rPr lang="en-US" smtClean="0">
                <a:cs typeface="Arial" pitchFamily="34" charset="0"/>
              </a:rPr>
              <a:pPr>
                <a:defRPr/>
              </a:pPr>
              <a:t>7</a:t>
            </a:fld>
            <a:endParaRPr lang="en-US" smtClean="0">
              <a:cs typeface="Arial" pitchFamily="34" charset="0"/>
            </a:endParaRPr>
          </a:p>
        </p:txBody>
      </p:sp>
      <p:sp>
        <p:nvSpPr>
          <p:cNvPr id="143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33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GB" smtClean="0"/>
          </a:p>
        </p:txBody>
      </p:sp>
    </p:spTree>
    <p:extLst>
      <p:ext uri="{BB962C8B-B14F-4D97-AF65-F5344CB8AC3E}">
        <p14:creationId xmlns:p14="http://schemas.microsoft.com/office/powerpoint/2010/main" val="1107027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p:txBody>
          <a:bodyPr/>
          <a:lstStyle/>
          <a:p>
            <a:pPr>
              <a:defRPr/>
            </a:pPr>
            <a:fld id="{D9343402-374B-481B-8930-D4CB9BDF1A79}" type="slidenum">
              <a:rPr lang="en-US" smtClean="0">
                <a:cs typeface="Arial" pitchFamily="34" charset="0"/>
              </a:rPr>
              <a:pPr>
                <a:defRPr/>
              </a:pPr>
              <a:t>8</a:t>
            </a:fld>
            <a:endParaRPr lang="en-US" smtClean="0">
              <a:cs typeface="Arial" pitchFamily="34" charset="0"/>
            </a:endParaRPr>
          </a:p>
        </p:txBody>
      </p:sp>
      <p:sp>
        <p:nvSpPr>
          <p:cNvPr id="143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33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GB" smtClean="0"/>
          </a:p>
        </p:txBody>
      </p:sp>
    </p:spTree>
    <p:extLst>
      <p:ext uri="{BB962C8B-B14F-4D97-AF65-F5344CB8AC3E}">
        <p14:creationId xmlns:p14="http://schemas.microsoft.com/office/powerpoint/2010/main" val="95858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p:txBody>
          <a:bodyPr/>
          <a:lstStyle/>
          <a:p>
            <a:pPr>
              <a:defRPr/>
            </a:pPr>
            <a:fld id="{D9343402-374B-481B-8930-D4CB9BDF1A79}" type="slidenum">
              <a:rPr lang="en-US" smtClean="0">
                <a:cs typeface="Arial" pitchFamily="34" charset="0"/>
              </a:rPr>
              <a:pPr>
                <a:defRPr/>
              </a:pPr>
              <a:t>9</a:t>
            </a:fld>
            <a:endParaRPr lang="en-US" smtClean="0">
              <a:cs typeface="Arial" pitchFamily="34" charset="0"/>
            </a:endParaRPr>
          </a:p>
        </p:txBody>
      </p:sp>
      <p:sp>
        <p:nvSpPr>
          <p:cNvPr id="143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33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GB" smtClean="0"/>
          </a:p>
        </p:txBody>
      </p:sp>
    </p:spTree>
    <p:extLst>
      <p:ext uri="{BB962C8B-B14F-4D97-AF65-F5344CB8AC3E}">
        <p14:creationId xmlns:p14="http://schemas.microsoft.com/office/powerpoint/2010/main" val="1733658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p:cNvSpPr>
            <a:spLocks noGrp="1" noChangeArrowheads="1"/>
          </p:cNvSpPr>
          <p:nvPr>
            <p:ph type="sldNum" sz="quarter" idx="5"/>
          </p:nvPr>
        </p:nvSpPr>
        <p:spPr>
          <a:noFill/>
        </p:spPr>
        <p:txBody>
          <a:bodyPr/>
          <a:lstStyle/>
          <a:p>
            <a:fld id="{1B7816C3-61D6-4BB8-A44D-CA8166C60497}" type="slidenum">
              <a:rPr lang="en-US" smtClean="0">
                <a:cs typeface="Arial" charset="0"/>
              </a:rPr>
              <a:pPr/>
              <a:t>10</a:t>
            </a:fld>
            <a:endParaRPr lang="en-US" smtClean="0">
              <a:cs typeface="Arial" charset="0"/>
            </a:endParaRPr>
          </a:p>
        </p:txBody>
      </p:sp>
      <p:sp>
        <p:nvSpPr>
          <p:cNvPr id="165890" name="Rectangle 2"/>
          <p:cNvSpPr>
            <a:spLocks noGrp="1" noRot="1" noChangeAspect="1" noChangeArrowheads="1" noTextEdit="1"/>
          </p:cNvSpPr>
          <p:nvPr>
            <p:ph type="sldImg"/>
          </p:nvPr>
        </p:nvSpPr>
        <p:spPr>
          <a:xfrm>
            <a:off x="1141413" y="687388"/>
            <a:ext cx="4572000" cy="3429000"/>
          </a:xfrm>
          <a:ln/>
        </p:spPr>
      </p:sp>
      <p:sp>
        <p:nvSpPr>
          <p:cNvPr id="165891" name="Rectangle 3"/>
          <p:cNvSpPr>
            <a:spLocks noGrp="1" noChangeArrowheads="1"/>
          </p:cNvSpPr>
          <p:nvPr>
            <p:ph type="body" idx="1"/>
          </p:nvPr>
        </p:nvSpPr>
        <p:spPr>
          <a:xfrm>
            <a:off x="687389" y="4342464"/>
            <a:ext cx="5483225" cy="4114487"/>
          </a:xfrm>
          <a:noFill/>
          <a:ln/>
        </p:spPr>
        <p:txBody>
          <a:bodyPr lIns="92291" tIns="46145" rIns="92291" bIns="46145"/>
          <a:lstStyle/>
          <a:p>
            <a:pPr eaLnBrk="1" hangingPunct="1">
              <a:lnSpc>
                <a:spcPct val="85000"/>
              </a:lnSpc>
            </a:pPr>
            <a:r>
              <a:rPr lang="en-US" sz="1600" dirty="0" smtClean="0"/>
              <a:t>Prior to 2000, all platforms BIOS have been using a 20+ years old proprietary, monolithic and assembly language based BIOS architecture</a:t>
            </a:r>
          </a:p>
          <a:p>
            <a:pPr eaLnBrk="1" hangingPunct="1">
              <a:lnSpc>
                <a:spcPct val="85000"/>
              </a:lnSpc>
              <a:buFontTx/>
              <a:buChar char="•"/>
            </a:pPr>
            <a:r>
              <a:rPr lang="en-US" sz="1600" dirty="0" smtClean="0"/>
              <a:t>Recognizing the problem and opportunity for platform firmware architecture improvement, Intel invented the Extensible Firmware Interface (EFI) architecture and led the industry to make it a standard</a:t>
            </a:r>
            <a:r>
              <a:rPr lang="en-US" sz="1600" dirty="0" smtClean="0">
                <a:latin typeface="Arial" charset="0"/>
              </a:rPr>
              <a:t>…</a:t>
            </a:r>
            <a:r>
              <a:rPr lang="en-US" sz="1600" dirty="0" smtClean="0"/>
              <a:t>.and started to provide sample implementation under free BSD terms in 2000</a:t>
            </a:r>
          </a:p>
          <a:p>
            <a:pPr eaLnBrk="1" hangingPunct="1">
              <a:lnSpc>
                <a:spcPct val="80000"/>
              </a:lnSpc>
              <a:buFontTx/>
              <a:buChar char="•"/>
            </a:pPr>
            <a:r>
              <a:rPr lang="en-US" altLang="zh-CN" sz="1600" dirty="0" smtClean="0"/>
              <a:t>EFI</a:t>
            </a:r>
            <a:r>
              <a:rPr lang="en-US" altLang="zh-CN" sz="1600" dirty="0" smtClean="0">
                <a:latin typeface="Arial" charset="0"/>
              </a:rPr>
              <a:t>’</a:t>
            </a:r>
            <a:r>
              <a:rPr lang="en-US" altLang="zh-CN" sz="1600" dirty="0" smtClean="0"/>
              <a:t>s architecture is modular, flexible and extensible</a:t>
            </a:r>
            <a:r>
              <a:rPr lang="en-US" altLang="zh-CN" sz="1600" dirty="0" smtClean="0">
                <a:latin typeface="Arial" charset="0"/>
              </a:rPr>
              <a:t>…</a:t>
            </a:r>
            <a:r>
              <a:rPr lang="en-US" altLang="zh-CN" sz="1600" dirty="0" smtClean="0"/>
              <a:t>and uses higher programming languages (instead of assembly). EFI helps reduce development cost, improve productivity, reduce TTM and enable platform differentiation</a:t>
            </a:r>
          </a:p>
          <a:p>
            <a:pPr eaLnBrk="1" hangingPunct="1">
              <a:lnSpc>
                <a:spcPct val="80000"/>
              </a:lnSpc>
              <a:buFontTx/>
              <a:buChar char="•"/>
            </a:pPr>
            <a:r>
              <a:rPr lang="en-US" altLang="zh-CN" sz="1400" dirty="0" smtClean="0"/>
              <a:t>The Open Source EFI community </a:t>
            </a:r>
            <a:r>
              <a:rPr lang="en-US" altLang="zh-CN" sz="1400" dirty="0" smtClean="0">
                <a:latin typeface="Arial" charset="0"/>
              </a:rPr>
              <a:t>“</a:t>
            </a:r>
            <a:r>
              <a:rPr lang="en-US" altLang="zh-CN" sz="1400" dirty="0" smtClean="0"/>
              <a:t>tianocore.org</a:t>
            </a:r>
            <a:r>
              <a:rPr lang="en-US" altLang="zh-CN" sz="1400" dirty="0" smtClean="0">
                <a:latin typeface="Arial" charset="0"/>
              </a:rPr>
              <a:t>”</a:t>
            </a:r>
            <a:r>
              <a:rPr lang="en-US" altLang="zh-CN" sz="1400" dirty="0" smtClean="0"/>
              <a:t> was launched in 2004</a:t>
            </a:r>
            <a:r>
              <a:rPr lang="en-US" altLang="zh-CN" sz="1400" dirty="0" smtClean="0">
                <a:latin typeface="Arial" charset="0"/>
              </a:rPr>
              <a:t>…</a:t>
            </a:r>
            <a:r>
              <a:rPr lang="en-US" altLang="zh-CN" sz="1400" dirty="0" smtClean="0"/>
              <a:t>.and a year later, the Unified EFI (UEFI) Industry forum was formed to standardize EFI.</a:t>
            </a:r>
          </a:p>
          <a:p>
            <a:pPr eaLnBrk="1" hangingPunct="1">
              <a:lnSpc>
                <a:spcPct val="80000"/>
              </a:lnSpc>
              <a:buFontTx/>
              <a:buChar char="•"/>
            </a:pPr>
            <a:r>
              <a:rPr lang="en-US" altLang="zh-CN" sz="1400" dirty="0" smtClean="0"/>
              <a:t>The standard is now called </a:t>
            </a:r>
            <a:r>
              <a:rPr lang="en-US" altLang="zh-CN" sz="1400" b="1" dirty="0" smtClean="0"/>
              <a:t>Unified </a:t>
            </a:r>
            <a:r>
              <a:rPr lang="en-US" altLang="zh-CN" sz="1400" dirty="0" smtClean="0"/>
              <a:t>EFI (or UEFI). </a:t>
            </a:r>
          </a:p>
          <a:p>
            <a:pPr eaLnBrk="1" hangingPunct="1">
              <a:lnSpc>
                <a:spcPct val="80000"/>
              </a:lnSpc>
              <a:buFontTx/>
              <a:buChar char="•"/>
            </a:pPr>
            <a:r>
              <a:rPr lang="en-US" altLang="zh-CN" sz="1400" dirty="0" smtClean="0"/>
              <a:t>Back in 2005, the UEFI forum had 11 members only. Today we have over 160 members representing some of the key industry leaders including all Tier 1 MNCs, Microsoft and BIOS vendors. This significant growth is a healthy indicator of the industry</a:t>
            </a:r>
            <a:r>
              <a:rPr lang="en-US" altLang="zh-CN" sz="1400" dirty="0" smtClean="0">
                <a:latin typeface="Arial" charset="0"/>
              </a:rPr>
              <a:t>’</a:t>
            </a:r>
            <a:r>
              <a:rPr lang="en-US" altLang="zh-CN" sz="1400" dirty="0" smtClean="0"/>
              <a:t>s acceptance and commitment to the standard.</a:t>
            </a:r>
          </a:p>
          <a:p>
            <a:pPr eaLnBrk="1" hangingPunct="1">
              <a:lnSpc>
                <a:spcPct val="80000"/>
              </a:lnSpc>
              <a:buFontTx/>
              <a:buChar char="•"/>
            </a:pPr>
            <a:r>
              <a:rPr lang="en-US" altLang="zh-CN" sz="1400" dirty="0" smtClean="0"/>
              <a:t>As you will see in the next few slides, not only did the industry come together to establish a platform firmware standard, but UEFI based products are being developed and deployed</a:t>
            </a:r>
            <a:r>
              <a:rPr lang="en-US" altLang="zh-CN" sz="1400" dirty="0" smtClean="0">
                <a:latin typeface="Arial" charset="0"/>
              </a:rPr>
              <a:t>…</a:t>
            </a:r>
            <a:r>
              <a:rPr lang="en-US" altLang="zh-CN" sz="1400" dirty="0" smtClean="0"/>
              <a:t>.and multiple industry data indicates that by 2010 most systems shipping IA will be using firmware based on UEFI.</a:t>
            </a:r>
          </a:p>
          <a:p>
            <a:pPr eaLnBrk="1" hangingPunct="1">
              <a:lnSpc>
                <a:spcPct val="80000"/>
              </a:lnSpc>
              <a:buFontTx/>
              <a:buChar char="•"/>
            </a:pPr>
            <a:r>
              <a:rPr lang="en-US" altLang="zh-CN" sz="1400" dirty="0" smtClean="0"/>
              <a:t>The tianocore.org open source community has been instrumental to the success and establishment of new standard </a:t>
            </a:r>
            <a:r>
              <a:rPr lang="en-US" altLang="zh-CN" sz="1400" dirty="0" smtClean="0">
                <a:latin typeface="Arial" charset="0"/>
              </a:rPr>
              <a:t>“</a:t>
            </a:r>
            <a:r>
              <a:rPr lang="en-US" altLang="zh-CN" sz="1400" dirty="0" smtClean="0"/>
              <a:t>platform</a:t>
            </a:r>
            <a:r>
              <a:rPr lang="en-US" altLang="zh-CN" sz="1400" dirty="0" smtClean="0">
                <a:latin typeface="Arial" charset="0"/>
              </a:rPr>
              <a:t>”</a:t>
            </a:r>
            <a:r>
              <a:rPr lang="en-US" altLang="zh-CN" sz="1400" dirty="0" smtClean="0"/>
              <a:t> in the pre-boot and firmware space.</a:t>
            </a:r>
          </a:p>
          <a:p>
            <a:pPr eaLnBrk="1" hangingPunct="1">
              <a:lnSpc>
                <a:spcPct val="85000"/>
              </a:lnSpc>
              <a:buFontTx/>
              <a:buChar char="•"/>
            </a:pPr>
            <a:endParaRPr lang="en-US" sz="1400" dirty="0" smtClean="0"/>
          </a:p>
          <a:p>
            <a:pPr eaLnBrk="1" hangingPunct="1">
              <a:lnSpc>
                <a:spcPct val="85000"/>
              </a:lnSpc>
            </a:pPr>
            <a:endParaRPr lang="en-US" sz="1400" dirty="0" smtClean="0"/>
          </a:p>
          <a:p>
            <a:pPr eaLnBrk="1" hangingPunct="1">
              <a:lnSpc>
                <a:spcPct val="80000"/>
              </a:lnSpc>
            </a:pPr>
            <a:endParaRPr lang="en-US" sz="1400" dirty="0" smtClean="0"/>
          </a:p>
          <a:p>
            <a:pPr eaLnBrk="1" hangingPunct="1">
              <a:lnSpc>
                <a:spcPct val="80000"/>
              </a:lnSpc>
            </a:pPr>
            <a:endParaRPr lang="en-US" sz="1400" dirty="0" smtClean="0"/>
          </a:p>
          <a:p>
            <a:pPr eaLnBrk="1" hangingPunct="1">
              <a:lnSpc>
                <a:spcPct val="80000"/>
              </a:lnSpc>
            </a:pPr>
            <a:endParaRPr lang="en-US" sz="1400" dirty="0" smtClean="0"/>
          </a:p>
        </p:txBody>
      </p:sp>
    </p:spTree>
    <p:extLst>
      <p:ext uri="{BB962C8B-B14F-4D97-AF65-F5344CB8AC3E}">
        <p14:creationId xmlns:p14="http://schemas.microsoft.com/office/powerpoint/2010/main" val="2507861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0739" y="3140900"/>
            <a:ext cx="7686686" cy="1470025"/>
          </a:xfrm>
        </p:spPr>
        <p:txBody>
          <a:bodyPr lIns="0" rIns="0" anchor="b" anchorCtr="0">
            <a:normAutofit/>
          </a:bodyPr>
          <a:lstStyle>
            <a:lvl1pPr>
              <a:defRPr sz="3600" b="0" baseline="0">
                <a:solidFill>
                  <a:schemeClr val="tx1"/>
                </a:solidFill>
                <a:latin typeface="Neo Sans Intel" panose="020B0504020202020204" pitchFamily="34" charset="0"/>
                <a:cs typeface="Neo Sans Intel" panose="020B0504020202020204" pitchFamily="34" charset="0"/>
              </a:defRPr>
            </a:lvl1pPr>
          </a:lstStyle>
          <a:p>
            <a:r>
              <a:rPr lang="en-US" dirty="0" smtClean="0"/>
              <a:t>36pt Light Title of Presentation</a:t>
            </a:r>
            <a:br>
              <a:rPr lang="en-US" dirty="0" smtClean="0"/>
            </a:br>
            <a:r>
              <a:rPr lang="en-US" dirty="0" smtClean="0"/>
              <a:t>Title of Presentation Line Two</a:t>
            </a:r>
            <a:endParaRPr lang="en-US" dirty="0"/>
          </a:p>
        </p:txBody>
      </p:sp>
      <p:sp>
        <p:nvSpPr>
          <p:cNvPr id="3" name="Subtitle 2"/>
          <p:cNvSpPr>
            <a:spLocks noGrp="1"/>
          </p:cNvSpPr>
          <p:nvPr>
            <p:ph type="subTitle" idx="1" hasCustomPrompt="1"/>
          </p:nvPr>
        </p:nvSpPr>
        <p:spPr>
          <a:xfrm>
            <a:off x="455613" y="4830934"/>
            <a:ext cx="6330212" cy="1233813"/>
          </a:xfrm>
        </p:spPr>
        <p:txBody>
          <a:bodyPr lIns="0" rIns="0">
            <a:normAutofit/>
          </a:bodyPr>
          <a:lstStyle>
            <a:lvl1pPr marL="0" indent="0" algn="l">
              <a:buNone/>
              <a:defRPr sz="1600" baseline="0">
                <a:solidFill>
                  <a:srgbClr val="FFDA00"/>
                </a:solidFill>
                <a:latin typeface="Neo Sans Intel Medium"/>
                <a:cs typeface="Neo Sans Intel 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16pt Medium Subhead, Date, Etc.</a:t>
            </a:r>
            <a:endParaRPr lang="en-US" dirty="0"/>
          </a:p>
        </p:txBody>
      </p:sp>
    </p:spTree>
    <p:extLst>
      <p:ext uri="{BB962C8B-B14F-4D97-AF65-F5344CB8AC3E}">
        <p14:creationId xmlns:p14="http://schemas.microsoft.com/office/powerpoint/2010/main" val="103781328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896167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ullet &amp; Subtitle">
    <p:spTree>
      <p:nvGrpSpPr>
        <p:cNvPr id="1" name=""/>
        <p:cNvGrpSpPr/>
        <p:nvPr/>
      </p:nvGrpSpPr>
      <p:grpSpPr>
        <a:xfrm>
          <a:off x="0" y="0"/>
          <a:ext cx="0" cy="0"/>
          <a:chOff x="0" y="0"/>
          <a:chExt cx="0" cy="0"/>
        </a:xfrm>
      </p:grpSpPr>
      <p:sp>
        <p:nvSpPr>
          <p:cNvPr id="30" name="Shape 30"/>
          <p:cNvSpPr>
            <a:spLocks noGrp="1"/>
          </p:cNvSpPr>
          <p:nvPr>
            <p:ph type="title"/>
          </p:nvPr>
        </p:nvSpPr>
        <p:spPr>
          <a:prstGeom prst="rect">
            <a:avLst/>
          </a:prstGeom>
        </p:spPr>
        <p:txBody>
          <a:bodyPr/>
          <a:lstStyle/>
          <a:p>
            <a:pPr lvl="0">
              <a:defRPr sz="1800" spc="0">
                <a:solidFill>
                  <a:srgbClr val="000000"/>
                </a:solidFill>
              </a:defRPr>
            </a:pPr>
            <a:r>
              <a:rPr sz="3375" spc="-33">
                <a:solidFill>
                  <a:srgbClr val="606060"/>
                </a:solidFill>
              </a:rPr>
              <a:t>Title Text</a:t>
            </a:r>
          </a:p>
        </p:txBody>
      </p:sp>
      <p:sp>
        <p:nvSpPr>
          <p:cNvPr id="31" name="Shape 31"/>
          <p:cNvSpPr>
            <a:spLocks noGrp="1"/>
          </p:cNvSpPr>
          <p:nvPr>
            <p:ph type="body" idx="1"/>
          </p:nvPr>
        </p:nvSpPr>
        <p:spPr>
          <a:prstGeom prst="rect">
            <a:avLst/>
          </a:prstGeom>
        </p:spPr>
        <p:txBody>
          <a:bodyPr/>
          <a:lstStyle>
            <a:lvl2pPr marL="120775" indent="-120775">
              <a:lnSpc>
                <a:spcPct val="90000"/>
              </a:lnSpc>
              <a:spcBef>
                <a:spcPts val="675"/>
              </a:spcBef>
              <a:buClr>
                <a:srgbClr val="8CC558"/>
              </a:buClr>
              <a:buChar char="▪"/>
              <a:defRPr sz="2475" spc="-25">
                <a:solidFill>
                  <a:srgbClr val="606060"/>
                </a:solidFill>
                <a:latin typeface="Vista Sans OT Light"/>
                <a:ea typeface="Vista Sans OT Light"/>
                <a:cs typeface="Vista Sans OT Light"/>
                <a:sym typeface="Vista Sans OT Light"/>
              </a:defRPr>
            </a:lvl2pPr>
            <a:lvl3pPr marL="270250" indent="-134519">
              <a:lnSpc>
                <a:spcPct val="90000"/>
              </a:lnSpc>
              <a:spcBef>
                <a:spcPts val="506"/>
              </a:spcBef>
              <a:buChar char="▪"/>
              <a:defRPr sz="2250" spc="-22">
                <a:solidFill>
                  <a:srgbClr val="606060"/>
                </a:solidFill>
                <a:latin typeface="Vista Sans OT Light"/>
                <a:ea typeface="Vista Sans OT Light"/>
                <a:cs typeface="Vista Sans OT Light"/>
                <a:sym typeface="Vista Sans OT Light"/>
              </a:defRPr>
            </a:lvl3pPr>
            <a:lvl4pPr marL="387485" indent="-98805">
              <a:lnSpc>
                <a:spcPct val="90000"/>
              </a:lnSpc>
              <a:spcBef>
                <a:spcPts val="506"/>
              </a:spcBef>
              <a:buChar char="▪"/>
              <a:defRPr sz="2138" spc="-21">
                <a:solidFill>
                  <a:srgbClr val="606060"/>
                </a:solidFill>
                <a:latin typeface="Vista Sans OT Light"/>
                <a:ea typeface="Vista Sans OT Light"/>
                <a:cs typeface="Vista Sans OT Light"/>
                <a:sym typeface="Vista Sans OT Light"/>
              </a:defRPr>
            </a:lvl4pPr>
            <a:lvl5pPr marL="521409" indent="-101782">
              <a:lnSpc>
                <a:spcPct val="90000"/>
              </a:lnSpc>
              <a:spcBef>
                <a:spcPts val="506"/>
              </a:spcBef>
              <a:buChar char="▪"/>
              <a:defRPr sz="2025" spc="-20">
                <a:solidFill>
                  <a:srgbClr val="606060"/>
                </a:solidFill>
                <a:latin typeface="Vista Sans OT Light"/>
                <a:ea typeface="Vista Sans OT Light"/>
                <a:cs typeface="Vista Sans OT Light"/>
                <a:sym typeface="Vista Sans OT Light"/>
              </a:defRPr>
            </a:lvl5pPr>
          </a:lstStyle>
          <a:p>
            <a:pPr lvl="0">
              <a:defRPr sz="1800" spc="0">
                <a:solidFill>
                  <a:srgbClr val="000000"/>
                </a:solidFill>
              </a:defRPr>
            </a:pPr>
            <a:r>
              <a:rPr sz="2700" spc="-27">
                <a:solidFill>
                  <a:srgbClr val="8CC558"/>
                </a:solidFill>
              </a:rPr>
              <a:t>Body Level One</a:t>
            </a:r>
          </a:p>
          <a:p>
            <a:pPr lvl="1">
              <a:defRPr sz="1800" spc="0">
                <a:solidFill>
                  <a:srgbClr val="000000"/>
                </a:solidFill>
              </a:defRPr>
            </a:pPr>
            <a:r>
              <a:rPr sz="2475" spc="-25">
                <a:solidFill>
                  <a:srgbClr val="606060"/>
                </a:solidFill>
              </a:rPr>
              <a:t>Body Level Two</a:t>
            </a:r>
          </a:p>
          <a:p>
            <a:pPr lvl="2">
              <a:defRPr sz="1800" spc="0">
                <a:solidFill>
                  <a:srgbClr val="000000"/>
                </a:solidFill>
              </a:defRPr>
            </a:pPr>
            <a:r>
              <a:rPr sz="2250" spc="-22">
                <a:solidFill>
                  <a:srgbClr val="606060"/>
                </a:solidFill>
              </a:rPr>
              <a:t>Body Level Three</a:t>
            </a:r>
          </a:p>
          <a:p>
            <a:pPr lvl="3">
              <a:defRPr sz="1800" spc="0">
                <a:solidFill>
                  <a:srgbClr val="000000"/>
                </a:solidFill>
              </a:defRPr>
            </a:pPr>
            <a:r>
              <a:rPr sz="2138" spc="-21">
                <a:solidFill>
                  <a:srgbClr val="606060"/>
                </a:solidFill>
              </a:rPr>
              <a:t>Body Level Four</a:t>
            </a:r>
          </a:p>
          <a:p>
            <a:pPr lvl="4">
              <a:defRPr sz="1800" spc="0">
                <a:solidFill>
                  <a:srgbClr val="000000"/>
                </a:solidFill>
              </a:defRPr>
            </a:pPr>
            <a:r>
              <a:rPr sz="2025" spc="-20">
                <a:solidFill>
                  <a:srgbClr val="606060"/>
                </a:solidFill>
              </a:rPr>
              <a:t>Body Level Five</a:t>
            </a:r>
          </a:p>
        </p:txBody>
      </p:sp>
    </p:spTree>
    <p:extLst>
      <p:ext uri="{BB962C8B-B14F-4D97-AF65-F5344CB8AC3E}">
        <p14:creationId xmlns:p14="http://schemas.microsoft.com/office/powerpoint/2010/main" val="407851358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age Generic 2">
    <p:spTree>
      <p:nvGrpSpPr>
        <p:cNvPr id="1" name=""/>
        <p:cNvGrpSpPr/>
        <p:nvPr/>
      </p:nvGrpSpPr>
      <p:grpSpPr>
        <a:xfrm>
          <a:off x="0" y="0"/>
          <a:ext cx="0" cy="0"/>
          <a:chOff x="0" y="0"/>
          <a:chExt cx="0" cy="0"/>
        </a:xfrm>
      </p:grpSpPr>
      <p:sp>
        <p:nvSpPr>
          <p:cNvPr id="6" name="Title 1"/>
          <p:cNvSpPr>
            <a:spLocks noGrp="1"/>
          </p:cNvSpPr>
          <p:nvPr>
            <p:ph type="title"/>
          </p:nvPr>
        </p:nvSpPr>
        <p:spPr>
          <a:xfrm>
            <a:off x="304800" y="228600"/>
            <a:ext cx="8610600" cy="685800"/>
          </a:xfrm>
          <a:prstGeom prst="rect">
            <a:avLst/>
          </a:prstGeom>
        </p:spPr>
        <p:txBody>
          <a:bodyPr anchor="t"/>
          <a:lstStyle>
            <a:lvl1pPr>
              <a:defRPr>
                <a:solidFill>
                  <a:srgbClr val="0860A8"/>
                </a:solidFill>
              </a:defRPr>
            </a:lvl1pPr>
          </a:lstStyle>
          <a:p>
            <a:r>
              <a:rPr lang="en-US" dirty="0" smtClean="0"/>
              <a:t>Click to edit Master title style</a:t>
            </a:r>
            <a:endParaRPr lang="en-US" dirty="0"/>
          </a:p>
        </p:txBody>
      </p:sp>
      <p:sp>
        <p:nvSpPr>
          <p:cNvPr id="7" name="Content Placeholder 2"/>
          <p:cNvSpPr>
            <a:spLocks noGrp="1"/>
          </p:cNvSpPr>
          <p:nvPr>
            <p:ph idx="1"/>
          </p:nvPr>
        </p:nvSpPr>
        <p:spPr>
          <a:xfrm>
            <a:off x="228600" y="1219199"/>
            <a:ext cx="8686800" cy="4876801"/>
          </a:xfrm>
          <a:prstGeom prst="rect">
            <a:avLst/>
          </a:prstGeom>
        </p:spPr>
        <p:txBody>
          <a:bodyPr/>
          <a:lstStyle>
            <a:lvl1pPr marL="342900" indent="-342900">
              <a:spcBef>
                <a:spcPts val="0"/>
              </a:spcBef>
              <a:spcAft>
                <a:spcPts val="600"/>
              </a:spcAft>
              <a:buSzPct val="90000"/>
              <a:defRPr sz="2400">
                <a:solidFill>
                  <a:schemeClr val="tx1"/>
                </a:solidFill>
              </a:defRPr>
            </a:lvl1pPr>
            <a:lvl2pPr marL="692150" indent="-234950">
              <a:spcBef>
                <a:spcPts val="0"/>
              </a:spcBef>
              <a:spcAft>
                <a:spcPts val="600"/>
              </a:spcAft>
              <a:defRPr sz="2000">
                <a:solidFill>
                  <a:schemeClr val="tx1"/>
                </a:solidFill>
              </a:defRPr>
            </a:lvl2pPr>
            <a:lvl3pPr marL="1143000" indent="-228600">
              <a:spcBef>
                <a:spcPts val="0"/>
              </a:spcBef>
              <a:spcAft>
                <a:spcPts val="0"/>
              </a:spcAft>
              <a:buFont typeface="Wingdings" pitchFamily="2" charset="2"/>
              <a:buChar char="§"/>
              <a:defRPr sz="1800">
                <a:solidFill>
                  <a:schemeClr val="tx1"/>
                </a:solidFill>
              </a:defRPr>
            </a:lvl3pPr>
          </a:lstStyle>
          <a:p>
            <a:pPr lvl="0"/>
            <a:r>
              <a:rPr lang="en-US" dirty="0" smtClean="0"/>
              <a:t>Click to edit Master text styles</a:t>
            </a:r>
          </a:p>
          <a:p>
            <a:pPr lvl="1"/>
            <a:r>
              <a:rPr lang="en-US" dirty="0" smtClean="0"/>
              <a:t>Second level</a:t>
            </a:r>
          </a:p>
          <a:p>
            <a:pPr lvl="2"/>
            <a:r>
              <a:rPr lang="en-US" dirty="0" smtClean="0"/>
              <a:t>Third level </a:t>
            </a:r>
          </a:p>
          <a:p>
            <a:pPr lvl="1"/>
            <a:endParaRPr lang="en-US" dirty="0" smtClean="0"/>
          </a:p>
        </p:txBody>
      </p:sp>
    </p:spTree>
    <p:extLst>
      <p:ext uri="{BB962C8B-B14F-4D97-AF65-F5344CB8AC3E}">
        <p14:creationId xmlns:p14="http://schemas.microsoft.com/office/powerpoint/2010/main" val="4011501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Rectangle 6"/>
          <p:cNvSpPr>
            <a:spLocks noGrp="1" noChangeArrowheads="1"/>
          </p:cNvSpPr>
          <p:nvPr>
            <p:ph type="sldNum" sz="quarter" idx="4"/>
          </p:nvPr>
        </p:nvSpPr>
        <p:spPr bwMode="auto">
          <a:xfrm>
            <a:off x="0" y="6477000"/>
            <a:ext cx="7620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1" i="0">
                <a:solidFill>
                  <a:srgbClr val="0860A8"/>
                </a:solidFill>
                <a:latin typeface="+mn-lt"/>
              </a:defRPr>
            </a:lvl1pPr>
          </a:lstStyle>
          <a:p>
            <a:pPr>
              <a:defRPr/>
            </a:pPr>
            <a:fld id="{25A24FAE-641F-40D5-95D6-576E79D4F177}" type="slidenum">
              <a:rPr lang="en-US"/>
              <a:pPr>
                <a:defRPr/>
              </a:pPr>
              <a:t>‹#›</a:t>
            </a:fld>
            <a:endParaRPr lang="en-US" dirty="0"/>
          </a:p>
        </p:txBody>
      </p:sp>
      <p:sp>
        <p:nvSpPr>
          <p:cNvPr id="10" name="Title 1"/>
          <p:cNvSpPr>
            <a:spLocks noGrp="1"/>
          </p:cNvSpPr>
          <p:nvPr>
            <p:ph type="title"/>
          </p:nvPr>
        </p:nvSpPr>
        <p:spPr>
          <a:xfrm>
            <a:off x="304800" y="228600"/>
            <a:ext cx="8610600" cy="533400"/>
          </a:xfrm>
        </p:spPr>
        <p:txBody>
          <a:bodyPr anchor="t"/>
          <a:lstStyle>
            <a:lvl1pPr>
              <a:defRPr>
                <a:solidFill>
                  <a:srgbClr val="0860A8"/>
                </a:solidFill>
              </a:defRPr>
            </a:lvl1pPr>
          </a:lstStyle>
          <a:p>
            <a:r>
              <a:rPr lang="en-US" dirty="0" smtClean="0"/>
              <a:t>Click to edit Master title style</a:t>
            </a:r>
            <a:endParaRPr lang="en-US" dirty="0"/>
          </a:p>
        </p:txBody>
      </p:sp>
      <p:sp>
        <p:nvSpPr>
          <p:cNvPr id="12" name="Content Placeholder 2"/>
          <p:cNvSpPr>
            <a:spLocks noGrp="1"/>
          </p:cNvSpPr>
          <p:nvPr>
            <p:ph idx="1"/>
          </p:nvPr>
        </p:nvSpPr>
        <p:spPr>
          <a:xfrm>
            <a:off x="304800" y="1219199"/>
            <a:ext cx="8610600" cy="4876801"/>
          </a:xfrm>
        </p:spPr>
        <p:txBody>
          <a:bodyPr/>
          <a:lstStyle>
            <a:lvl1pPr marL="342900" indent="-342900">
              <a:spcBef>
                <a:spcPts val="600"/>
              </a:spcBef>
              <a:buSzPct val="90000"/>
              <a:defRPr sz="2400">
                <a:solidFill>
                  <a:schemeClr val="tx1"/>
                </a:solidFill>
              </a:defRPr>
            </a:lvl1pPr>
            <a:lvl2pPr marL="749300" indent="-292100">
              <a:spcBef>
                <a:spcPts val="600"/>
              </a:spcBef>
              <a:spcAft>
                <a:spcPts val="0"/>
              </a:spcAft>
              <a:defRPr sz="2000">
                <a:solidFill>
                  <a:schemeClr val="tx1"/>
                </a:solidFill>
              </a:defRPr>
            </a:lvl2pPr>
            <a:lvl3pPr marL="1143000" indent="-228600">
              <a:spcBef>
                <a:spcPts val="600"/>
              </a:spcBef>
              <a:spcAft>
                <a:spcPts val="0"/>
              </a:spcAft>
              <a:buFont typeface="Wingdings" pitchFamily="2" charset="2"/>
              <a:buChar char="§"/>
              <a:defRPr sz="1800"/>
            </a:lvl3pPr>
          </a:lstStyle>
          <a:p>
            <a:pPr lvl="0"/>
            <a:r>
              <a:rPr lang="en-US" dirty="0" smtClean="0"/>
              <a:t>Click to edit Master text styles</a:t>
            </a:r>
          </a:p>
          <a:p>
            <a:pPr lvl="1"/>
            <a:r>
              <a:rPr lang="en-US" dirty="0" smtClean="0"/>
              <a:t>Second level</a:t>
            </a:r>
          </a:p>
          <a:p>
            <a:pPr lvl="2"/>
            <a:r>
              <a:rPr lang="en-US" dirty="0" smtClean="0"/>
              <a:t>Third level </a:t>
            </a:r>
          </a:p>
          <a:p>
            <a:pPr lvl="1"/>
            <a:endParaRPr lang="en-US" dirty="0" smtClean="0"/>
          </a:p>
        </p:txBody>
      </p:sp>
    </p:spTree>
    <p:extLst>
      <p:ext uri="{BB962C8B-B14F-4D97-AF65-F5344CB8AC3E}">
        <p14:creationId xmlns:p14="http://schemas.microsoft.com/office/powerpoint/2010/main" val="3877476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228600" y="609600"/>
            <a:ext cx="8610599" cy="4953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p:nvPr userDrawn="1"/>
        </p:nvSpPr>
        <p:spPr>
          <a:xfrm>
            <a:off x="0" y="0"/>
            <a:ext cx="9144000" cy="533400"/>
          </a:xfrm>
          <a:prstGeom prst="rect">
            <a:avLst/>
          </a:prstGeom>
          <a:solidFill>
            <a:schemeClr val="bg1"/>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5791200"/>
            <a:ext cx="9144000" cy="1066800"/>
          </a:xfrm>
          <a:prstGeom prst="rect">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a:spLocks noGrp="1"/>
          </p:cNvSpPr>
          <p:nvPr>
            <p:ph idx="10" hasCustomPrompt="1"/>
          </p:nvPr>
        </p:nvSpPr>
        <p:spPr>
          <a:xfrm>
            <a:off x="228600" y="5867400"/>
            <a:ext cx="7696200" cy="838200"/>
          </a:xfrm>
        </p:spPr>
        <p:txBody>
          <a:bodyPr anchor="ctr"/>
          <a:lstStyle>
            <a:lvl1pPr algn="r">
              <a:buNone/>
              <a:defRPr b="1" baseline="0">
                <a:solidFill>
                  <a:schemeClr val="bg2">
                    <a:lumMod val="90000"/>
                    <a:lumOff val="10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Blurb one</a:t>
            </a:r>
          </a:p>
        </p:txBody>
      </p:sp>
    </p:spTree>
    <p:extLst>
      <p:ext uri="{BB962C8B-B14F-4D97-AF65-F5344CB8AC3E}">
        <p14:creationId xmlns:p14="http://schemas.microsoft.com/office/powerpoint/2010/main" val="146595644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Left White: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5612" y="158750"/>
            <a:ext cx="8231187" cy="889000"/>
          </a:xfrm>
          <a:prstGeom prst="rect">
            <a:avLst/>
          </a:prstGeom>
        </p:spPr>
        <p:txBody>
          <a:bodyPr anchor="ctr"/>
          <a:lstStyle>
            <a:lvl1pPr algn="r">
              <a:defRPr sz="3200">
                <a:solidFill>
                  <a:schemeClr val="tx2"/>
                </a:solidFill>
                <a:latin typeface="Neo Sans Intel Medium"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5613" y="1201738"/>
            <a:ext cx="8237537" cy="4767262"/>
          </a:xfrm>
          <a:prstGeom prst="rect">
            <a:avLst/>
          </a:prstGeom>
        </p:spPr>
        <p:txBody>
          <a:bodyPr/>
          <a:lstStyle>
            <a:lvl1pPr>
              <a:defRPr sz="2800">
                <a:solidFill>
                  <a:schemeClr val="tx2"/>
                </a:solidFill>
                <a:latin typeface="Neo Sans Intel Medium" pitchFamily="34" charset="0"/>
              </a:defRPr>
            </a:lvl1pPr>
            <a:lvl2pPr>
              <a:defRPr sz="2400">
                <a:solidFill>
                  <a:schemeClr val="tx2"/>
                </a:solidFill>
                <a:latin typeface="Neo Sans Intel Medium" pitchFamily="34" charset="0"/>
              </a:defRPr>
            </a:lvl2pPr>
            <a:lvl3pPr>
              <a:defRPr sz="2000">
                <a:solidFill>
                  <a:schemeClr val="tx2"/>
                </a:solidFill>
                <a:latin typeface="Neo Sans Intel Medium" pitchFamily="34" charset="0"/>
              </a:defRPr>
            </a:lvl3pPr>
            <a:lvl4pPr>
              <a:defRPr sz="1800">
                <a:solidFill>
                  <a:schemeClr val="tx2"/>
                </a:solidFill>
                <a:latin typeface="Neo Sans Intel Medium" pitchFamily="34" charset="0"/>
              </a:defRPr>
            </a:lvl4pPr>
            <a:lvl5pPr>
              <a:defRPr sz="1600">
                <a:solidFill>
                  <a:schemeClr val="tx2"/>
                </a:solidFill>
                <a:latin typeface="Neo Sans Intel Medium"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22"/>
          <p:cNvSpPr>
            <a:spLocks noGrp="1"/>
          </p:cNvSpPr>
          <p:nvPr>
            <p:ph type="sldNum" sz="quarter" idx="4"/>
          </p:nvPr>
        </p:nvSpPr>
        <p:spPr>
          <a:xfrm>
            <a:off x="0" y="6477000"/>
            <a:ext cx="501650" cy="228600"/>
          </a:xfrm>
          <a:prstGeom prst="rect">
            <a:avLst/>
          </a:prstGeom>
        </p:spPr>
        <p:txBody>
          <a:bodyPr/>
          <a:lstStyle>
            <a:lvl1pPr marL="0" algn="ctr" defTabSz="914400" rtl="0" eaLnBrk="0" latinLnBrk="0" hangingPunct="0">
              <a:lnSpc>
                <a:spcPct val="80000"/>
              </a:lnSpc>
              <a:spcBef>
                <a:spcPct val="50000"/>
              </a:spcBef>
              <a:defRPr lang="en-US" sz="1200" kern="1200" smtClean="0">
                <a:solidFill>
                  <a:schemeClr val="bg1"/>
                </a:solidFill>
                <a:latin typeface="+mn-lt"/>
                <a:ea typeface="+mn-ea"/>
                <a:cs typeface="+mn-cs"/>
              </a:defRPr>
            </a:lvl1pPr>
          </a:lstStyle>
          <a:p>
            <a:fld id="{5D2D4532-1F63-42F5-86ED-C1410817A4FA}" type="slidenum">
              <a:rPr lang="en-US" smtClean="0"/>
              <a:pPr/>
              <a:t>‹#›</a:t>
            </a:fld>
            <a:endParaRPr lang="en-US" dirty="0"/>
          </a:p>
        </p:txBody>
      </p:sp>
      <p:sp>
        <p:nvSpPr>
          <p:cNvPr id="5" name="Text Placeholder 4"/>
          <p:cNvSpPr>
            <a:spLocks noGrp="1"/>
          </p:cNvSpPr>
          <p:nvPr>
            <p:ph type="body" sz="quarter" idx="10"/>
          </p:nvPr>
        </p:nvSpPr>
        <p:spPr>
          <a:xfrm>
            <a:off x="894" y="0"/>
            <a:ext cx="3048000" cy="381000"/>
          </a:xfrm>
          <a:prstGeom prst="rect">
            <a:avLst/>
          </a:prstGeom>
        </p:spPr>
        <p:txBody>
          <a:bodyPr wrap="none"/>
          <a:lstStyle>
            <a:lvl1pPr marL="0" indent="0">
              <a:buNone/>
              <a:defRPr sz="1600" i="0">
                <a:solidFill>
                  <a:schemeClr val="bg1">
                    <a:lumMod val="50000"/>
                  </a:schemeClr>
                </a:solidFill>
                <a:effectLst/>
                <a:latin typeface="Neo Sans Intel Medium"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539238816"/>
      </p:ext>
    </p:extLst>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a:prstGeom prst="rect">
            <a:avLst/>
          </a:prstGeo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39713" y="1344168"/>
            <a:ext cx="8578850" cy="4965192"/>
          </a:xfrm>
          <a:prstGeom prst="rect">
            <a:avLst/>
          </a:prstGeom>
        </p:spPr>
        <p:txBody>
          <a:bodyPr/>
          <a:lstStyle>
            <a:lvl1pPr>
              <a:lnSpc>
                <a:spcPct val="95000"/>
              </a:lnSpc>
              <a:spcBef>
                <a:spcPts val="1480"/>
              </a:spcBef>
              <a:defRPr sz="2200">
                <a:solidFill>
                  <a:schemeClr val="bg1"/>
                </a:solidFill>
                <a:latin typeface="+mj-lt"/>
              </a:defRPr>
            </a:lvl1pPr>
            <a:lvl2pPr>
              <a:lnSpc>
                <a:spcPct val="95000"/>
              </a:lnSpc>
              <a:spcBef>
                <a:spcPts val="600"/>
              </a:spcBef>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33276158"/>
      </p:ext>
    </p:extLst>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0739" y="2961596"/>
            <a:ext cx="7686686" cy="1470025"/>
          </a:xfrm>
        </p:spPr>
        <p:txBody>
          <a:bodyPr lIns="0" rIns="0" anchor="b" anchorCtr="0">
            <a:normAutofit/>
          </a:bodyPr>
          <a:lstStyle>
            <a:lvl1pPr>
              <a:defRPr sz="3600" b="0" baseline="0">
                <a:solidFill>
                  <a:schemeClr val="tx1"/>
                </a:solidFill>
                <a:latin typeface="Neo Sans Intel" panose="020B0504020202020204" pitchFamily="34" charset="0"/>
                <a:cs typeface="Neo Sans Intel" panose="020B0504020202020204" pitchFamily="34" charset="0"/>
              </a:defRPr>
            </a:lvl1pPr>
          </a:lstStyle>
          <a:p>
            <a:r>
              <a:rPr lang="en-US" dirty="0" smtClean="0"/>
              <a:t>36pt Light Title of Presentation</a:t>
            </a:r>
            <a:br>
              <a:rPr lang="en-US" dirty="0" smtClean="0"/>
            </a:br>
            <a:r>
              <a:rPr lang="en-US" dirty="0" smtClean="0"/>
              <a:t>Title of Presentation Line Two</a:t>
            </a:r>
            <a:endParaRPr lang="en-US" dirty="0"/>
          </a:p>
        </p:txBody>
      </p:sp>
      <p:sp>
        <p:nvSpPr>
          <p:cNvPr id="3" name="Subtitle 2"/>
          <p:cNvSpPr>
            <a:spLocks noGrp="1"/>
          </p:cNvSpPr>
          <p:nvPr>
            <p:ph type="subTitle" idx="1" hasCustomPrompt="1"/>
          </p:nvPr>
        </p:nvSpPr>
        <p:spPr>
          <a:xfrm>
            <a:off x="455613" y="4651630"/>
            <a:ext cx="6330212" cy="1233813"/>
          </a:xfrm>
        </p:spPr>
        <p:txBody>
          <a:bodyPr lIns="0" rIns="0">
            <a:normAutofit/>
          </a:bodyPr>
          <a:lstStyle>
            <a:lvl1pPr marL="0" indent="0" algn="l">
              <a:buNone/>
              <a:defRPr sz="1600" baseline="0">
                <a:solidFill>
                  <a:schemeClr val="bg1"/>
                </a:solidFill>
                <a:latin typeface="Neo Sans Intel Medium"/>
                <a:cs typeface="Neo Sans Intel 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16pt Medium Subhead, Date, Etc.</a:t>
            </a:r>
            <a:endParaRPr lang="en-US" dirty="0"/>
          </a:p>
        </p:txBody>
      </p:sp>
    </p:spTree>
    <p:extLst>
      <p:ext uri="{BB962C8B-B14F-4D97-AF65-F5344CB8AC3E}">
        <p14:creationId xmlns:p14="http://schemas.microsoft.com/office/powerpoint/2010/main" val="629717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ig Bullet Title &amp;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44448"/>
            <a:ext cx="8229600" cy="988746"/>
          </a:xfrm>
        </p:spPr>
        <p:txBody>
          <a:bodyPr>
            <a:normAutofit/>
          </a:bodyPr>
          <a:lstStyle>
            <a:lvl1pPr>
              <a:defRPr sz="3600" b="1" baseline="0"/>
            </a:lvl1pPr>
          </a:lstStyle>
          <a:p>
            <a:r>
              <a:rPr lang="en-US" dirty="0" smtClean="0"/>
              <a:t>36pt Light headline</a:t>
            </a:r>
            <a:endParaRPr lang="en-US" dirty="0"/>
          </a:p>
        </p:txBody>
      </p:sp>
      <p:sp>
        <p:nvSpPr>
          <p:cNvPr id="3" name="Content Placeholder 2"/>
          <p:cNvSpPr>
            <a:spLocks noGrp="1"/>
          </p:cNvSpPr>
          <p:nvPr>
            <p:ph idx="1" hasCustomPrompt="1"/>
          </p:nvPr>
        </p:nvSpPr>
        <p:spPr>
          <a:xfrm>
            <a:off x="457200" y="1699368"/>
            <a:ext cx="8229600" cy="4525963"/>
          </a:xfrm>
        </p:spPr>
        <p:txBody>
          <a:bodyPr/>
          <a:lstStyle>
            <a:lvl2pPr>
              <a:defRPr sz="2200"/>
            </a:lvl2pPr>
            <a:lvl3pPr>
              <a:defRPr sz="2200"/>
            </a:lvl3pPr>
          </a:lstStyle>
          <a:p>
            <a:pPr lvl="0"/>
            <a:r>
              <a:rPr lang="en-US" dirty="0" smtClean="0"/>
              <a:t>22pt Medium Sub Line</a:t>
            </a:r>
          </a:p>
          <a:p>
            <a:pPr lvl="1"/>
            <a:r>
              <a:rPr lang="en-US" dirty="0" smtClean="0"/>
              <a:t>22pt Regular Big Bullet One</a:t>
            </a:r>
          </a:p>
          <a:p>
            <a:pPr lvl="2"/>
            <a:r>
              <a:rPr lang="en-US" dirty="0" smtClean="0"/>
              <a:t>Sub-bullet</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5851182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44448"/>
            <a:ext cx="8229600" cy="988746"/>
          </a:xfrm>
        </p:spPr>
        <p:txBody>
          <a:bodyPr>
            <a:normAutofit/>
          </a:bodyPr>
          <a:lstStyle>
            <a:lvl1pPr>
              <a:defRPr sz="3600" b="1" baseline="0"/>
            </a:lvl1pPr>
          </a:lstStyle>
          <a:p>
            <a:r>
              <a:rPr lang="en-US" dirty="0" smtClean="0"/>
              <a:t>36pt Light headline</a:t>
            </a:r>
            <a:endParaRPr lang="en-US" dirty="0"/>
          </a:p>
        </p:txBody>
      </p:sp>
      <p:sp>
        <p:nvSpPr>
          <p:cNvPr id="3" name="Content Placeholder 2"/>
          <p:cNvSpPr>
            <a:spLocks noGrp="1"/>
          </p:cNvSpPr>
          <p:nvPr>
            <p:ph idx="1" hasCustomPrompt="1"/>
          </p:nvPr>
        </p:nvSpPr>
        <p:spPr>
          <a:xfrm>
            <a:off x="457200" y="1699368"/>
            <a:ext cx="8229600" cy="4525963"/>
          </a:xfrm>
        </p:spPr>
        <p:txBody>
          <a:bodyPr/>
          <a:lstStyle>
            <a:lvl1pPr marL="0" marR="0" indent="0" algn="l" defTabSz="457200" rtl="0" eaLnBrk="1" fontAlgn="auto" latinLnBrk="0" hangingPunct="1">
              <a:lnSpc>
                <a:spcPct val="100000"/>
              </a:lnSpc>
              <a:spcBef>
                <a:spcPts val="1200"/>
              </a:spcBef>
              <a:spcAft>
                <a:spcPts val="0"/>
              </a:spcAft>
              <a:buClrTx/>
              <a:buSzTx/>
              <a:buFont typeface="Arial"/>
              <a:buNone/>
              <a:tabLst/>
              <a:defRPr lang="ro-RO" sz="2200" b="0" i="0" u="none" strike="noStrike" baseline="0" smtClean="0">
                <a:solidFill>
                  <a:schemeClr val="tx1"/>
                </a:solidFill>
              </a:defRPr>
            </a:lvl1pPr>
            <a:lvl2pPr>
              <a:defRPr sz="1800">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r>
              <a:rPr lang="ro-RO" sz="2200" b="0" i="0" u="none" strike="noStrike" baseline="0" dirty="0" smtClean="0">
                <a:solidFill>
                  <a:srgbClr val="007CC5"/>
                </a:solidFill>
                <a:latin typeface="Neo Sans Intel"/>
              </a:rPr>
              <a:t>22pt Regular as dicaernam nos res deli que prae doluptatur, explabo. Optatem porpori onserferunte eruptatis accatur? Aquunt utemquo tem. Itatemqui aut ut qui rempore veli que doluptat pore vel mos anihillaut magnisque volumque nam vollo inctecto et lisit pre.</a:t>
            </a:r>
            <a:r>
              <a:rPr lang="en-US" dirty="0" smtClean="0"/>
              <a:t> </a:t>
            </a:r>
          </a:p>
          <a:p>
            <a:pPr lvl="1"/>
            <a:r>
              <a:rPr lang="en-US" dirty="0" smtClean="0"/>
              <a:t>18pt Regular Bullet One</a:t>
            </a:r>
          </a:p>
          <a:p>
            <a:pPr lvl="2"/>
            <a:r>
              <a:rPr lang="en-US" dirty="0" smtClean="0"/>
              <a:t>Sub-bullet</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75840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Quote and Attribu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457200" rtl="0" eaLnBrk="1" fontAlgn="auto" latinLnBrk="0" hangingPunct="1">
              <a:lnSpc>
                <a:spcPct val="100000"/>
              </a:lnSpc>
              <a:spcBef>
                <a:spcPct val="0"/>
              </a:spcBef>
              <a:spcAft>
                <a:spcPts val="0"/>
              </a:spcAft>
              <a:buClrTx/>
              <a:buSzTx/>
              <a:buFontTx/>
              <a:buNone/>
              <a:tabLst/>
              <a:defRPr lang="en-US" sz="3600" b="1" i="0" u="none" strike="noStrike" baseline="0" smtClean="0"/>
            </a:lvl1pPr>
          </a:lstStyle>
          <a:p>
            <a:r>
              <a:rPr lang="en-US" dirty="0" smtClean="0"/>
              <a:t>36pt Light headline</a:t>
            </a:r>
            <a:endParaRPr lang="en-US" dirty="0"/>
          </a:p>
        </p:txBody>
      </p:sp>
      <p:sp>
        <p:nvSpPr>
          <p:cNvPr id="3" name="Content Placeholder 2"/>
          <p:cNvSpPr>
            <a:spLocks noGrp="1"/>
          </p:cNvSpPr>
          <p:nvPr>
            <p:ph idx="1" hasCustomPrompt="1"/>
          </p:nvPr>
        </p:nvSpPr>
        <p:spPr/>
        <p:txBody>
          <a:bodyPr anchor="ctr" anchorCtr="0"/>
          <a:lstStyle>
            <a:lvl1pPr marL="173038" indent="-173038">
              <a:defRPr sz="5000" baseline="0">
                <a:solidFill>
                  <a:schemeClr val="tx1"/>
                </a:solidFill>
                <a:latin typeface="Neo Sans Intel Light"/>
                <a:cs typeface="Neo Sans Intel Light"/>
              </a:defRPr>
            </a:lvl1pPr>
            <a:lvl2pPr marL="400050" indent="-225425">
              <a:buFont typeface="Lucida Grande"/>
              <a:buChar char="−"/>
              <a:defRPr sz="1600">
                <a:solidFill>
                  <a:schemeClr val="tx1"/>
                </a:solidFill>
                <a:latin typeface="Neo Sans Intel Medium"/>
                <a:cs typeface="Neo Sans Intel Medium"/>
              </a:defRPr>
            </a:lvl2pPr>
            <a:lvl3pPr marL="685800" indent="-228600">
              <a:defRPr sz="1200">
                <a:solidFill>
                  <a:schemeClr val="tx1"/>
                </a:solidFill>
              </a:defRPr>
            </a:lvl3pPr>
            <a:lvl4pPr>
              <a:defRPr sz="1100">
                <a:solidFill>
                  <a:schemeClr val="tx1"/>
                </a:solidFill>
              </a:defRPr>
            </a:lvl4pPr>
            <a:lvl5pPr>
              <a:defRPr sz="1050">
                <a:solidFill>
                  <a:schemeClr val="tx1"/>
                </a:solidFill>
              </a:defRPr>
            </a:lvl5pPr>
          </a:lstStyle>
          <a:p>
            <a:pPr lvl="0"/>
            <a:r>
              <a:rPr lang="en-US" dirty="0" smtClean="0"/>
              <a:t>50pt Light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29465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Break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2" y="3681546"/>
            <a:ext cx="8220076" cy="2352782"/>
          </a:xfrm>
        </p:spPr>
        <p:txBody>
          <a:bodyPr anchor="t" anchorCtr="0"/>
          <a:lstStyle>
            <a:lvl1pPr marL="173038" indent="-173038">
              <a:defRPr sz="3600" baseline="0">
                <a:solidFill>
                  <a:schemeClr val="accent1"/>
                </a:solidFill>
                <a:latin typeface="Neo Sans Intel Light"/>
                <a:cs typeface="Neo Sans Intel Light"/>
              </a:defRPr>
            </a:lvl1pPr>
            <a:lvl2pPr marL="0" indent="0">
              <a:buFont typeface="Lucida Grande"/>
              <a:buNone/>
              <a:defRPr sz="1600">
                <a:solidFill>
                  <a:schemeClr val="tx1"/>
                </a:solidFill>
                <a:latin typeface="Neo Sans Intel Medium"/>
                <a:cs typeface="Neo Sans Intel Medium"/>
              </a:defRPr>
            </a:lvl2pPr>
            <a:lvl3pPr marL="685800" indent="-228600">
              <a:defRPr sz="1200">
                <a:solidFill>
                  <a:schemeClr val="tx1"/>
                </a:solidFill>
              </a:defRPr>
            </a:lvl3pPr>
            <a:lvl4pPr>
              <a:defRPr sz="1100">
                <a:solidFill>
                  <a:schemeClr val="tx1"/>
                </a:solidFill>
              </a:defRPr>
            </a:lvl4pPr>
            <a:lvl5pPr>
              <a:defRPr sz="1050">
                <a:solidFill>
                  <a:schemeClr val="tx1"/>
                </a:solidFill>
              </a:defRPr>
            </a:lvl5pPr>
          </a:lstStyle>
          <a:p>
            <a:pPr lvl="1"/>
            <a:r>
              <a:rPr lang="en-US" dirty="0" smtClean="0"/>
              <a:t>16 point medium subhead</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a:xfrm>
            <a:off x="457200" y="682625"/>
            <a:ext cx="8229600" cy="2844173"/>
          </a:xfrm>
        </p:spPr>
        <p:txBody>
          <a:bodyPr anchor="b" anchorCtr="0"/>
          <a:lstStyle/>
          <a:p>
            <a:pPr lvl="0"/>
            <a:r>
              <a:rPr lang="en-US" dirty="0" smtClean="0"/>
              <a:t>36pt Light Text</a:t>
            </a:r>
          </a:p>
        </p:txBody>
      </p:sp>
    </p:spTree>
    <p:extLst>
      <p:ext uri="{BB962C8B-B14F-4D97-AF65-F5344CB8AC3E}">
        <p14:creationId xmlns:p14="http://schemas.microsoft.com/office/powerpoint/2010/main" val="182563371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Blue Section Break">
    <p:bg>
      <p:bgPr>
        <a:solidFill>
          <a:schemeClr val="bg1">
            <a:lumMod val="6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0" y="6556443"/>
            <a:ext cx="9144000" cy="3015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55613" y="2159448"/>
            <a:ext cx="7772400" cy="1362075"/>
          </a:xfrm>
        </p:spPr>
        <p:txBody>
          <a:bodyPr anchor="b" anchorCtr="0">
            <a:normAutofit/>
          </a:bodyPr>
          <a:lstStyle>
            <a:lvl1pPr algn="l">
              <a:defRPr sz="3600" b="0" cap="none">
                <a:solidFill>
                  <a:schemeClr val="tx1"/>
                </a:solidFill>
                <a:latin typeface="Neo Sans Intel" panose="020B0504020202020204" pitchFamily="34" charset="0"/>
                <a:cs typeface="Neo Sans Intel" panose="020B0504020202020204" pitchFamily="34" charset="0"/>
              </a:defRPr>
            </a:lvl1pPr>
          </a:lstStyle>
          <a:p>
            <a:r>
              <a:rPr lang="en-US" dirty="0" smtClean="0"/>
              <a:t>36pt Light Text</a:t>
            </a:r>
            <a:endParaRPr lang="en-US" dirty="0"/>
          </a:p>
        </p:txBody>
      </p:sp>
      <p:sp>
        <p:nvSpPr>
          <p:cNvPr id="3" name="Text Placeholder 2"/>
          <p:cNvSpPr>
            <a:spLocks noGrp="1"/>
          </p:cNvSpPr>
          <p:nvPr>
            <p:ph type="body" idx="1" hasCustomPrompt="1"/>
          </p:nvPr>
        </p:nvSpPr>
        <p:spPr>
          <a:xfrm>
            <a:off x="455613" y="3670233"/>
            <a:ext cx="7772400" cy="1500187"/>
          </a:xfrm>
        </p:spPr>
        <p:txBody>
          <a:bodyPr anchor="t" anchorCtr="0">
            <a:normAutofit/>
          </a:bodyPr>
          <a:lstStyle>
            <a:lvl1pPr marL="0" indent="0">
              <a:buNone/>
              <a:defRPr sz="1600">
                <a:solidFill>
                  <a:schemeClr val="tx1"/>
                </a:solidFill>
                <a:latin typeface="Neo Sans Intel Medium"/>
                <a:cs typeface="Neo Sans Intel Medium"/>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16pt Medium Subhead</a:t>
            </a:r>
            <a:endParaRPr lang="en-US" dirty="0"/>
          </a:p>
        </p:txBody>
      </p:sp>
    </p:spTree>
    <p:extLst>
      <p:ext uri="{BB962C8B-B14F-4D97-AF65-F5344CB8AC3E}">
        <p14:creationId xmlns:p14="http://schemas.microsoft.com/office/powerpoint/2010/main" val="11101123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smtClean="0"/>
              <a:t>Click to edit Master title style</a:t>
            </a:r>
            <a:endParaRPr lang="en-US"/>
          </a:p>
        </p:txBody>
      </p:sp>
      <p:sp>
        <p:nvSpPr>
          <p:cNvPr id="3" name="Content Placeholder 2"/>
          <p:cNvSpPr>
            <a:spLocks noGrp="1"/>
          </p:cNvSpPr>
          <p:nvPr>
            <p:ph sz="half" idx="1"/>
          </p:nvPr>
        </p:nvSpPr>
        <p:spPr>
          <a:xfrm>
            <a:off x="457199" y="1689996"/>
            <a:ext cx="4032621" cy="4525963"/>
          </a:xfrm>
        </p:spPr>
        <p:txBody>
          <a:bodyPr/>
          <a:lstStyle>
            <a:lvl1pPr>
              <a:lnSpc>
                <a:spcPct val="110000"/>
              </a:lnSpc>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39966" y="1689996"/>
            <a:ext cx="3946833" cy="4525963"/>
          </a:xfrm>
        </p:spPr>
        <p:txBody>
          <a:bodyPr/>
          <a:lstStyle>
            <a:lvl1pPr>
              <a:lnSpc>
                <a:spcPct val="110000"/>
              </a:lnSpc>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2063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smtClean="0"/>
              <a:t>Click to edit Master title style</a:t>
            </a:r>
            <a:endParaRPr lang="en-US"/>
          </a:p>
        </p:txBody>
      </p:sp>
    </p:spTree>
    <p:extLst>
      <p:ext uri="{BB962C8B-B14F-4D97-AF65-F5344CB8AC3E}">
        <p14:creationId xmlns:p14="http://schemas.microsoft.com/office/powerpoint/2010/main" val="41371696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p:cNvSpPr/>
          <p:nvPr/>
        </p:nvSpPr>
        <p:spPr>
          <a:xfrm>
            <a:off x="0" y="6556442"/>
            <a:ext cx="9150839" cy="304103"/>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31620"/>
            <a:ext cx="8229600" cy="988746"/>
          </a:xfrm>
          <a:prstGeom prst="rect">
            <a:avLst/>
          </a:prstGeom>
        </p:spPr>
        <p:txBody>
          <a:bodyPr vert="horz" lIns="0" tIns="0" rIns="0" bIns="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5612" y="1700784"/>
            <a:ext cx="8167047" cy="4525963"/>
          </a:xfrm>
          <a:prstGeom prst="rect">
            <a:avLst/>
          </a:prstGeom>
        </p:spPr>
        <p:txBody>
          <a:bodyPr vert="horz" lIns="0" tIns="0" rIns="0" bIns="0" rtlCol="0">
            <a:normAutofit/>
          </a:bodyPr>
          <a:lstStyle/>
          <a:p>
            <a:pPr lvl="0"/>
            <a:r>
              <a:rPr lang="en-US" dirty="0" smtClean="0"/>
              <a:t>Click to edit Master text styles</a:t>
            </a:r>
          </a:p>
          <a:p>
            <a:pPr lvl="1"/>
            <a:r>
              <a:rPr lang="en-US" dirty="0" smtClean="0"/>
              <a:t>18pt Regular Big Bullet One</a:t>
            </a:r>
          </a:p>
          <a:p>
            <a:pPr lvl="2"/>
            <a:r>
              <a:rPr lang="en-US" dirty="0" smtClean="0"/>
              <a:t>Sub-bullet</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86227823"/>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62" r:id="rId4"/>
    <p:sldLayoutId id="2147483660" r:id="rId5"/>
    <p:sldLayoutId id="2147483664" r:id="rId6"/>
    <p:sldLayoutId id="2147483651" r:id="rId7"/>
    <p:sldLayoutId id="2147483652" r:id="rId8"/>
    <p:sldLayoutId id="2147483654" r:id="rId9"/>
    <p:sldLayoutId id="2147483655" r:id="rId10"/>
    <p:sldLayoutId id="2147483665" r:id="rId11"/>
    <p:sldLayoutId id="2147483666" r:id="rId12"/>
    <p:sldLayoutId id="2147483667" r:id="rId13"/>
    <p:sldLayoutId id="2147483669" r:id="rId14"/>
    <p:sldLayoutId id="2147483671" r:id="rId15"/>
    <p:sldLayoutId id="2147483672" r:id="rId16"/>
  </p:sldLayoutIdLst>
  <p:timing>
    <p:tnLst>
      <p:par>
        <p:cTn id="1" dur="indefinite" restart="never" nodeType="tmRoot"/>
      </p:par>
    </p:tnLst>
  </p:timing>
  <p:hf hdr="0" ftr="0" dt="0"/>
  <p:txStyles>
    <p:titleStyle>
      <a:lvl1pPr algn="l" defTabSz="457200" rtl="0" eaLnBrk="1" latinLnBrk="0" hangingPunct="1">
        <a:spcBef>
          <a:spcPct val="0"/>
        </a:spcBef>
        <a:buNone/>
        <a:defRPr sz="3600" b="1" kern="1200">
          <a:solidFill>
            <a:schemeClr val="tx1"/>
          </a:solidFill>
          <a:latin typeface="Neo Sans Intel Light"/>
          <a:ea typeface="+mj-ea"/>
          <a:cs typeface="+mj-cs"/>
        </a:defRPr>
      </a:lvl1pPr>
    </p:titleStyle>
    <p:bodyStyle>
      <a:lvl1pPr marL="0" indent="0" algn="l" defTabSz="457200" rtl="0" eaLnBrk="1" latinLnBrk="0" hangingPunct="1">
        <a:spcBef>
          <a:spcPts val="1200"/>
        </a:spcBef>
        <a:spcAft>
          <a:spcPts val="0"/>
        </a:spcAft>
        <a:buFont typeface="Arial"/>
        <a:buNone/>
        <a:defRPr sz="2200" b="0" kern="1200">
          <a:solidFill>
            <a:schemeClr val="tx1"/>
          </a:solidFill>
          <a:latin typeface="Neo Sans Intel"/>
          <a:ea typeface="+mn-ea"/>
          <a:cs typeface="Neo Sans Intel"/>
        </a:defRPr>
      </a:lvl1pPr>
      <a:lvl2pPr marL="225425" indent="-225425" algn="l" defTabSz="457200" rtl="0" eaLnBrk="1" latinLnBrk="0" hangingPunct="1">
        <a:spcBef>
          <a:spcPts val="1200"/>
        </a:spcBef>
        <a:buFont typeface="Wingdings" charset="2"/>
        <a:buChar char="§"/>
        <a:defRPr sz="1800" kern="1200" baseline="0">
          <a:solidFill>
            <a:schemeClr val="tx1"/>
          </a:solidFill>
          <a:latin typeface="Neo Sans Intel"/>
          <a:ea typeface="+mn-ea"/>
          <a:cs typeface="Neo Sans Intel Medium"/>
        </a:defRPr>
      </a:lvl2pPr>
      <a:lvl3pPr marL="571500" indent="-228600" algn="l" defTabSz="457200" rtl="0" eaLnBrk="1" latinLnBrk="0" hangingPunct="1">
        <a:spcBef>
          <a:spcPts val="800"/>
        </a:spcBef>
        <a:buFont typeface="Wingdings" charset="2"/>
        <a:buChar char="§"/>
        <a:defRPr sz="1800" kern="1200">
          <a:solidFill>
            <a:schemeClr val="tx1"/>
          </a:solidFill>
          <a:latin typeface="Neo Sans Intel"/>
          <a:ea typeface="+mn-ea"/>
          <a:cs typeface="Neo Sans Intel"/>
        </a:defRPr>
      </a:lvl3pPr>
      <a:lvl4pPr marL="969963" indent="-228600" algn="l" defTabSz="457200" rtl="0" eaLnBrk="1" latinLnBrk="0" hangingPunct="1">
        <a:spcBef>
          <a:spcPct val="20000"/>
        </a:spcBef>
        <a:buFont typeface="Arial"/>
        <a:buChar char="–"/>
        <a:defRPr sz="1600" kern="1200">
          <a:solidFill>
            <a:schemeClr val="tx1"/>
          </a:solidFill>
          <a:latin typeface="Neo Sans Intel"/>
          <a:ea typeface="+mn-ea"/>
          <a:cs typeface="Neo Sans Intel"/>
        </a:defRPr>
      </a:lvl4pPr>
      <a:lvl5pPr marL="1319213" indent="-228600" algn="l" defTabSz="457200" rtl="0" eaLnBrk="1" latinLnBrk="0" hangingPunct="1">
        <a:spcBef>
          <a:spcPct val="20000"/>
        </a:spcBef>
        <a:buFont typeface="Arial"/>
        <a:buChar char="»"/>
        <a:defRPr sz="1400" kern="1200">
          <a:solidFill>
            <a:schemeClr val="tx1"/>
          </a:solidFill>
          <a:latin typeface="Neo Sans Intel"/>
          <a:ea typeface="+mn-ea"/>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ansecwest.com/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2.png"/><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uefi.org/"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tianocore.or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hyperlink" Target="http://www.uefi.or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5.xml"/><Relationship Id="rId1" Type="http://schemas.openxmlformats.org/officeDocument/2006/relationships/vmlDrawing" Target="../drawings/vmlDrawing2.vml"/><Relationship Id="rId5" Type="http://schemas.openxmlformats.org/officeDocument/2006/relationships/image" Target="../media/image34.emf"/><Relationship Id="rId4" Type="http://schemas.openxmlformats.org/officeDocument/2006/relationships/oleObject" Target="../embeddings/Microsoft_Visio_2003-2010_Drawing1.vsd"/></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s://svn.code.sf.net/p/edk2/code/trunk/edk2/SecurityPkg"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tianocore/edk2/blob/master/MdeModulePkg/Include/Protocol/VariableLock.h"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hyperlink" Target="https://svn.code.sf.net/p/edk2/code/trunk/edk2/" TargetMode="External"/><Relationship Id="rId5" Type="http://schemas.openxmlformats.org/officeDocument/2006/relationships/hyperlink" Target="http://comments.gmane.org/gmane.comp.bios.tianocore.devel/8402" TargetMode="External"/><Relationship Id="rId4" Type="http://schemas.openxmlformats.org/officeDocument/2006/relationships/hyperlink" Target="https://github.com/tianocore/edk2-MdeModulePkg/blob/master/Include/Protocol/LockBox.h"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edk2.svn.sourceforge.net/svnroot/edk2/trunk/edk2/MdeModulePkg/Universal/Disk/PartitionDxe/Gpt.c"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www.intel.com/content/dam/www/public/us/en/documents/product-briefs/4th-gen-core-family-mobile-brief.pdf"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xml"/><Relationship Id="rId5" Type="http://schemas.openxmlformats.org/officeDocument/2006/relationships/image" Target="../media/image40.jpeg"/><Relationship Id="rId4" Type="http://schemas.openxmlformats.org/officeDocument/2006/relationships/image" Target="../media/image39.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46.jpeg"/><Relationship Id="rId11" Type="http://schemas.openxmlformats.org/officeDocument/2006/relationships/image" Target="../media/image51.jpeg"/><Relationship Id="rId5" Type="http://schemas.openxmlformats.org/officeDocument/2006/relationships/image" Target="../media/image45.jpeg"/><Relationship Id="rId10" Type="http://schemas.openxmlformats.org/officeDocument/2006/relationships/image" Target="../media/image50.jpeg"/><Relationship Id="rId4" Type="http://schemas.openxmlformats.org/officeDocument/2006/relationships/image" Target="../media/image44.jpeg"/><Relationship Id="rId9" Type="http://schemas.openxmlformats.org/officeDocument/2006/relationships/image" Target="../media/image49.jpeg"/></Relationships>
</file>

<file path=ppt/slides/_rels/slide4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firmware.intel.com/projects" TargetMode="External"/><Relationship Id="rId7" Type="http://schemas.openxmlformats.org/officeDocument/2006/relationships/image" Target="../media/image55.gif"/><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hyperlink" Target="http://firmware.intel.com/projects#sthash.1oOc8srY.dpuf" TargetMode="External"/><Relationship Id="rId5" Type="http://schemas.openxmlformats.org/officeDocument/2006/relationships/hyperlink" Target="http://tianocore.sourceforge.net/wiki/How_To_Contribute" TargetMode="External"/><Relationship Id="rId4" Type="http://schemas.openxmlformats.org/officeDocument/2006/relationships/hyperlink" Target="http://tianocore.sourceforge.net/wiki/EDK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hyperlink" Target="http://www.intel.com/fsp"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hyperlink" Target="http://www.tianocore.org/"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hyperlink" Target="http://homepages.cs.ncl.ac.uk/brian.randell/NATO/nato1969.PDF"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hyperlink" Target="http://klee.github.io/klee/" TargetMode="External"/><Relationship Id="rId5" Type="http://schemas.openxmlformats.org/officeDocument/2006/relationships/hyperlink" Target="http://dslab.epfl.ch/pubs/ddt.pdf" TargetMode="External"/><Relationship Id="rId4" Type="http://schemas.openxmlformats.org/officeDocument/2006/relationships/hyperlink" Target="http://vzimmer.blogspot.com/2013/12/better-living-through-tools.html" TargetMode="External"/></Relationships>
</file>

<file path=ppt/slides/_rels/slide79.xml.rels><?xml version="1.0" encoding="UTF-8" standalone="yes"?>
<Relationships xmlns="http://schemas.openxmlformats.org/package/2006/relationships"><Relationship Id="rId8" Type="http://schemas.openxmlformats.org/officeDocument/2006/relationships/hyperlink" Target="http://uefi.org/security" TargetMode="External"/><Relationship Id="rId13" Type="http://schemas.openxmlformats.org/officeDocument/2006/relationships/hyperlink" Target="https://security-center.intel.com/PGPPublicKey.aspx" TargetMode="External"/><Relationship Id="rId18" Type="http://schemas.openxmlformats.org/officeDocument/2006/relationships/hyperlink" Target="https://downloadcenter.intel.com/download/23197/Intel-Quark-BSP" TargetMode="External"/><Relationship Id="rId3" Type="http://schemas.openxmlformats.org/officeDocument/2006/relationships/hyperlink" Target="http://www.uefi.org/" TargetMode="External"/><Relationship Id="rId7" Type="http://schemas.openxmlformats.org/officeDocument/2006/relationships/hyperlink" Target="http://www.tianocore.org/security/" TargetMode="External"/><Relationship Id="rId12" Type="http://schemas.openxmlformats.org/officeDocument/2006/relationships/hyperlink" Target="mailto:secure@intel.com" TargetMode="External"/><Relationship Id="rId17" Type="http://schemas.openxmlformats.org/officeDocument/2006/relationships/hyperlink" Target="http://www.intel.com/content/www/us/en/research/intel-technology-journal/2011-volume-15-issue-01-intel-technology-journal.html" TargetMode="External"/><Relationship Id="rId2" Type="http://schemas.openxmlformats.org/officeDocument/2006/relationships/notesSlide" Target="../notesSlides/notesSlide45.xml"/><Relationship Id="rId16" Type="http://schemas.openxmlformats.org/officeDocument/2006/relationships/hyperlink" Target="http://www.amazon.com/Harnessing-UEFI-Shell-Moving-Platform/dp/1934053147/" TargetMode="External"/><Relationship Id="rId1" Type="http://schemas.openxmlformats.org/officeDocument/2006/relationships/slideLayout" Target="../slideLayouts/slideLayout3.xml"/><Relationship Id="rId6" Type="http://schemas.openxmlformats.org/officeDocument/2006/relationships/hyperlink" Target="https://github.com/chipsec/chipsec" TargetMode="External"/><Relationship Id="rId11" Type="http://schemas.openxmlformats.org/officeDocument/2006/relationships/hyperlink" Target="https://security-center.intel.com/" TargetMode="External"/><Relationship Id="rId5" Type="http://schemas.openxmlformats.org/officeDocument/2006/relationships/hyperlink" Target="http://firmware.intel.com/" TargetMode="External"/><Relationship Id="rId15" Type="http://schemas.openxmlformats.org/officeDocument/2006/relationships/hyperlink" Target="http://www.amazon.com/Beyond-BIOS-Developing-Extensible-Interface/dp/1934053295/" TargetMode="External"/><Relationship Id="rId10" Type="http://schemas.openxmlformats.org/officeDocument/2006/relationships/hyperlink" Target="http://www.uefi.org/sites/default/files/resources/UEFI%20Security%20Admin.txt" TargetMode="External"/><Relationship Id="rId19" Type="http://schemas.openxmlformats.org/officeDocument/2006/relationships/hyperlink" Target="http://www.minnowboard.org/meet-minnowboard-max/" TargetMode="External"/><Relationship Id="rId4" Type="http://schemas.openxmlformats.org/officeDocument/2006/relationships/hyperlink" Target="http://www.tianocore.org/" TargetMode="External"/><Relationship Id="rId9" Type="http://schemas.openxmlformats.org/officeDocument/2006/relationships/hyperlink" Target="mailto:security@uefi.org" TargetMode="External"/><Relationship Id="rId14" Type="http://schemas.openxmlformats.org/officeDocument/2006/relationships/hyperlink" Target="http://www.apress.com/apressopen"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4.gif"/><Relationship Id="rId13" Type="http://schemas.openxmlformats.org/officeDocument/2006/relationships/image" Target="../media/image19.jpeg"/><Relationship Id="rId3" Type="http://schemas.openxmlformats.org/officeDocument/2006/relationships/image" Target="../media/image9.png"/><Relationship Id="rId7" Type="http://schemas.openxmlformats.org/officeDocument/2006/relationships/image" Target="../media/image13.gif"/><Relationship Id="rId12"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gif"/><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 Id="rId14" Type="http://schemas.openxmlformats.org/officeDocument/2006/relationships/image" Target="../media/image20.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450166" y="3290801"/>
            <a:ext cx="8384345" cy="783985"/>
          </a:xfrm>
        </p:spPr>
        <p:txBody>
          <a:bodyPr>
            <a:normAutofit fontScale="90000"/>
          </a:bodyPr>
          <a:lstStyle/>
          <a:p>
            <a:r>
              <a:rPr lang="en-US" dirty="0" smtClean="0">
                <a:solidFill>
                  <a:schemeClr val="tx1"/>
                </a:solidFill>
                <a:latin typeface="Neo Sans Intel Medium" panose="020B0604020202020204" pitchFamily="34" charset="0"/>
              </a:rPr>
              <a:t>UEFI, Open Platforms, and the Defender’s Dilemma</a:t>
            </a:r>
            <a:endParaRPr lang="en-US" dirty="0">
              <a:solidFill>
                <a:schemeClr val="tx1"/>
              </a:solidFill>
              <a:latin typeface="Neo Sans Intel Medium" panose="020B0604020202020204" pitchFamily="34" charset="0"/>
            </a:endParaRPr>
          </a:p>
        </p:txBody>
      </p:sp>
      <p:sp>
        <p:nvSpPr>
          <p:cNvPr id="5" name="Subtitle 4"/>
          <p:cNvSpPr>
            <a:spLocks noGrp="1"/>
          </p:cNvSpPr>
          <p:nvPr>
            <p:ph type="subTitle" idx="1"/>
          </p:nvPr>
        </p:nvSpPr>
        <p:spPr>
          <a:xfrm>
            <a:off x="497816" y="4859069"/>
            <a:ext cx="8226462" cy="1233813"/>
          </a:xfrm>
        </p:spPr>
        <p:txBody>
          <a:bodyPr>
            <a:normAutofit/>
          </a:bodyPr>
          <a:lstStyle/>
          <a:p>
            <a:r>
              <a:rPr lang="en-US" sz="2000" dirty="0" smtClean="0">
                <a:solidFill>
                  <a:schemeClr val="tx1"/>
                </a:solidFill>
                <a:latin typeface="Neo Sans Intel Medium" panose="020B0604020202020204" pitchFamily="34" charset="0"/>
              </a:rPr>
              <a:t>Vincent Zimmer </a:t>
            </a:r>
          </a:p>
          <a:p>
            <a:r>
              <a:rPr lang="en-US" sz="2000" dirty="0" smtClean="0">
                <a:solidFill>
                  <a:schemeClr val="tx1"/>
                </a:solidFill>
                <a:latin typeface="Neo Sans Intel Medium" panose="020B0604020202020204" pitchFamily="34" charset="0"/>
              </a:rPr>
              <a:t>@</a:t>
            </a:r>
            <a:r>
              <a:rPr lang="en-US" sz="2000" dirty="0" err="1" smtClean="0">
                <a:solidFill>
                  <a:schemeClr val="tx1"/>
                </a:solidFill>
                <a:latin typeface="Neo Sans Intel Medium" panose="020B0604020202020204" pitchFamily="34" charset="0"/>
              </a:rPr>
              <a:t>vincentzimmer</a:t>
            </a:r>
            <a:r>
              <a:rPr lang="en-US" sz="2000" dirty="0" smtClean="0">
                <a:solidFill>
                  <a:schemeClr val="tx1"/>
                </a:solidFill>
                <a:latin typeface="Neo Sans Intel Medium" panose="020B0604020202020204" pitchFamily="34" charset="0"/>
              </a:rPr>
              <a:t>, </a:t>
            </a:r>
            <a:r>
              <a:rPr lang="en-US" sz="2000" dirty="0" err="1" smtClean="0">
                <a:solidFill>
                  <a:schemeClr val="tx1"/>
                </a:solidFill>
                <a:latin typeface="Neo Sans Intel Medium" panose="020B0604020202020204" pitchFamily="34" charset="0"/>
              </a:rPr>
              <a:t>vincent.zimmer</a:t>
            </a:r>
            <a:r>
              <a:rPr lang="en-US" sz="2000" dirty="0" smtClean="0">
                <a:solidFill>
                  <a:schemeClr val="tx1"/>
                </a:solidFill>
                <a:latin typeface="Neo Sans Intel Medium" panose="020B0604020202020204" pitchFamily="34" charset="0"/>
              </a:rPr>
              <a:t> @intel.com | @gmail.com </a:t>
            </a:r>
          </a:p>
        </p:txBody>
      </p:sp>
      <p:pic>
        <p:nvPicPr>
          <p:cNvPr id="1034" name="Picture 10" descr="https://cansecwest.com/images/secwest_circle_34.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373" y="1121975"/>
            <a:ext cx="1321762" cy="1321766"/>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3"/>
          <p:cNvSpPr txBox="1">
            <a:spLocks/>
          </p:cNvSpPr>
          <p:nvPr/>
        </p:nvSpPr>
        <p:spPr>
          <a:xfrm>
            <a:off x="2173576" y="1390866"/>
            <a:ext cx="6550702" cy="783985"/>
          </a:xfrm>
          <a:prstGeom prst="rect">
            <a:avLst/>
          </a:prstGeom>
        </p:spPr>
        <p:txBody>
          <a:bodyPr vert="horz" lIns="0" tIns="0" rIns="0" bIns="0" rtlCol="0" anchor="b" anchorCtr="0">
            <a:normAutofit fontScale="90000" lnSpcReduction="20000"/>
          </a:bodyPr>
          <a:lstStyle>
            <a:lvl1pPr algn="l" defTabSz="457200" rtl="0" eaLnBrk="1" latinLnBrk="0" hangingPunct="1">
              <a:spcBef>
                <a:spcPct val="0"/>
              </a:spcBef>
              <a:buNone/>
              <a:defRPr sz="3600" b="1" kern="1200" baseline="0">
                <a:solidFill>
                  <a:schemeClr val="bg1"/>
                </a:solidFill>
                <a:latin typeface="Neo Sans Intel Light"/>
                <a:ea typeface="+mj-ea"/>
                <a:cs typeface="Neo Sans Intel Light"/>
              </a:defRPr>
            </a:lvl1pPr>
          </a:lstStyle>
          <a:p>
            <a:r>
              <a:rPr lang="en-US" b="0" dirty="0" err="1" smtClean="0">
                <a:solidFill>
                  <a:schemeClr val="tx1"/>
                </a:solidFill>
                <a:latin typeface="+mj-lt"/>
              </a:rPr>
              <a:t>CanSecWest</a:t>
            </a:r>
            <a:r>
              <a:rPr lang="en-US" b="0" dirty="0" smtClean="0">
                <a:solidFill>
                  <a:schemeClr val="tx1"/>
                </a:solidFill>
                <a:latin typeface="+mj-lt"/>
              </a:rPr>
              <a:t> 2015 Vancouver, Canada</a:t>
            </a:r>
            <a:endParaRPr lang="en-US" b="0" dirty="0">
              <a:solidFill>
                <a:schemeClr val="tx1"/>
              </a:solidFill>
              <a:latin typeface="+mj-lt"/>
            </a:endParaRPr>
          </a:p>
        </p:txBody>
      </p:sp>
    </p:spTree>
    <p:extLst>
      <p:ext uri="{BB962C8B-B14F-4D97-AF65-F5344CB8AC3E}">
        <p14:creationId xmlns:p14="http://schemas.microsoft.com/office/powerpoint/2010/main" val="14584262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5"/>
          <p:cNvPicPr>
            <a:picLocks noChangeAspect="1" noChangeArrowheads="1"/>
          </p:cNvPicPr>
          <p:nvPr/>
        </p:nvPicPr>
        <p:blipFill>
          <a:blip r:embed="rId3" cstate="print"/>
          <a:srcRect/>
          <a:stretch>
            <a:fillRect/>
          </a:stretch>
        </p:blipFill>
        <p:spPr bwMode="auto">
          <a:xfrm>
            <a:off x="4343401" y="990602"/>
            <a:ext cx="4716513" cy="4728161"/>
          </a:xfrm>
          <a:prstGeom prst="rect">
            <a:avLst/>
          </a:prstGeom>
          <a:noFill/>
          <a:ln w="9525">
            <a:noFill/>
            <a:miter lim="800000"/>
            <a:headEnd/>
            <a:tailEnd/>
          </a:ln>
          <a:effectLst/>
        </p:spPr>
      </p:pic>
      <p:sp>
        <p:nvSpPr>
          <p:cNvPr id="164866" name="Rectangle 22"/>
          <p:cNvSpPr>
            <a:spLocks noGrp="1" noChangeArrowheads="1"/>
          </p:cNvSpPr>
          <p:nvPr>
            <p:ph type="title"/>
          </p:nvPr>
        </p:nvSpPr>
        <p:spPr/>
        <p:txBody>
          <a:bodyPr/>
          <a:lstStyle/>
          <a:p>
            <a:pPr eaLnBrk="1" hangingPunct="1"/>
            <a:r>
              <a:rPr lang="en-US" dirty="0" smtClean="0"/>
              <a:t>Industry Transition</a:t>
            </a:r>
          </a:p>
        </p:txBody>
      </p:sp>
      <p:sp>
        <p:nvSpPr>
          <p:cNvPr id="21" name="Slide Number Placeholder 20"/>
          <p:cNvSpPr>
            <a:spLocks noGrp="1"/>
          </p:cNvSpPr>
          <p:nvPr>
            <p:ph type="sldNum" sz="quarter" idx="4294967295"/>
          </p:nvPr>
        </p:nvSpPr>
        <p:spPr>
          <a:xfrm>
            <a:off x="0" y="6610350"/>
            <a:ext cx="762000" cy="247650"/>
          </a:xfrm>
          <a:prstGeom prst="rect">
            <a:avLst/>
          </a:prstGeom>
        </p:spPr>
        <p:txBody>
          <a:bodyPr/>
          <a:lstStyle/>
          <a:p>
            <a:pPr>
              <a:defRPr/>
            </a:pPr>
            <a:fld id="{F7092994-1438-4915-934B-37C0A2E1F4BC}" type="slidenum">
              <a:rPr lang="en-US" smtClean="0"/>
              <a:pPr>
                <a:defRPr/>
              </a:pPr>
              <a:t>10</a:t>
            </a:fld>
            <a:endParaRPr lang="en-US" dirty="0"/>
          </a:p>
        </p:txBody>
      </p:sp>
      <p:grpSp>
        <p:nvGrpSpPr>
          <p:cNvPr id="2" name="Group 29"/>
          <p:cNvGrpSpPr>
            <a:grpSpLocks/>
          </p:cNvGrpSpPr>
          <p:nvPr/>
        </p:nvGrpSpPr>
        <p:grpSpPr bwMode="auto">
          <a:xfrm>
            <a:off x="95251" y="774703"/>
            <a:ext cx="2019301" cy="731837"/>
            <a:chOff x="149" y="841"/>
            <a:chExt cx="1272" cy="461"/>
          </a:xfrm>
        </p:grpSpPr>
        <p:sp>
          <p:nvSpPr>
            <p:cNvPr id="164881" name="AutoShape 10"/>
            <p:cNvSpPr>
              <a:spLocks noChangeArrowheads="1"/>
            </p:cNvSpPr>
            <p:nvPr/>
          </p:nvSpPr>
          <p:spPr bwMode="auto">
            <a:xfrm rot="5400000">
              <a:off x="959" y="841"/>
              <a:ext cx="461" cy="462"/>
            </a:xfrm>
            <a:prstGeom prst="triangle">
              <a:avLst>
                <a:gd name="adj" fmla="val 50000"/>
              </a:avLst>
            </a:prstGeom>
            <a:gradFill rotWithShape="1">
              <a:gsLst>
                <a:gs pos="0">
                  <a:srgbClr val="AA014C">
                    <a:alpha val="51999"/>
                  </a:srgbClr>
                </a:gs>
                <a:gs pos="100000">
                  <a:srgbClr val="043A56">
                    <a:alpha val="0"/>
                  </a:srgbClr>
                </a:gs>
              </a:gsLst>
              <a:lin ang="5400000" scaled="1"/>
            </a:gradFill>
            <a:ln w="9525" algn="ctr">
              <a:noFill/>
              <a:miter lim="800000"/>
              <a:headEnd/>
              <a:tailEnd/>
            </a:ln>
          </p:spPr>
          <p:txBody>
            <a:bodyPr anchor="ctr">
              <a:spAutoFit/>
            </a:bodyPr>
            <a:lstStyle/>
            <a:p>
              <a:pPr algn="r">
                <a:spcBef>
                  <a:spcPct val="20000"/>
                </a:spcBef>
                <a:buSzPct val="130000"/>
              </a:pPr>
              <a:endParaRPr lang="en-US" sz="1800">
                <a:latin typeface="Neo Sans Intel Medium" pitchFamily="34" charset="0"/>
              </a:endParaRPr>
            </a:p>
          </p:txBody>
        </p:sp>
        <p:sp>
          <p:nvSpPr>
            <p:cNvPr id="164882" name="Rectangle 19"/>
            <p:cNvSpPr>
              <a:spLocks noChangeArrowheads="1"/>
            </p:cNvSpPr>
            <p:nvPr/>
          </p:nvSpPr>
          <p:spPr bwMode="auto">
            <a:xfrm>
              <a:off x="149" y="928"/>
              <a:ext cx="875" cy="233"/>
            </a:xfrm>
            <a:prstGeom prst="rect">
              <a:avLst/>
            </a:prstGeom>
            <a:noFill/>
            <a:ln w="9525" algn="ctr">
              <a:noFill/>
              <a:miter lim="800000"/>
              <a:headEnd/>
              <a:tailEnd/>
            </a:ln>
          </p:spPr>
          <p:txBody>
            <a:bodyPr wrap="none">
              <a:spAutoFit/>
            </a:bodyPr>
            <a:lstStyle/>
            <a:p>
              <a:pPr algn="ctr"/>
              <a:r>
                <a:rPr lang="en-US" b="1" dirty="0">
                  <a:latin typeface="+mn-lt"/>
                </a:rPr>
                <a:t>Pre-2000</a:t>
              </a:r>
            </a:p>
          </p:txBody>
        </p:sp>
      </p:grpSp>
      <p:sp>
        <p:nvSpPr>
          <p:cNvPr id="164868" name="Text Box 21"/>
          <p:cNvSpPr txBox="1">
            <a:spLocks noChangeArrowheads="1"/>
          </p:cNvSpPr>
          <p:nvPr/>
        </p:nvSpPr>
        <p:spPr bwMode="auto">
          <a:xfrm>
            <a:off x="1993900" y="1003300"/>
            <a:ext cx="2209800" cy="304800"/>
          </a:xfrm>
          <a:prstGeom prst="rect">
            <a:avLst/>
          </a:prstGeom>
          <a:noFill/>
          <a:ln w="25400" algn="ctr">
            <a:noFill/>
            <a:miter lim="800000"/>
            <a:headEnd/>
            <a:tailEnd/>
          </a:ln>
        </p:spPr>
        <p:txBody>
          <a:bodyPr anchor="ctr"/>
          <a:lstStyle/>
          <a:p>
            <a:pPr>
              <a:buSzPct val="130000"/>
              <a:buFont typeface="Wingdings" pitchFamily="2" charset="2"/>
              <a:buNone/>
            </a:pPr>
            <a:r>
              <a:rPr lang="en-US" sz="1400" dirty="0">
                <a:latin typeface="+mn-lt"/>
              </a:rPr>
              <a:t>All Platforms BIOS were proprietary</a:t>
            </a:r>
          </a:p>
        </p:txBody>
      </p:sp>
      <p:sp>
        <p:nvSpPr>
          <p:cNvPr id="164869" name="Rectangle 4"/>
          <p:cNvSpPr>
            <a:spLocks noChangeArrowheads="1"/>
          </p:cNvSpPr>
          <p:nvPr/>
        </p:nvSpPr>
        <p:spPr bwMode="auto">
          <a:xfrm>
            <a:off x="228355" y="1906588"/>
            <a:ext cx="838692" cy="369332"/>
          </a:xfrm>
          <a:prstGeom prst="rect">
            <a:avLst/>
          </a:prstGeom>
          <a:noFill/>
          <a:ln w="9525" algn="ctr">
            <a:noFill/>
            <a:miter lim="800000"/>
            <a:headEnd/>
            <a:tailEnd/>
          </a:ln>
        </p:spPr>
        <p:txBody>
          <a:bodyPr wrap="none">
            <a:spAutoFit/>
          </a:bodyPr>
          <a:lstStyle/>
          <a:p>
            <a:pPr algn="ctr"/>
            <a:r>
              <a:rPr lang="en-US" b="1" dirty="0">
                <a:latin typeface="+mn-lt"/>
              </a:rPr>
              <a:t>2000</a:t>
            </a:r>
          </a:p>
        </p:txBody>
      </p:sp>
      <p:sp>
        <p:nvSpPr>
          <p:cNvPr id="164870" name="Text Box 5"/>
          <p:cNvSpPr txBox="1">
            <a:spLocks noChangeArrowheads="1"/>
          </p:cNvSpPr>
          <p:nvPr/>
        </p:nvSpPr>
        <p:spPr bwMode="auto">
          <a:xfrm>
            <a:off x="1963738" y="1404850"/>
            <a:ext cx="2455862" cy="1371600"/>
          </a:xfrm>
          <a:prstGeom prst="rect">
            <a:avLst/>
          </a:prstGeom>
          <a:noFill/>
          <a:ln w="25400" algn="ctr">
            <a:noFill/>
            <a:miter lim="800000"/>
            <a:headEnd/>
            <a:tailEnd/>
          </a:ln>
        </p:spPr>
        <p:txBody>
          <a:bodyPr anchor="ctr"/>
          <a:lstStyle/>
          <a:p>
            <a:pPr>
              <a:buSzPct val="130000"/>
              <a:buFont typeface="Wingdings" pitchFamily="2" charset="2"/>
              <a:buNone/>
            </a:pPr>
            <a:r>
              <a:rPr lang="en-US" sz="1400" dirty="0">
                <a:latin typeface="+mn-lt"/>
              </a:rPr>
              <a:t>Intel invented the </a:t>
            </a:r>
            <a:r>
              <a:rPr lang="en-US" sz="1400" dirty="0" smtClean="0">
                <a:latin typeface="+mn-lt"/>
              </a:rPr>
              <a:t>Extensible Firmware </a:t>
            </a:r>
            <a:r>
              <a:rPr lang="en-US" sz="1400" dirty="0">
                <a:latin typeface="+mn-lt"/>
              </a:rPr>
              <a:t>Interface (EFI) </a:t>
            </a:r>
            <a:r>
              <a:rPr lang="en-US" sz="1400" dirty="0" smtClean="0">
                <a:latin typeface="+mn-lt"/>
              </a:rPr>
              <a:t>and </a:t>
            </a:r>
            <a:r>
              <a:rPr lang="en-US" sz="1400" dirty="0">
                <a:latin typeface="+mn-lt"/>
              </a:rPr>
              <a:t>provided sample </a:t>
            </a:r>
            <a:r>
              <a:rPr lang="en-US" sz="1400" dirty="0" smtClean="0">
                <a:latin typeface="+mn-lt"/>
              </a:rPr>
              <a:t>implementation </a:t>
            </a:r>
            <a:r>
              <a:rPr lang="en-US" sz="1400" dirty="0">
                <a:latin typeface="+mn-lt"/>
              </a:rPr>
              <a:t>under </a:t>
            </a:r>
            <a:r>
              <a:rPr lang="en-US" sz="1400" dirty="0" smtClean="0">
                <a:latin typeface="+mn-lt"/>
              </a:rPr>
              <a:t>free </a:t>
            </a:r>
            <a:r>
              <a:rPr lang="en-US" sz="1400" dirty="0">
                <a:latin typeface="+mn-lt"/>
              </a:rPr>
              <a:t>BSD terms</a:t>
            </a:r>
          </a:p>
        </p:txBody>
      </p:sp>
      <p:sp>
        <p:nvSpPr>
          <p:cNvPr id="164871" name="AutoShape 10"/>
          <p:cNvSpPr>
            <a:spLocks noChangeArrowheads="1"/>
          </p:cNvSpPr>
          <p:nvPr/>
        </p:nvSpPr>
        <p:spPr bwMode="auto">
          <a:xfrm rot="5400000">
            <a:off x="1281114" y="1769152"/>
            <a:ext cx="731837" cy="733663"/>
          </a:xfrm>
          <a:prstGeom prst="triangle">
            <a:avLst>
              <a:gd name="adj" fmla="val 50000"/>
            </a:avLst>
          </a:prstGeom>
          <a:gradFill rotWithShape="1">
            <a:gsLst>
              <a:gs pos="0">
                <a:srgbClr val="AA014C">
                  <a:alpha val="51999"/>
                </a:srgbClr>
              </a:gs>
              <a:gs pos="100000">
                <a:srgbClr val="043A56">
                  <a:alpha val="0"/>
                </a:srgbClr>
              </a:gs>
            </a:gsLst>
            <a:lin ang="5400000" scaled="1"/>
          </a:gradFill>
          <a:ln w="9525" algn="ctr">
            <a:noFill/>
            <a:miter lim="800000"/>
            <a:headEnd/>
            <a:tailEnd/>
          </a:ln>
        </p:spPr>
        <p:txBody>
          <a:bodyPr anchor="ctr">
            <a:spAutoFit/>
          </a:bodyPr>
          <a:lstStyle/>
          <a:p>
            <a:pPr algn="r">
              <a:spcBef>
                <a:spcPct val="20000"/>
              </a:spcBef>
              <a:buSzPct val="130000"/>
            </a:pPr>
            <a:endParaRPr lang="en-US" sz="1800">
              <a:latin typeface="Neo Sans Intel Medium" pitchFamily="34" charset="0"/>
            </a:endParaRPr>
          </a:p>
        </p:txBody>
      </p:sp>
      <p:sp>
        <p:nvSpPr>
          <p:cNvPr id="164872" name="Text Box 6"/>
          <p:cNvSpPr txBox="1">
            <a:spLocks noChangeArrowheads="1"/>
          </p:cNvSpPr>
          <p:nvPr/>
        </p:nvSpPr>
        <p:spPr bwMode="auto">
          <a:xfrm>
            <a:off x="1963738" y="2743200"/>
            <a:ext cx="2278062" cy="762000"/>
          </a:xfrm>
          <a:prstGeom prst="rect">
            <a:avLst/>
          </a:prstGeom>
          <a:noFill/>
          <a:ln w="25400" algn="ctr">
            <a:noFill/>
            <a:miter lim="800000"/>
            <a:headEnd/>
            <a:tailEnd/>
          </a:ln>
        </p:spPr>
        <p:txBody>
          <a:bodyPr anchor="ctr"/>
          <a:lstStyle/>
          <a:p>
            <a:pPr>
              <a:buSzPct val="130000"/>
              <a:buFont typeface="Wingdings" pitchFamily="2" charset="2"/>
              <a:buNone/>
            </a:pPr>
            <a:r>
              <a:rPr lang="en-US" sz="1400" b="1" dirty="0">
                <a:latin typeface="+mn-lt"/>
              </a:rPr>
              <a:t>tianocore.org</a:t>
            </a:r>
            <a:r>
              <a:rPr lang="en-US" sz="1400" dirty="0">
                <a:latin typeface="+mn-lt"/>
              </a:rPr>
              <a:t>, open source EFI community launched</a:t>
            </a:r>
          </a:p>
        </p:txBody>
      </p:sp>
      <p:sp>
        <p:nvSpPr>
          <p:cNvPr id="164873" name="Rectangle 16"/>
          <p:cNvSpPr>
            <a:spLocks noChangeArrowheads="1"/>
          </p:cNvSpPr>
          <p:nvPr/>
        </p:nvSpPr>
        <p:spPr bwMode="auto">
          <a:xfrm>
            <a:off x="228355" y="2884488"/>
            <a:ext cx="838692" cy="369332"/>
          </a:xfrm>
          <a:prstGeom prst="rect">
            <a:avLst/>
          </a:prstGeom>
          <a:noFill/>
          <a:ln w="9525" algn="ctr">
            <a:noFill/>
            <a:miter lim="800000"/>
            <a:headEnd/>
            <a:tailEnd/>
          </a:ln>
        </p:spPr>
        <p:txBody>
          <a:bodyPr wrap="none">
            <a:spAutoFit/>
          </a:bodyPr>
          <a:lstStyle/>
          <a:p>
            <a:pPr algn="ctr"/>
            <a:r>
              <a:rPr lang="en-US" b="1" dirty="0">
                <a:latin typeface="+mn-lt"/>
              </a:rPr>
              <a:t>2004</a:t>
            </a:r>
          </a:p>
        </p:txBody>
      </p:sp>
      <p:sp>
        <p:nvSpPr>
          <p:cNvPr id="164874" name="AutoShape 10"/>
          <p:cNvSpPr>
            <a:spLocks noChangeArrowheads="1"/>
          </p:cNvSpPr>
          <p:nvPr/>
        </p:nvSpPr>
        <p:spPr bwMode="auto">
          <a:xfrm rot="5400000">
            <a:off x="1281114" y="2747052"/>
            <a:ext cx="731837" cy="733663"/>
          </a:xfrm>
          <a:prstGeom prst="triangle">
            <a:avLst>
              <a:gd name="adj" fmla="val 50000"/>
            </a:avLst>
          </a:prstGeom>
          <a:gradFill rotWithShape="1">
            <a:gsLst>
              <a:gs pos="0">
                <a:srgbClr val="AA014C">
                  <a:alpha val="51999"/>
                </a:srgbClr>
              </a:gs>
              <a:gs pos="100000">
                <a:srgbClr val="043A56">
                  <a:alpha val="0"/>
                </a:srgbClr>
              </a:gs>
            </a:gsLst>
            <a:lin ang="5400000" scaled="1"/>
          </a:gradFill>
          <a:ln w="9525" algn="ctr">
            <a:noFill/>
            <a:miter lim="800000"/>
            <a:headEnd/>
            <a:tailEnd/>
          </a:ln>
        </p:spPr>
        <p:txBody>
          <a:bodyPr anchor="ctr">
            <a:spAutoFit/>
          </a:bodyPr>
          <a:lstStyle/>
          <a:p>
            <a:pPr algn="r">
              <a:spcBef>
                <a:spcPct val="20000"/>
              </a:spcBef>
              <a:buSzPct val="130000"/>
            </a:pPr>
            <a:endParaRPr lang="en-US" sz="1800">
              <a:latin typeface="Neo Sans Intel Medium" pitchFamily="34" charset="0"/>
            </a:endParaRPr>
          </a:p>
        </p:txBody>
      </p:sp>
      <p:sp>
        <p:nvSpPr>
          <p:cNvPr id="164875" name="Text Box 15"/>
          <p:cNvSpPr txBox="1">
            <a:spLocks noChangeArrowheads="1"/>
          </p:cNvSpPr>
          <p:nvPr/>
        </p:nvSpPr>
        <p:spPr bwMode="auto">
          <a:xfrm>
            <a:off x="1963738" y="3429000"/>
            <a:ext cx="2455862" cy="1066800"/>
          </a:xfrm>
          <a:prstGeom prst="rect">
            <a:avLst/>
          </a:prstGeom>
          <a:noFill/>
          <a:ln w="25400" algn="ctr">
            <a:noFill/>
            <a:miter lim="800000"/>
            <a:headEnd/>
            <a:tailEnd/>
          </a:ln>
        </p:spPr>
        <p:txBody>
          <a:bodyPr anchor="ctr"/>
          <a:lstStyle/>
          <a:p>
            <a:pPr>
              <a:buClr>
                <a:schemeClr val="bg2"/>
              </a:buClr>
              <a:buSzPct val="130000"/>
              <a:buFont typeface="Wingdings" pitchFamily="2" charset="2"/>
              <a:buNone/>
            </a:pPr>
            <a:r>
              <a:rPr lang="en-US" sz="1400" b="1" dirty="0">
                <a:latin typeface="+mn-lt"/>
              </a:rPr>
              <a:t>Unified EFI (UEFI)</a:t>
            </a:r>
          </a:p>
          <a:p>
            <a:pPr>
              <a:buClr>
                <a:schemeClr val="bg2"/>
              </a:buClr>
              <a:buSzPct val="130000"/>
              <a:buFont typeface="Wingdings" pitchFamily="2" charset="2"/>
              <a:buNone/>
            </a:pPr>
            <a:r>
              <a:rPr lang="en-US" sz="1400" dirty="0">
                <a:latin typeface="+mn-lt"/>
              </a:rPr>
              <a:t>Industry forum, with </a:t>
            </a:r>
            <a:r>
              <a:rPr lang="en-US" sz="1400" dirty="0" smtClean="0">
                <a:latin typeface="+mn-lt"/>
              </a:rPr>
              <a:t>11 </a:t>
            </a:r>
            <a:r>
              <a:rPr lang="en-US" sz="1400" dirty="0">
                <a:latin typeface="+mn-lt"/>
              </a:rPr>
              <a:t>members, was formed to standardize EFI</a:t>
            </a:r>
          </a:p>
        </p:txBody>
      </p:sp>
      <p:sp>
        <p:nvSpPr>
          <p:cNvPr id="164876" name="Rectangle 17"/>
          <p:cNvSpPr>
            <a:spLocks noChangeArrowheads="1"/>
          </p:cNvSpPr>
          <p:nvPr/>
        </p:nvSpPr>
        <p:spPr bwMode="auto">
          <a:xfrm>
            <a:off x="228355" y="3795713"/>
            <a:ext cx="838692" cy="369332"/>
          </a:xfrm>
          <a:prstGeom prst="rect">
            <a:avLst/>
          </a:prstGeom>
          <a:noFill/>
          <a:ln w="9525" algn="ctr">
            <a:noFill/>
            <a:miter lim="800000"/>
            <a:headEnd/>
            <a:tailEnd/>
          </a:ln>
        </p:spPr>
        <p:txBody>
          <a:bodyPr wrap="none">
            <a:spAutoFit/>
          </a:bodyPr>
          <a:lstStyle/>
          <a:p>
            <a:pPr algn="ctr"/>
            <a:r>
              <a:rPr lang="en-US" b="1">
                <a:latin typeface="+mn-lt"/>
              </a:rPr>
              <a:t>2005</a:t>
            </a:r>
          </a:p>
        </p:txBody>
      </p:sp>
      <p:sp>
        <p:nvSpPr>
          <p:cNvPr id="164877" name="AutoShape 10"/>
          <p:cNvSpPr>
            <a:spLocks noChangeArrowheads="1"/>
          </p:cNvSpPr>
          <p:nvPr/>
        </p:nvSpPr>
        <p:spPr bwMode="auto">
          <a:xfrm rot="5400000">
            <a:off x="1281114" y="3658277"/>
            <a:ext cx="731837" cy="733663"/>
          </a:xfrm>
          <a:prstGeom prst="triangle">
            <a:avLst>
              <a:gd name="adj" fmla="val 50000"/>
            </a:avLst>
          </a:prstGeom>
          <a:gradFill rotWithShape="1">
            <a:gsLst>
              <a:gs pos="0">
                <a:srgbClr val="AA014C">
                  <a:alpha val="51999"/>
                </a:srgbClr>
              </a:gs>
              <a:gs pos="100000">
                <a:srgbClr val="043A56">
                  <a:alpha val="0"/>
                </a:srgbClr>
              </a:gs>
            </a:gsLst>
            <a:lin ang="5400000" scaled="1"/>
          </a:gradFill>
          <a:ln w="9525" algn="ctr">
            <a:noFill/>
            <a:miter lim="800000"/>
            <a:headEnd/>
            <a:tailEnd/>
          </a:ln>
        </p:spPr>
        <p:txBody>
          <a:bodyPr anchor="ctr">
            <a:spAutoFit/>
          </a:bodyPr>
          <a:lstStyle/>
          <a:p>
            <a:pPr algn="r">
              <a:spcBef>
                <a:spcPct val="20000"/>
              </a:spcBef>
              <a:buSzPct val="130000"/>
            </a:pPr>
            <a:endParaRPr lang="en-US" sz="1800">
              <a:latin typeface="Neo Sans Intel Medium" pitchFamily="34" charset="0"/>
            </a:endParaRPr>
          </a:p>
        </p:txBody>
      </p:sp>
      <p:sp>
        <p:nvSpPr>
          <p:cNvPr id="164878" name="Text Box 9"/>
          <p:cNvSpPr txBox="1">
            <a:spLocks noChangeArrowheads="1"/>
          </p:cNvSpPr>
          <p:nvPr/>
        </p:nvSpPr>
        <p:spPr bwMode="auto">
          <a:xfrm>
            <a:off x="1905000" y="4773615"/>
            <a:ext cx="2971800" cy="1600199"/>
          </a:xfrm>
          <a:prstGeom prst="rect">
            <a:avLst/>
          </a:prstGeom>
          <a:noFill/>
          <a:ln w="25400" algn="ctr">
            <a:noFill/>
            <a:miter lim="800000"/>
            <a:headEnd/>
            <a:tailEnd/>
          </a:ln>
        </p:spPr>
        <p:txBody>
          <a:bodyPr anchor="ctr"/>
          <a:lstStyle/>
          <a:p>
            <a:pPr>
              <a:buSzPct val="130000"/>
              <a:buFont typeface="Wingdings" pitchFamily="2" charset="2"/>
              <a:buNone/>
            </a:pPr>
            <a:r>
              <a:rPr lang="en-US" sz="1400" dirty="0" smtClean="0">
                <a:latin typeface="+mn-lt"/>
              </a:rPr>
              <a:t>240 </a:t>
            </a:r>
            <a:r>
              <a:rPr lang="en-US" sz="1400" dirty="0">
                <a:latin typeface="+mn-lt"/>
              </a:rPr>
              <a:t>members and growing! </a:t>
            </a:r>
          </a:p>
          <a:p>
            <a:pPr>
              <a:buSzPct val="130000"/>
              <a:buFont typeface="Wingdings" pitchFamily="2" charset="2"/>
              <a:buNone/>
            </a:pPr>
            <a:r>
              <a:rPr lang="en-US" sz="1400" dirty="0">
                <a:latin typeface="+mn-lt"/>
              </a:rPr>
              <a:t>Major MNCs shipping; UEFI platforms crossed </a:t>
            </a:r>
            <a:r>
              <a:rPr lang="en-US" sz="1400" dirty="0" smtClean="0">
                <a:latin typeface="+mn-lt"/>
              </a:rPr>
              <a:t>most </a:t>
            </a:r>
            <a:r>
              <a:rPr lang="en-US" sz="1400" dirty="0">
                <a:latin typeface="+mn-lt"/>
              </a:rPr>
              <a:t>of IA worldwide units; </a:t>
            </a:r>
            <a:r>
              <a:rPr lang="en-US" sz="1400" dirty="0" smtClean="0">
                <a:latin typeface="+mn-lt"/>
              </a:rPr>
              <a:t>Microsoft* </a:t>
            </a:r>
            <a:r>
              <a:rPr lang="en-US" sz="1400" dirty="0">
                <a:latin typeface="+mn-lt"/>
              </a:rPr>
              <a:t>UEFI x64 support  in Server 2008, </a:t>
            </a:r>
            <a:r>
              <a:rPr lang="en-US" sz="1400" dirty="0" smtClean="0">
                <a:latin typeface="+mn-lt"/>
              </a:rPr>
              <a:t>Vista* </a:t>
            </a:r>
            <a:r>
              <a:rPr lang="en-US" sz="1400" dirty="0">
                <a:latin typeface="+mn-lt"/>
              </a:rPr>
              <a:t>and </a:t>
            </a:r>
            <a:r>
              <a:rPr lang="en-US" sz="1400" dirty="0" smtClean="0">
                <a:latin typeface="+mn-lt"/>
              </a:rPr>
              <a:t>Win7*; </a:t>
            </a:r>
            <a:r>
              <a:rPr lang="en-US" sz="1400" dirty="0" err="1" smtClean="0">
                <a:latin typeface="+mn-lt"/>
              </a:rPr>
              <a:t>RedHat</a:t>
            </a:r>
            <a:r>
              <a:rPr lang="en-US" sz="1400" dirty="0" smtClean="0">
                <a:latin typeface="+mn-lt"/>
              </a:rPr>
              <a:t>* </a:t>
            </a:r>
            <a:r>
              <a:rPr lang="en-US" sz="1400" dirty="0">
                <a:latin typeface="+mn-lt"/>
              </a:rPr>
              <a:t>and </a:t>
            </a:r>
            <a:r>
              <a:rPr lang="en-US" sz="1400" dirty="0" err="1" smtClean="0">
                <a:latin typeface="+mn-lt"/>
              </a:rPr>
              <a:t>SuSEl</a:t>
            </a:r>
            <a:r>
              <a:rPr lang="en-US" sz="1400" dirty="0" smtClean="0">
                <a:latin typeface="+mn-lt"/>
              </a:rPr>
              <a:t>* </a:t>
            </a:r>
            <a:r>
              <a:rPr lang="en-US" sz="1400" dirty="0">
                <a:latin typeface="+mn-lt"/>
              </a:rPr>
              <a:t>OS </a:t>
            </a:r>
            <a:r>
              <a:rPr lang="en-US" sz="1400" dirty="0" smtClean="0">
                <a:latin typeface="+mn-lt"/>
              </a:rPr>
              <a:t>support. Mandatory for Windows 8 client. </a:t>
            </a:r>
            <a:r>
              <a:rPr lang="en-US" sz="1400" dirty="0" smtClean="0"/>
              <a:t>ARM 32 and </a:t>
            </a:r>
            <a:br>
              <a:rPr lang="en-US" sz="1400" dirty="0" smtClean="0"/>
            </a:br>
            <a:r>
              <a:rPr lang="en-US" sz="1400" dirty="0" smtClean="0"/>
              <a:t>64 bit support.  ACPI added.</a:t>
            </a:r>
            <a:endParaRPr lang="en-US" sz="1400" dirty="0">
              <a:latin typeface="+mn-lt"/>
            </a:endParaRPr>
          </a:p>
        </p:txBody>
      </p:sp>
      <p:sp>
        <p:nvSpPr>
          <p:cNvPr id="164879" name="Rectangle 18"/>
          <p:cNvSpPr>
            <a:spLocks noChangeArrowheads="1"/>
          </p:cNvSpPr>
          <p:nvPr/>
        </p:nvSpPr>
        <p:spPr bwMode="auto">
          <a:xfrm>
            <a:off x="298886" y="4895850"/>
            <a:ext cx="697627" cy="369332"/>
          </a:xfrm>
          <a:prstGeom prst="rect">
            <a:avLst/>
          </a:prstGeom>
          <a:noFill/>
          <a:ln w="9525" algn="ctr">
            <a:noFill/>
            <a:miter lim="800000"/>
            <a:headEnd/>
            <a:tailEnd/>
          </a:ln>
        </p:spPr>
        <p:txBody>
          <a:bodyPr wrap="none">
            <a:spAutoFit/>
          </a:bodyPr>
          <a:lstStyle/>
          <a:p>
            <a:pPr algn="ctr"/>
            <a:r>
              <a:rPr lang="en-US" b="1" dirty="0" smtClean="0">
                <a:latin typeface="+mn-lt"/>
              </a:rPr>
              <a:t>2015</a:t>
            </a:r>
            <a:endParaRPr lang="en-US" b="1" dirty="0">
              <a:latin typeface="+mn-lt"/>
            </a:endParaRPr>
          </a:p>
        </p:txBody>
      </p:sp>
      <p:sp>
        <p:nvSpPr>
          <p:cNvPr id="164880" name="AutoShape 10"/>
          <p:cNvSpPr>
            <a:spLocks noChangeArrowheads="1"/>
          </p:cNvSpPr>
          <p:nvPr/>
        </p:nvSpPr>
        <p:spPr bwMode="auto">
          <a:xfrm rot="5400000">
            <a:off x="1281114" y="4772702"/>
            <a:ext cx="731837" cy="733663"/>
          </a:xfrm>
          <a:prstGeom prst="triangle">
            <a:avLst>
              <a:gd name="adj" fmla="val 50000"/>
            </a:avLst>
          </a:prstGeom>
          <a:gradFill rotWithShape="1">
            <a:gsLst>
              <a:gs pos="0">
                <a:srgbClr val="AA014C">
                  <a:alpha val="51999"/>
                </a:srgbClr>
              </a:gs>
              <a:gs pos="100000">
                <a:srgbClr val="043A56">
                  <a:alpha val="0"/>
                </a:srgbClr>
              </a:gs>
            </a:gsLst>
            <a:lin ang="5400000" scaled="1"/>
          </a:gradFill>
          <a:ln w="9525" algn="ctr">
            <a:noFill/>
            <a:miter lim="800000"/>
            <a:headEnd/>
            <a:tailEnd/>
          </a:ln>
        </p:spPr>
        <p:txBody>
          <a:bodyPr anchor="ctr">
            <a:spAutoFit/>
          </a:bodyPr>
          <a:lstStyle/>
          <a:p>
            <a:pPr algn="r">
              <a:spcBef>
                <a:spcPct val="20000"/>
              </a:spcBef>
              <a:buSzPct val="130000"/>
            </a:pPr>
            <a:endParaRPr lang="en-US" sz="1800">
              <a:latin typeface="Neo Sans Intel Medium" pitchFamily="34" charset="0"/>
            </a:endParaRPr>
          </a:p>
        </p:txBody>
      </p:sp>
    </p:spTree>
    <p:extLst>
      <p:ext uri="{BB962C8B-B14F-4D97-AF65-F5344CB8AC3E}">
        <p14:creationId xmlns:p14="http://schemas.microsoft.com/office/powerpoint/2010/main" val="3037350686"/>
      </p:ext>
    </p:extLst>
  </p:cSld>
  <p:clrMapOvr>
    <a:masterClrMapping/>
  </p:clrMapOvr>
  <p:transition>
    <p:pull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AutoShape 4" descr="data:image/jpg;base64,/9j/4AAQSkZJRgABAQAAAQABAAD/2wCEAAkGBhQSEBUUExQVFRUWFxwYGBgYGBoeHhsZHBgYHBwfGhwcGyYeHR0jHRwYIC8gJCcpLCwsFx4xNTAqNSYrLCkBCQoKDgwOGg8PGi0lHyQvLSwsLC8qLCwwLCwsLSwsLCwsNC8sLCwsLCwsLCwsLCwsLCwsLCwpLCwsLCwsLCwsLP/AABEIALkBEAMBIgACEQEDEQH/xAAbAAADAQEBAQEAAAAAAAAAAAADBAUGAgEHAP/EAFEQAAIBAQUEBgQJCAcIAQUBAAECAxEABAUSIQYxQVETIjJhcYGRobHBFCMzQlJicrLRByRDc4KS4fAVU1SDorPCNERjdJO00vHDFoSUo+I1/8QAGQEAAwEBAQAAAAAAAAAAAAAAAQIDBAAF/8QALhEAAgIBAwIEBgICAwAAAAAAAQIAESEDEjEiQVFhgfATcZGhscEy0eHxBEJi/9oADAMBAAIRAxEAPwCxJtDLfZgixkoOA3eJtauN4hrkEdSu+mhr5W6mMdyh6CCjTOKOw9YFgbLXXLKx0LEb+WvDu9tvf3A6eBQHHa54OotGVobnHXRqPwB1y/x9lg4hh7haL167gpFWPfXh3nS0y9J0bNvLknTdx39wHPhaDPjspJEchynQvzHKOu5ebbz7F+GxyDCsPe5HDECubUF6aLzWOu/vf/0AXPEuhYMpoBv13jj5/W9Fu4domFFZQy7tOQ4Acrd4xhgkAlgoUIqeS8z+JNrhAMGcX8Z1jjh0EkPZbeBvr3/h52Ngd3iKrHeu0DVF5D63AeFlNn8UWFsi9ZW7T8vsA8ObGz1+u8V3BZfji2qqNTXv4sbMcDYJOjwZq1uZQZjIBGBoqaV8OFsbtBtHNMeiiRo4zu5uOZJ0p9Y6eNsti2MSs1ZGavzYlJ9Y3U9XjZRMevTkjNWugAG7z4t7O60U0gDb5MsFIHTH7/jC3QFY6NNxfeEPdXe3efRbN3PCpr1IcoZmJqWO/vJJ3eJ1tpLrsksY6W+PkG8J88/+PrPjYWK7VZU6O7qIY+7tHx/n0WLdWY6Y/j9Z3Hh11uIrKRNNwQagHv5+frtDxjaiWZu0VAPVSM0pyqRYV3w6WdjQEDifxJs/Hd4LuOErj90eJ42FY8I4oeZh8Jxa+sB0jLJEtOrOquABuoW1HptxiONqJWlJ6WYmpc6AEbstOA0oBytOv2IvJvOnADd5Ab7Aw+5iSaNGNA7qppStCwGnAH0nusvGBGAHJlTba/zTzoJXbIIoiq7tWiQsacSTU61spFdALjMdFpLEdeVJQT5EqPOxL7tNHNOY1uplcdRWiLZgqDKN4YNRRxA99g3e7xxuZHvTJIRToZlVag06rdpabt4A04WSl7R6IFS1+TVYHeYFM5y9pxvU5gwU7+IrQ7rZW/3SK7ySslHUSukIJqOrQ5nPEDMtF4nfoDV7FMVldPjLv0cPB7swAI78gKN4HKLZy8yPeGVEXKg6scY7+fNjvLH1AUCO1DHMZFNkmLnNLJvaSRj6T4nh38BZuOSgKRsgVRWWUqCp5KoINVroOLHXQDTmV1iUxxdZjpJIOPNV+pXefnU5WEsRMEpPApp4s1sxNHzl8Tv4Gsm5A31oGr6Ym63oyi3XSFQMzdNHXLRl6y0pprqppuoaeiycFwYgnshdSeWoHtNq8sa9E7GrMY42J5sJSlfGm89552ZE71AzRVZ5InpGxXkV+cDqDyII4EG2guuPxm6CKRQJekWmVQAT0ikNpoOPL12zxctAeHRsAO9WzaeRBP7Rstch8bH9tfvC1l1WQ47xCgYTVXOU1TcOuP8Au3tyFDIgJLVjIpWg1uwFg3cEso07Y1/+7e36NUCxgkksuUDdq13AHrpbYG6ZAjMBj2zkl0ZV6pVxUMoIBI0I14jx4i04QrHKomDaFSykGuWo4HmLVLxtpenK5mBVaDI4GU0PEHe3fvsTavHVvs0ZhRi+UKajexOgHMCtK2xEIbK/SVUuKDD1lXbY3d70jQlCZEWoSlAeyvh1culg41gUkV/yooasWYEa1olDp3EG2WxS4S3eXo5eq4oaKQfAgjS1rCtu5UvKzTdcCPo+ANK19Nd/Ozo67qbGREKMFG03iAuGNTJcpItMrONTw3E08SBavs1hsF4vEiyvQ9FmWhpQ8TXu0slHe7rJcJs1BMZsyjjqwpT6oFfRaze9lXWfLB1/zfOeHMeu2nTuhRsf7knIyOCf8TfXS7szUUZnO8nh4/hbQYLdxEz1NTSrMedihEu0VFFWPLtMe78eFkcGzNMzS76aKNyivD3k77SdzqK1cTzzqSBiJMruTVY8xqDvfX53JeSenlaTeZRuGgH869/dYuN4sS7U0GY05nU7uXj6OdpDq1aHePm8F+33/U3/AEqW2ClAE0KCcmFaQEb6LurvJ7gOPsFqGFY+sIKyUEDdoHXXn9Y9w0tIaUBwnbkOmXl9rgo+qLKYnf40eki52A15L4d/fYNREYpuxK+INmJEBAQ6gE0NPrH3C0n4TLHquYkaZjqo7lGtfAemykQSQ1zvGOC6695O8D1nutbiuvQgOZQ5p1IxoSO6u4d+tiFsWJxO3EDh008gbOqFCayPJp+8dw+yKnutcw/aO7q4S6whZKU6XLoWpuUHcPRaVLe7zeWAliBRdyL2VHfath8V1QVKshHzuA8AQdbcVNdX0k2I/wBRTEVlvMbZqtKpFGI61CaEe+0mPBUi60pzt9EH2t+Hptrr7jURjJZ2cMe4NQcW/ifK2Yvt6gb5OZc3KTT0UswW+RUKseBEb9fmIyiipwUaD+JtFmnA41P8+Q8/RalNgl6kPUQy98ZDaeWtPVZGXBuiP5xVD9Ag5vQbQcm6E0rU0GxuCxXmOR5FJObKAGIoAoNSeJ13HTTdaAmEmHFI4nfNknjArxXMpHVG7Qjfpaps1jZjkdIVCqYpGIOpJWNiD5fjaNgk7SX+B3NWaeMsTvJLraD9o62CYM31rvdpmhojPeOjLntZArNQU3Amm6u4WlLtBMflMs/65Q3oPbH71qF/QG6yEf2s6/3bWiCAn+dLQe+0ulVH4MRhzZlWWB/pROWH7rEEfv2b6cuCPhERDCjMUyyBeI3VavIE150rbvZjZX4WzAOFygcK1JrQbxpodbfr3h8UTtEzOroaMwUFSe4VDAcjrXfQVpZlV6swFluooI4Dv6SMeKtUd40p5E2YrGsLqhDFytKA7lJJLZgKbwABXjblsOUDMrLJTiK1HipAI9FhlPKzBa7QE3PYYfipieCr/mJYk4+I0P6BP+4axLpGDHMN/UX/ADUsW8R0hI/4Kf8AcNZwlj0ibs+s8wa/Qrcp4pdGapAOpY5Rlp3g2jYfF8bHT6a/eFvDQWJdJfjY/tr94WQ5oHtH4upcWDVd/bH/AHclpOI1EMdNOxrx+SS1uCXscs49HwuS0q+APGo+isbnvXKEan2SPbytfUrZJqc5gUxRJGHwiEOa6ulVbvrTqt6LVtr5oY54muhUdUNlTcCD1SQOJFKjus3tDhV0Zo+gliQso+LBoDrocw0BpwJG607abDWuMgSMqVZahqCtQaEbzx9tosrKCD9YVZWII88TvadJ75eA5jEYVFAroKUzV113k2Rw/Cbss0YnnqC4DCMVoK69Y6WBi88kspzMz6L4dkeVnbhs48amaZMiLQqH0zsdRSvDjWyld2ocfWMOlQLgds8JigvjpCQUopoDWhI1FbDwraOeBiyOSSmTra9XhTwtcwfZmK83W9TtKOlj6wA3DSuvOu62cS6GykMrblnKVI2tmp90vGL5SWY1Y8eQ5Dut+2cvjSSSMxoKbzZS8XGKZ+pICx3CooPfa3geAC6szM4lkYCijSnhwAts1GCrU8ql2zKXiIAuwJRQSWlbQgV+ZXsD656x4ZdxgX3EOrlhGRPpUox+yD2R3nXuFncWmd5SZt4Y5YlrlX/yb6x8qWhX2TU11PIe88fKx7TWon7CD8euXmanhu4nibHjuCmeV262Q1/n+a2XwCat7jBodTQeRs9KozXuvWod25fxNq6QBA+f6gc00nLtK6k5ArcqgZR6tT4WJc3V2q6MGbewrmPgOA8rMYbcljhEzAVOi14fZUa2bhx9kBBAAO8mmcjkPoixsjLH0gP/AJEq3NY0FBI4bhFofNyaUt1iOLtHQvlnI3KAaDwqKeds/edpIyMqRZBxKgV8zW0sQxyGolZeZYaDz0sb3RAnjKV/xDpT8ZDLGPq6+rcLLw4HDJunCDk6kH+NiXcSp8jMJD3t7jb2bE71+kuokHElPetiy92Hv0jgn/r7+sYTB54Rmu/70b1b0AinrsnNtZfk6slZAN4nQN6SwqPTYQvt2r14Zom5xSe5t1m4sVqMseIZR9C8IcvmSGBtFgsYeYi0W00IDn4HEJmRkDRM4UZ1KklSSp38LSMAH53d6n9NHu+2trkt2mk/3W63kHjd3AY+SNX0rZeO6Q3eRZpYL1E8ZDqkhGUsNVBOUECtPGlLQ2XKAgAxC9SAXSQAf73/APG1oRZmNr1FNyY763mvIaxkm0hmPAUHdZHW5VDHcAxmW6SF0Iqwysra1FdNBqDXlzs3fbk8kjNJJF0rGrR5wrAnhRqCo3UBNN2+wI4PgoDN/tDCqj+qB+cf+IeA+bWu+lJTj+Tbv4ijDgmxKTK0DAtGyg8xQMONDuPiO63F5oDvqCKqeYO78PEGwBIpu4prlkatOAZUp6crei3jXjNFQb0JNB9FsvqDDX7fjYbxOoxiGYiOWgp1V/zEt+mvB6E/qV/z2src2Yxz8Oov+bHYl4X4nU1+JX/uGsNxI9IduY3g2BLNBJMzn4upyLTrBVBIrwJ58NbPXEXVrmDlVJRKtASC1ekWlDQErlr6OYtHw263j4NK8TFYho4BpUAa004A67tLT4AVKylWKBx1qGlQQaV3V7rEam0A129mAruvMuzykL1dXAZwOeS9Ox9WvkbCSPIpYdlKSx14xyHK6HwOnkeduOkYPIPnRMZ4jwZCczDwKkN5MONm8UgCpIi6AKVA36fCiALOBuBPh79+kBxiTr/hBjOZFZom1R6GhB3a7qjcRzFiY906uovWYMEGUNQ9XhSmlur1cL1cJFDM0bEBgFaoI8jQ0OhFmtqsda+PGzRCMolNTvqa13DTkLRIFGrB8IwJJHceMVvt6Lokq7iArdzKO7mKG2gxzGExOe6RhWSlEYkjezCtNdw99s9g7KSYnaiyDSnBxqp93napcoxAFAiJvM3VjU71BNK9xJ3Wuq7huPHf35yT0Pn2lrE9lFujXiJGzLkjYV30J3Glogu1P5pazs5O0GKdDiFFBUqwc1B6tUq3Kyl+AkvUyXVc6KxymtBlrprZhTUAJFWINE33uaq53arBLuNTvlP+nn42oQXLomPRXjNIO0DUlu63ezcLtKJD1UA9Ph3W8v8AhKRS9KJkyhqmh18LX3AmpmY5qLY9Es8RkXqsooy/OPcfwFsBIGfRRlHrtqIsQYTs69gnUHiPCzuMYYrp08JFD2/x/hYMuMSiHZgyDsthwW9RgbzXx3HyHrNrEVxyi+jdQ6ned3oFktlwTfI8utK67huPG1Vr1EgvzSMW17K7tx4mwSxO1D1fT8yROKXOIItWJ38ePHfZaW4JGi9KhZ5ATvpQVpw4+Nu8R2nkNyiS7xgVOrAVI37zafgxmJPSqZuOXWo8xuFju6qrtHAO2zBX92jKqgAWmbra1rYD4irduIHvBpatfbkztneiClAo4AbhZA3UDcK95s53A44hFGLrBd23iVO/ePxs5d4wvyF9CngHZk9tRZSS4s2vDnwspNdFHGvh+NlLUOP1G57y9KcUYUywXlP7p/eGtNvKKn+1XAoecZdPUaraY0TDVRk79x9O+3UWOXmPszyU5ZiR6DUWzFx3uVCntX4hwtyY/FveIT9ZFen7SkG1G63idNIcQVhwVpGX/DKMtprbXyHSWO7y/bhWvpShsB8Wu79q6lO+KUj1OGFgGWHYx5/uVMWF8kUdIhZF1HRquWp3mkYpXvNk1kW6qJJBWZhWKMjsDhI4+6p8TwqCKK7Vqk94hP1kBH70bA+q3k2FByWW8QzMd5aQqx8ekA9tuLE/x/MIAGD+JKmvzuSTWpNSeJJ5mwuhY7zarJgN5pUQuRzQZx6UqLTpIjWhBr36eq2VlPeWBHaEucio3WqVbqsBxB5d40I7wLU8Rwea6COVox0b9hqijKRUVG9cy1NDrSvK0Yx8zbR4ztg16ucN16PrIVBYEktlBVQqgaE1111PjYqaUxWuxXrJ80WVZwDVTHG688rSREV7wDQ94sMyLkjRiFEkFMx4ETSEV7qih8a8LN3uEATLUEpd4Uah0zK8IYV40NRpppZGOWF41WRijpVVYJmUqSWGbrAghi2oBqCOVuzCKqUcLvt5ghkSEK6uD1lZWy1FCaA8uBFum2tQ4c93dfjSdCqgDVg1TSmooeFot6iCUdJkeh0yZgwO8GjAEWvbO7Mx3y/SRsTGuQOAlK5mCbq6Uqx08BZ9z/xX5fWKwWtzfOT7prDGdSRFeVBP0QoIHkWb02pYlGx6UL2srsBx6l5JNPAa+VhC5dEvR1qUF8Sv2QotxtDfHinjdNGVpSNP+NJv5gjQi1R06ZvyinLCo1im3k14MfSRQlYxqrKDU1qTU9YV5A292/2ihvksTwhlyx5WqKa1qB3052lpiUDkdLdQuuphdl/wtmX2WsflDS5dNEbnkymPrhKUBr1a03NTf4a2kSSvNxKVXUba5+UyQIG4a95t9FuF0U4aL8z/AJ4syshJ1IDqFGXiCKm2Kwi6K7F3NIoxmc8+SjvY6Wp4fO08pncEgEJFGPnOdERe4cbPpJQ55/HjDrdXp7qajHsBvOIm9Xw9HGIAFCCpJCqGPhoa62k3TYu9rDJWKRcyqw03iu+3mHT326XmW7ykx/CNJVNDXMDQjy0qLXsY/KlepI1hRQmUZXZRUsQaGhPZBp67Pm9wGOPSRG4dIqpqb9iIdxBdhodC3P8AAWTbAY2JUSVkHA6CtutlbvJ0qy5aIOJ42bxG83aKTpBMpoa5Rqa8rXVq6R7+czEUaEx16VqkcjQk6KPxsTA8TEcoXtq5AIOiiulQN5slicst4leQggEkivLuFlsPjAnj3uQ43ePosxJuaNo25lmaUXfElG5fUMwI04CyU8YgvMgmFYpjWvCxdsg73gkgJ1Rv3+izmzmWdehmAY/Mkfn3DeTZgauTsBQxg7ndWuzEdH0l3fcTotn71iRRE+DNRNc2T6VdzWp3XZ6RybreWYxnsNuA5ZR+Nr2BbArdCSHPOo4+m0n10TBPyijqF1Mrf8IrkeTqs6BitNQT3cLKvhZI6kf7TW02N7RXKFjWRZJeKp8Y3nlqB5kWyt/2tmkFIYMg+lIan91dB5mz6etuHEAVone8D1+NcnuFkcsWcRxhc5/mpNkMQvTOfjZy31U0HoX8bNbPIkVZ3GWOhUHTMxNOyN5pZrs0BLVQyZziezk4UMcuRq0ZTUVG8abj3GlocuDU7Rttr3t6qR9HHCk1TU51IUUFBT5xbfrS2eveOwyfKXXL+qlZfUQbQIUk3HVnkGSBU/mlj4LhLXudYkIWtSWoaADee/8AjZ1UuT7heYu/KknvBszht+guT9PFK88o0RChRRXtF99dNABx14WmV+krux5yZtHsu90lCkh1YVVtRXmCDuI94tGdAN5td2n2hlvsisUyKoICg130qSaVJNBy3WifBj4fz32kwF9IlEJrqMEk5XVKg8xUesUtSueMX2U5EkkloK5WpIAB3OCANw8xzspd8PaR1RAWZjQDmfPQeJ0FLO351RfgsBz1IEjLvlkrooAJzRqezzPW4gCdHxj4M6nEqD84ua05mF4q+aFR6rAjxSNKmKIpIRQN0mYIDvKDKCGpoGJNATTWhHS3K+Q9lbwlPoZ6f4dLGw68Xy8S9EiCd6E5ZI4mNBvJaRaj0jfbrMXz/cRwySmYPURSDo2fKaKSQyn9lgpK7yARYkmy15+bH0g5xFZB41jJ9dtku18CYPPcpoejvAZl6NUouYuCG30UqR/hFN+nzwS0NRoedlrxgVma8V+5+mujLowYHkQR6rVVvbR3+MoxVs0QquhoVjB17xY6R3iTD5JCWeNZFpVictFcMQCagVZQT+FlJh+fx/bh9kdmK7QK8v3Gu7vz/Ufhl6nlfPurb3Hn6UyMNDBM4kHHo3kJDDwYlT4rb9EBk8r591bI37EBFfpmy1UyOrr9JCSGHo9YFrM1JR8f1EAs+/GajbbBbiZIfg14hizxjMoDMu/qkstcpI3g03VtJ/KDsimHzRLHIZFkjza0qCDQ7uB3i0/+gldvibzd2BOgZija8w6gV8DZ7b7ZaS5TRLJO0+aPqsa1GU0K6k6A7vG0XyOJNOllXd44PeMbM4GL5Jdbpm6NHR5XYDVmGbnv0FB529xkG6X9YoyMt0lATvYMCWbvNqG0e0UM8OHJcapeIlykqCpTqqKZuOoLV8eds/iwVwXiJZ4zSVialyTXP6dLXBLCx5fb3cVbJs45x68zV45tJ8JxVXKKuUhAO4Anf4k2zl/xM53+0fabajanDrtE+H3i7kM8wzSLmqCQimpFdNaindbMXrGLvI7dJdAhqdY3I4nhutYOu2hjOIqDggdp9MvV+mvUgu8TZIzocvEePKxY9kogTHG46Xm+4nj3+sW92RuEokEzdVRXfx/hbSRXWBpOl6ZcoNSN2vjysh1Nt9vl4yB5pZ81vdzJcxsXlcGmVBRa2cwzZ2UyR5gsQzDTjvtrsS2ku6lujGav0FHrbd67Z87TsZVyqq9Yc2O/0D12ZWY9pasRzaLZNBMCzFuqDyHG0iW/3aDQEVHBRU+r32b2uikeQNNIxBXQE6fuj8LQo8MroqmnPLT22ZVc8mIpXbNHFt3JeU6JECOOzJJ+A/Gy2J4peejjWdzLUHMDTLUHcVGm63F02aGmvW4a1PoXT0222HbO9RekYJJTTOFNR9k7jYk6WiLxfv3iL1E0oxMJilxkBUwxxQo6BqBKkV39qijnpaFecPqfjJWc8qk+oaW+uXvZmEnNLnmbvPuFBSwbvdI0JpAsaLvJyj2an02mNdSMC4u7bzPneEbHs/XaB+jGuq9rwGlB32dvuzN4nauRIlGirXNQeAqK21mJbXkVChFUbtCx9oHqti8X23mao6R6cg2UehKWqDq91AjZJsGLXjZBU+Vkp9oqg9ZJtHvkF3TQMp+wpb/E2lkr9iDsa+unvOtpMzE7z662DaldpZEPjGbzfoxuUn7R9wrZu5FY4xeJ1GU16KKhHSndU61EY5jedBYGE4SpUzz/ACKnRdxkb6K93M8B327F2e+zksQqgVZqUSKMdw3AbgOJtO25j44nD7Q3dt90p+rmYeplaw2kubrqb2jeETr7VNmbxjxjOS7oiwrooeONi3NnLKesd9OG6yw2hqavdrpJ/dMv+Uyi02JPJjgeA+86vV7gggKXaSR5ZaiSV0EeWP8Aq0XM3a3s1dQAOdgRUuaV0+EyLp/wUYb9DpKw3aVVTXtEZWIsegVs/wABiDjVCJJAitwJRmbNQ60JppaHeLyzsWclmYkliSSSd5J4m2c1KicXeoYBMwYkAZdDUnTWttvBfb3hN4R52aZHRly9Ix+jWmYaEGncRbJYdB+leoRCN2hZ96qp4cyeAHMitDHtr573k6QICg+aN5NASfIDTdYpQFmK4LGu3eIY5iBvN4kmK5ekbNlru4Dx0A1sh0PgLds7HnZ6SQ3YZRQzHVyyq2QcEowIzcW8l4NVSByY4wKEfuWOTR4dLCIs0TEr0tDRc1Kg6UJ1010zeFkp0Hw+P7cP3Y7V7htL0lxkunRZpZGKoUVVXrU7VAACKV3U0rztJlkVsQjIOZRLEtRuOXo1JHcaEi1NQghe/H7iLgnHj+pRhVcm/hffuraTtAg+FzCmplag8W0tUjiBj8r791bT5x00AlHysICvzMY0jfxXRCfsWLZWq8/tOXBu/dwm0Wy01yZFlUHOuZStSN9CK07QNudqPhayIL6JM4jGTPQ9ThSmm+teNd9ncU/KDfJ2QmUrkWgCaA8SWBqCSbcba7XPf5I2kjEZRMtNdampO4aHgLSO2jtgX4lrvA75lbH9mhh1ygmV88t6UCtKZAVDELzrUCtoMlxmuUqC8RlBIlaHijcfL3WDdLxJOY1lkYxQCozGoRRwWu6ugs9tntm2ISRsyKgjUqAONTUk/ham4gBvpFUODtOebP4gbldzHe0UnQNp3gjSyd8Izt9o+02NHe80SuPlISPNeHo3Wu4WAoaVAnXoSzCoVfnaeJtpVBqDaPnAWK5M+lf0g95lEMXVUnU8wPYLPvg8BbolJEm4O3Wqe4HQWT2QwWYOJ2BVRuB4jn4W012w6J5OlztUGtO+0y4Um/t4zKbJocTHzbKT5iHyinF2LHyVaL67Iz4REmkk5Y/RBCj91dbbfEcC6UlnZjU7iSR6K5fVaLeMJVNAPRQD0C3DUJHMttnez2KxMvQPGTXRGYZfKra176WXv+G3kSZAo13FFLVH2jp6rJvCoOgFR3fjbX4HtCsi9HKwVx2WJAr/AB9tkaxkZigUcTjZjYtlPS3lnLfNWooO/Tj7Laf+io84bKKiup1PpNod726hgqsjVccFU6+e60i6/lTjMtHFFoeW/wBJtkOnruSZoD6W3IueYsvRyMqyMTroWPsFpU80rqAWcgcBoLd4htGZJC0SwVP0iSfOmluodqzEyxyxIx0zsAQdfo9wt667lUWtn0nnEC8SDe8Edt49NT7bTJNnm5nwAtpMW26u8cjpmzFSR1UY7vK2YvO3w1yI+vMAe+zb1P8AKOoc8QE2zZ+iT4m37D9kTIxLALGmrHj4DvNrWHFrxGrO8iF9Rly0A4V13n1WUgvHwotEjTRQxNlplBLPxJ62p8TpZiF7CG3iV5wmS8zLGgCgdVEFKKo5+0m37GIIoo/g8brkBrI1dZH5mh7I4DzsPFsRguWa7gytKwHSOF3qdQoJbdTfS2bjxBJHVEiYlmCjMRvJpwraTOtyioxz2ncyRDcw8h/CyUsifWNtTj+yrQxq8SNLU0ICnQ03igNRofVbL3iOZd8TL4qwtJ7Hb7SyEGKPJyW3VyujSNTRVAzOxBoqjeTz4ADiSBxt5EkkjhF1ZjQDv93jY9+vIUCCJswqMzL+kfdppXKNyjjqd50z85Mv8p6zvPIscahY1By5tyqNWZzz+cx8hwFu5L7EvVECsBoHZ3Vm7yA2UV30A03a77BvF4ESGJW6x+VYa1I3INOyp1PNu5VtoYbvdThWcZDOup+nmz0PfQLTTdTWxWzeYrUKkGPEY0OZY2Eg7JMgZVbg2XowSRvFTvpvtJkqTUkmutbHkvR4LYDTnutF2BlAKmswfaWKLDJoKEStmAFO1mprmG6g0NeA77Z7DpiZ4tAPjE+8LXrphkH9FSSyZRNqVJPW30Wgr2WoRu115WzWDyfnMP61PvizajkbQT2iIo6iJejJ6Pyvn3VtBud9eF86MAdRqAQQd4IIoQeRtcRR0flffurbLoKsAdBXU8tbJqPxXviOg5ltdowSDJd7s+vCLL9wgeq1H8ou1UN+mieFCgSPK1RTWtaeC7q99n9r9h7tBJCIrxHHnSpWRmJOtMwIUih5d1pu3+ysVwmjSNy4ePMc1Kgg0NKcDw87M/xAp3SSHSZ1YXeah2wSS7Q3bpY/i51aZte3lFVQ03ClDT61pgxyKQgG5REk0AjLqT4AE2fv+10t4usfTBQsCGOOlauxULU6/NUcLDuO05uk8DdHG6xhGoUFTpr1t9e+1d+Bmh8gfzAFajYznvUXKosilI2iqxjkjck8O/W1fCqfByp3Up5ZhZHHsc+GXlrwqZA8woPBANe/SxcNU9EfP2i2jQbqxFcEqL5n2KPag3mdYIhlQnXvAtoLvjMCuIhGak0Dd9snsls+EYTyMVy6gU4czbR3WK7s/SIJXYGoHVArz6zC2VvhjDfaTpyeniBv2Mz5mRYgKGlSbR71HM290XxYe42vTYBNIWcqKk16zrQegNZZ8CmXeYR+0x/+MWKammITpvMneLgT2pgfAMf9Jsk+FLvrKTwKo3tNLaibCpG/TKPAP+IsL/6cB7UrHwU+9rWGssX4ZhMMucV7QJLFIZF3MQBUd5rSw73giRAgXYgjizj/AEofbZu54UkZBV3qOWnsNtRd8XZgB0QNNKk/wNptqMDa8fOKNNRyZ8mvitWgbL3KjH20sSOScqBkmkIFFbotRy4GtO+31LEMZnQDJCmvedPQBaVPtHejWiovp95tZNbUbIUfWBlQd79J8ufY+8uSfg15Yk1JaoqT5CwxsFeidLr+8w97W+qypPPEGjndWGjr1fSKLbN3nB5yTW8y/vkeylmUlieIvxJLuOFX6GIIYIeqKITKopyzAVrSyWFYdNdi/SGCjHMaPQhuJ7NNbN3zZontXhz4u3vNpE+yUfGQedLaQH5i7hxf2iWOXRZZWkeaBSaCg1oAKDU0rpxtPjwbc8cjtQ6MkZpUd4BGlr+F7BRysSZKRJrIwpoOQ+sbeYtcyX6kxijUZURGoFUbhodTxJ77SK2TYlQ/YGI4zjk0yKhEqhTUlEdcx5n0nQc7QZMSkT595Hizj2tapKHXdepP+qfxstJiEo/3uTzlP42R7Ju5RMSbPtHMVKmWUhhQgvWo5amwwehTMR8a46o+gh+cfrNw5DXiLOyYzL/aSfEg+0WkXqUMxZpMxOpJNsrGs3LqPKLMx/n/ANW0cWzBS5LfekNR1stNMubLQniTrUbiKi2bLLzFtDh7XhbrV85uTEhqU0q3aUb9H1HAkEcTaSVZvMdroVJN8uqAK6Kcj1pr2WFMynvFR4gqeNh3SBCSzr1E1OupPBR3n1Cp4WpLdCi3iJnBAjWQU3HrxhXU96u3k1DZXF8qt0Kk5YiVP1nBozHxIoBwAHfYFQMmENeJUXZ74Rc5b4zUZakKB1Qq0FOYoNByoOdoOFD84h0/Sp98WpYVJPHC0gDvdc1JUqMrA0DCm/cR1gNDQ8LL/AljvqIpLKJUyk6EqxUrUcDQivfYuAdpAri/7gW8gmMXm9tGkLrSqzTnu7SVB5gioI5E2Wv2EuSJII3aJxmXKpOU8UJA3qdO8UPG3mKAdDHp+lm496WTu2JSRikbyJ9l2HsNlci6Pl+Iyg1Ynkl1mr1lkruFVbyGos/i+z94inijvNQzhcpLZqLWm+vDdThbgbTXtD8vOOOsj7vAndZ/F9qpr9eoGmVVKZVAAOtWqTrzso2Hx7TiXvtUXnuiyk/GLFDEejTNU1PHQDed5snfVEswWM5hRUB3VoKV7ha7sn0BnjF6y9F0sna7ObKKZu6tk8QRIZ72YuyrlYjyVmNCPLdbQVDCz6xA2ajGAYrDd79AZBmhhJzaVq1CM1ONDa5il6iknmaAUjJzAUp2qbhwt87NtfhcvVb7KWr/AMXUtiJLW0wDu9J9HjxCW+TrErlY67tPXbV3LEIonERjqK5c/GvttC2c2eaI9O5y5dQCKad+tnG2huyOXETM4OhqaV50srKhskSO9yaU4jF6/KOkLtHkzZTSucC0m+/lJzHSIU/WD8LePjd0Zi0izAk1NBJT1G3DYzcOc1f7z3iwGmg7Sm5jJ8m3jE0EKknd8ZZs41faVF2i15yj8bX7l/R8K9LJMAxGiswqPAMN/faXe8Wu7sSL0oruACaDyFmXYTRERmbkSWccxCukEP73/wDVq+D7RXpAWvCRrXsqtfSTmsn0sJ/3lT5gew2rYWYJF6NvjKGoKHrDu8LXKaYFjMizt3kLanai/hl6MxdEwzIcrVpWhB63A2DFe58qiaSjMASU+bXdoTrarj+zMU8gOdowoyha7h+NncG2ZiyMztnMIFKnQgbs3OluXYg3VBvsVMkb3fbrOaNKcpIIotGHf1reXna2Tjc0Pix/87WsRwwEli7VJqaMfxtCvdxA/SSfvG1hpYsQBgeRJt72lrvuUf77fjaTeMXU77on/Ue1S8xD+tl/etPmuoP6WT02Uqw4P4lVK+H5k++Y07II0QRxg1yK7ULHiddTZGBHkkRABV2CjrHiac7UZbkP6xvOzWGYUEHTu9Qp+LU6Z34a/RU6n0WgUZmzLBlAxDbR7GLBGHRm3gMHpxBoRQ6btxtDw3AulchmCRqM0j0rlUd1dWJ0A4kjvtUxKe9XspGzq2ugUUq1KVOvKvhrZTEbg6gQxEFQeswOsj7q+A3KPebB0ByFxCrGqJzObzjUwNIZHhiXRI0YgBRzodWO8txJNl2x69f2iT96zs+zqRUWVpzJTriMIVU/RqzVJApXhWo4WTlw+EcL36I/xtFg0cFYs+PXjjKx8QPwtSn21ke4/BWQE7s9fm5s3ZApXhaY8EA4Xn/9dr86XP8AoqiU6avzqdJnz9y7svfSllUNnPaFtuMd5HcHIf8Ak0/zksjjERN5l0qTK/P6Zs68RyH/AJRP85Lc9E3w9ufSv6atZCpOKjg0YzLj3QXR7oFDMQcz10Utqygcabq1315C06UH4bH9qL2Jazhywf0ZKXymWtNR1sx7GU0rSgP+K06SvwtNPnRexLNqKSFs+HpzApFn1/UUxJSYIzw6WYedUNPfabHoQTrQ7rXLve0zSRS6RSMakCuRgTlcDjSpBHEEjlbw4Rdf7aPKCX30tBk3Gx7qUD1gy3tXtndbw8RW7B8iUJcupGtcoCtQgd/Owdqtoor7fLu0CMMoVdRQ1zVAFN9N1pSYZdK63s+UD+9raHHFumH4jdZLv10VczhWza6gMKneRrTutcl2yxFWJCkUgKDdGuZkr2pEVCCCJXqDzoLNX2vRtXisXssXafFReXedRlV5mIB+yo17zSvnattftJFfIUMSFejREaoA46AU3ge+3ADqz2lLOMf4mMtqMOHVb7K2BgWxsl6u006Mo6L5p+dpU68NLP3C6dsEioCg0NbP/wAbTYG/GJqupwDxN9DfpbzeFiVz0dePEC2kSK6u6wvACCcufjXdW0jZ66xoBeGdRTcDpv8AGzf/ANSQK+aODM9dKvx50tqez2+mMzB3xDXr8lkJYhZKa6aH3P7rOYb+S9buDJ0jNIOz1jQenjYmGt8HVr1e2dXbVVDMQK8AKnX2Wi3/APKC7sSJlVeClRp4nq1tjvVvpM0KyOCDIeO7FX53Ls9eQ6hoOW+2evOxl8XegP7NtXedqppPnI4HBSfdWwn2xkXenrH/ALtUbj/KNYApZhpcAvI3x+o22WyV0KXT5OXpC5zFC1afNGlmcMxZ7zJQRGvEk0A86Wsf0VPUlJliPGkw/ha6hVzIajk4MsdBD0cfwksJcuorrThm76WDHfLpGHC5yHFGFRu/etkr7s1PWpvMeu8lj7bS7zs+433yAftH8bcExkn6yQVT3msvd9udPkpPIj/ztFvuI3L+pmP7X4SWzM+CAb79CPMn2WRbDYhvv6/sxyGxsjx+soumvj+ZoJsUuX9nk/6j+5jZVsWuf9nbzlk/C0R7pdeN+k//AB3/APKwGF0H+9TN4RAe1rJ8U32+o/uUGkPP7yxNil14QL5yP/C0q/4l0jDVQAKKoGijkNf/AHbhprmB8peT5RCwkxGCNs8ayM47PSFKA8yFGtN9lbVJwSJVUA7SnIhu8eWo6Zx1zqCiH5vHrHjy3c7Auqtd0Ex+UPyQr2R/Wa8ty99TwFkcOVXzTTCsaHra6yOdQgPM7yeAr3Wcivu+9Sg9qkSbwzAaUXd0aaacTQc7D4gP6/uHaRGf6JYAGa9xwuwDGNhKzgHUZsiEAkUNK11FaWE90T+2qfCKX3qLdT3+KD5ZFvN4cl5TK0gCE7l+Ldcz8WJ3E04Gyr7Sx/Nut0HlMfvSm0t4HM6mMFNdI/7Sx/uW972CbvBxmm8oF981qt2vQZA8gucAYnJ+bFywGhIGugOlTvNaVobcvfYx+nj/AGcPi/1EWBYHtGs+/wDUmyXvMJioYIkCxrXeQJYqZuGZusaD3VsIyn+kH/Wye17PXu/wuAHlmdQc2VbvDECe8rJ4itDSptPusrPM8zUAXNIxG6prQDvLEAD8DZDZIzHHHEVjmPwZ/wBYn3JLMSy/nifai9iWXVvzd9P0ifdksaU/nafai9iWQXQz4fuPi/flELzJ120+cfabDUVIA3nSxLxTO3ifbYYFotdxxxNZiv5NbxFlylHVhUnOi0NdRRmBPiLI7XbJNcZY48/SZ1roKa1oR6dxtNxLF5rwytK5cqMq7tB5ce/fajiEN6F6g+F58xyZcxr1K/8AuvGtrnY17Qe0ivxARuI7wKBVYRkBhErOw4F6ag9w0FmcWuN7PRo8AQSdZAiAA+NOI77I3MfGzfYktcXbW8XmSKNmCqqFKKN9RQk9+61kKkbSaszm3A2BFo9m77HG6ZlRHpmXpVANOYrbvDbsYFZGZCza0Vq7udlZr/DGcggRiuhZiak8Tb9d8VDMFWKNKnXKNaWso0kIo59+QkzuIyJ9QxG/RfBEFKVy8KcOYszgOBxRp8Icjmuu7+Ns/jV1cXWPq1GmoPdytxjN7KxRhWK93lbW6jJHaYgCRXiY7jl4vEz5+kYKOyNaAeI09dosry8QHHkfcT67XNmrq0iGWXVK0GXQk+ItTv8AgPSqHgJbWhWQAkftae22crKBwuJgJ2U746eFR7zbrDbo0z5I2kXiTm0A5m2lGykzPlKZTzzVHv8AbbvHUjusXweEgyMPjH3GyhM9Uc6o4XmRMQ2kMK9Bd3RgO0x0JPiKH12iS4zIe1GD31/GtreE7PQpF0kgDMzZQG1A03+Nv2N4BdskbKTE7VrRmoaHfShpZmDkX9oQVGPvM42Kj6Lr4E2t3a5wmMNNemiZtQhQtp3kA09FpEmByfMkV/RX0DX1WpYvh7reYekjGQqlTu087TUNknyjMVOAZ3eMOiUA5mkB3aBa+FQLJyC7DtXa8HwYe62ww64E5umDdFShG7MeAThXvFiRbN3SVsgzRk9liNa99GAp5W0Oo7V9JH4lc3MRFHdJvi0SaGQ9gs1QzfROuleBspiOzcsKB3V1XvANK7s1CaedtlLsc8EyktXIwJHMA10rXfztevvRCNw7s2cZQFNCBUGrEjfpSmtp/BDLZ57VH+PRFT4uyD6Q9H8LeRXVmYKtCWIAHMk0FtzfsGu53SMPtIresa2kDCBHIrxyRFlYMK5l1BqN4pbK2gQZoXWBhttdlpbrBA2ZWiChSFqKSMCWJrvzEHX6o7rKxykTQH6FyMi11oyxSuDTubreNre0e0c95RU6FQoOY5XD5iAaeAFTp329RFE13SRAGN16MhgBq0cgCnjU5gKd4szafV0nwijU6eoSZsdsp8PWR3dhQ5RShJalSWzcNR3mtpk2z5jY9K8eVScwV1ZiBwUCup3a7q67rabD8PvN3D9DE8YffoAPHrHQ99pk2CycSi+Mie5ibONDpFjM74vVziKYBdlvt9RJAApB6oqAFRdFGugA89/E2BtLhCQ3l0jNFFNKnQkAkc9LMT/FLlRgWOrsp00NVVTyGjE86fRtJmJ3k2mygLtIzGBJawYuIjXeacbavbe9QZIUu/R0oS3R01FAEz0GpAzb9dTztlkRm0UFvAV9lmo8BvLboJv+mwHpIpaYalKgcx2FkEnicIPzSQ8emjHpSb8LNXgAX+McM8H3Y624vtzeC7mOUZXeRXC1BOVVcEmhNNWoB3Gxbwn5/GPrwfdisuaz5fuH/P6ka9H4x/tN7TYVLFvS9d/tN7TYOW0G5MqOI1h11zODuVesx5Aa+nh52vY7tDJfL1A0kfRhcoUa6gsDXXn6NLTFu5TJEO01HkrwA1CnuA6x8e62kvu0d3vmIXUkZYk0JbSupIGm5a0HmbakUBdt1ke/SQc53VeD79ZkxPkmY0qMzAjmCTUWs4U0Ujho4ujKMPnFqg+O6yuPRRtfpVgp0ZfQg1A0Bah5A1tpMTu12haL4KwIZRmoa1I49xI4Wpoqdx8AfdRXbA8T7zMdiK/Gv9o2Ndl6OIv85uqvvNr+FSwZLyJgM8hyx1FeB3cqGhtnL9PVqDsr1R5WDKF675hDbumfU8SvwF2j1pu9lqWJhJIY86q3eN+60HFf9lj8vZZmTdD/ADwt6pUG/kJ5w7ess4LPdkiMTllFagjh7rHxHaSERiKNGCjUyVFSfGh9ts5fPlLJXXtP4WysI4TNyheZukPVvLg8mJ9pqPXaRe7jMupBYcx/JWyrdq1zZrtNZCTdS1ASHdsYMQIoKHeGGnqqLO3bEI5x0cwH1WCqaV711Hqsrj/y7WhL2hbhqEGu07YCLlfEcMWJ8pYqeFagEcxm3+m1SJunRQJOjdBTjlYeRPsNvNpf9mi8DbL4bv8AOzOdj7e0C9S3NIbgVoZJYiPpLr61ow87N3K7RyOI4731m7P0a8iW3em3WzPy6+No20/+2v8Ab/CzvS8CTFliJrYdoGUdHe1d3j6oKAA05Hn42OcUu76C4XhjzOen+EG2lg7C/ZHssti/ZsBnAmUuL4kBsNkcVjw5R3uD/rIsnNh15HzbjD4mAH3m2exv5Q2TbdZSSJpVeJbvMsqb8Qu6fq8x+5GB67Spb4hNWvckp+rBWvm7g2Bde1bd4P8AJ2ZQWjt0TJwkP+gvsvfkC/6W9tnVu0Y7V0Kfr7wq+oOpt+2t3G2C4mw1Og1Cg3i5t5oIz2f6PTzeU+2QWSkbLuvUa/qbog9ZVDbKyb7OR9hbZzROZYJXeVZ8W0o14v8AIOQkWMeir2lT4lB/Z2f9beHb7gS3Em6yctk1BXEdVEKcbC9i73Zf2C/+YzWFh94L3uN2NWaZCT35xZOSxML+Xi/WJ94WzFjYlaAEFeu2/wBo+02dwe7gZpnHUipQH58h7C+kZj3KbIz9tvtH22pyf/56f8w/+XHY6YtifDMZuAJ4pegr1pZzU88hP+o18h32e24vd3klj+DBaKlGKigrXQd9BxsOf/a/7of5ItC4WrqGlKef4/uTQWQ3vMo3a55Yh9OX/DGN58/dY90nLupFAkfVQAU76nmeNmpe0f8AlV9gsncOwvi/3bUC7SAPdRSbFztTmeMjizUsneLmysQwINjwdmLxNnsc7SfZsCu5CxnA0an/2Q=="/>
          <p:cNvSpPr>
            <a:spLocks noChangeAspect="1" noChangeArrowheads="1"/>
          </p:cNvSpPr>
          <p:nvPr/>
        </p:nvSpPr>
        <p:spPr bwMode="auto">
          <a:xfrm>
            <a:off x="155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42" name="AutoShape 6" descr="data:image/jpg;base64,/9j/4AAQSkZJRgABAQAAAQABAAD/2wCEAAkGBhQSEBUUExQVFRUWFxwYGBgYGBoeHhsZHBgYHBwfGhwcGyYeHR0jHRwYIC8gJCcpLCwsFx4xNTAqNSYrLCkBCQoKDgwOGg8PGi0lHyQvLSwsLC8qLCwwLCwsLSwsLCwsNC8sLCwsLCwsLCwsLCwsLCwsLCwpLCwsLCwsLCwsLP/AABEIALkBEAMBIgACEQEDEQH/xAAbAAADAQEBAQEAAAAAAAAAAAADBAUGAgEHAP/EAFEQAAIBAQUEBgQJCAcIAQUBAAECAxEABAUSIQYxQVETIjJhcYGRobHBFCMzQlJicrLRByRDc4KS4fAVU1SDorPCNERjdJO00vHDFoSUo+I1/8QAGQEAAwEBAQAAAAAAAAAAAAAAAQIDBAAF/8QALhEAAgIBAwIEBgICAwAAAAAAAQIAESEDEjEiQVFhgfATcZGhscEy0eHxBEJi/9oADAMBAAIRAxEAPwCxJtDLfZgixkoOA3eJtauN4hrkEdSu+mhr5W6mMdyh6CCjTOKOw9YFgbLXXLKx0LEb+WvDu9tvf3A6eBQHHa54OotGVobnHXRqPwB1y/x9lg4hh7haL167gpFWPfXh3nS0y9J0bNvLknTdx39wHPhaDPjspJEchynQvzHKOu5ebbz7F+GxyDCsPe5HDECubUF6aLzWOu/vf/0AXPEuhYMpoBv13jj5/W9Fu4domFFZQy7tOQ4Acrd4xhgkAlgoUIqeS8z+JNrhAMGcX8Z1jjh0EkPZbeBvr3/h52Ngd3iKrHeu0DVF5D63AeFlNn8UWFsi9ZW7T8vsA8ObGz1+u8V3BZfji2qqNTXv4sbMcDYJOjwZq1uZQZjIBGBoqaV8OFsbtBtHNMeiiRo4zu5uOZJ0p9Y6eNsti2MSs1ZGavzYlJ9Y3U9XjZRMevTkjNWugAG7z4t7O60U0gDb5MsFIHTH7/jC3QFY6NNxfeEPdXe3efRbN3PCpr1IcoZmJqWO/vJJ3eJ1tpLrsksY6W+PkG8J88/+PrPjYWK7VZU6O7qIY+7tHx/n0WLdWY6Y/j9Z3Hh11uIrKRNNwQagHv5+frtDxjaiWZu0VAPVSM0pyqRYV3w6WdjQEDifxJs/Hd4LuOErj90eJ42FY8I4oeZh8Jxa+sB0jLJEtOrOquABuoW1HptxiONqJWlJ6WYmpc6AEbstOA0oBytOv2IvJvOnADd5Ab7Aw+5iSaNGNA7qppStCwGnAH0nusvGBGAHJlTba/zTzoJXbIIoiq7tWiQsacSTU61spFdALjMdFpLEdeVJQT5EqPOxL7tNHNOY1uplcdRWiLZgqDKN4YNRRxA99g3e7xxuZHvTJIRToZlVag06rdpabt4A04WSl7R6IFS1+TVYHeYFM5y9pxvU5gwU7+IrQ7rZW/3SK7ySslHUSukIJqOrQ5nPEDMtF4nfoDV7FMVldPjLv0cPB7swAI78gKN4HKLZy8yPeGVEXKg6scY7+fNjvLH1AUCO1DHMZFNkmLnNLJvaSRj6T4nh38BZuOSgKRsgVRWWUqCp5KoINVroOLHXQDTmV1iUxxdZjpJIOPNV+pXefnU5WEsRMEpPApp4s1sxNHzl8Tv4Gsm5A31oGr6Ym63oyi3XSFQMzdNHXLRl6y0pprqppuoaeiycFwYgnshdSeWoHtNq8sa9E7GrMY42J5sJSlfGm89552ZE71AzRVZ5InpGxXkV+cDqDyII4EG2guuPxm6CKRQJekWmVQAT0ikNpoOPL12zxctAeHRsAO9WzaeRBP7Rstch8bH9tfvC1l1WQ47xCgYTVXOU1TcOuP8Au3tyFDIgJLVjIpWg1uwFg3cEso07Y1/+7e36NUCxgkksuUDdq13AHrpbYG6ZAjMBj2zkl0ZV6pVxUMoIBI0I14jx4i04QrHKomDaFSykGuWo4HmLVLxtpenK5mBVaDI4GU0PEHe3fvsTavHVvs0ZhRi+UKajexOgHMCtK2xEIbK/SVUuKDD1lXbY3d70jQlCZEWoSlAeyvh1culg41gUkV/yooasWYEa1olDp3EG2WxS4S3eXo5eq4oaKQfAgjS1rCtu5UvKzTdcCPo+ANK19Nd/Ozo67qbGREKMFG03iAuGNTJcpItMrONTw3E08SBavs1hsF4vEiyvQ9FmWhpQ8TXu0slHe7rJcJs1BMZsyjjqwpT6oFfRaze9lXWfLB1/zfOeHMeu2nTuhRsf7knIyOCf8TfXS7szUUZnO8nh4/hbQYLdxEz1NTSrMedihEu0VFFWPLtMe78eFkcGzNMzS76aKNyivD3k77SdzqK1cTzzqSBiJMruTVY8xqDvfX53JeSenlaTeZRuGgH869/dYuN4sS7U0GY05nU7uXj6OdpDq1aHePm8F+33/U3/AEqW2ClAE0KCcmFaQEb6LurvJ7gOPsFqGFY+sIKyUEDdoHXXn9Y9w0tIaUBwnbkOmXl9rgo+qLKYnf40eki52A15L4d/fYNREYpuxK+INmJEBAQ6gE0NPrH3C0n4TLHquYkaZjqo7lGtfAemykQSQ1zvGOC6695O8D1nutbiuvQgOZQ5p1IxoSO6u4d+tiFsWJxO3EDh008gbOqFCayPJp+8dw+yKnutcw/aO7q4S6whZKU6XLoWpuUHcPRaVLe7zeWAliBRdyL2VHfath8V1QVKshHzuA8AQdbcVNdX0k2I/wBRTEVlvMbZqtKpFGI61CaEe+0mPBUi60pzt9EH2t+Hptrr7jURjJZ2cMe4NQcW/ifK2Yvt6gb5OZc3KTT0UswW+RUKseBEb9fmIyiipwUaD+JtFmnA41P8+Q8/RalNgl6kPUQy98ZDaeWtPVZGXBuiP5xVD9Ag5vQbQcm6E0rU0GxuCxXmOR5FJObKAGIoAoNSeJ13HTTdaAmEmHFI4nfNknjArxXMpHVG7Qjfpaps1jZjkdIVCqYpGIOpJWNiD5fjaNgk7SX+B3NWaeMsTvJLraD9o62CYM31rvdpmhojPeOjLntZArNQU3Amm6u4WlLtBMflMs/65Q3oPbH71qF/QG6yEf2s6/3bWiCAn+dLQe+0ulVH4MRhzZlWWB/pROWH7rEEfv2b6cuCPhERDCjMUyyBeI3VavIE150rbvZjZX4WzAOFygcK1JrQbxpodbfr3h8UTtEzOroaMwUFSe4VDAcjrXfQVpZlV6swFluooI4Dv6SMeKtUd40p5E2YrGsLqhDFytKA7lJJLZgKbwABXjblsOUDMrLJTiK1HipAI9FhlPKzBa7QE3PYYfipieCr/mJYk4+I0P6BP+4axLpGDHMN/UX/ADUsW8R0hI/4Kf8AcNZwlj0ibs+s8wa/Qrcp4pdGapAOpY5Rlp3g2jYfF8bHT6a/eFvDQWJdJfjY/tr94WQ5oHtH4upcWDVd/bH/AHclpOI1EMdNOxrx+SS1uCXscs49HwuS0q+APGo+isbnvXKEan2SPbytfUrZJqc5gUxRJGHwiEOa6ulVbvrTqt6LVtr5oY54muhUdUNlTcCD1SQOJFKjus3tDhV0Zo+gliQso+LBoDrocw0BpwJG607abDWuMgSMqVZahqCtQaEbzx9tosrKCD9YVZWII88TvadJ75eA5jEYVFAroKUzV113k2Rw/Cbss0YnnqC4DCMVoK69Y6WBi88kspzMz6L4dkeVnbhs48amaZMiLQqH0zsdRSvDjWyld2ocfWMOlQLgds8JigvjpCQUopoDWhI1FbDwraOeBiyOSSmTra9XhTwtcwfZmK83W9TtKOlj6wA3DSuvOu62cS6GykMrblnKVI2tmp90vGL5SWY1Y8eQ5Dut+2cvjSSSMxoKbzZS8XGKZ+pICx3CooPfa3geAC6szM4lkYCijSnhwAts1GCrU8ql2zKXiIAuwJRQSWlbQgV+ZXsD656x4ZdxgX3EOrlhGRPpUox+yD2R3nXuFncWmd5SZt4Y5YlrlX/yb6x8qWhX2TU11PIe88fKx7TWon7CD8euXmanhu4nibHjuCmeV262Q1/n+a2XwCat7jBodTQeRs9KozXuvWod25fxNq6QBA+f6gc00nLtK6k5ArcqgZR6tT4WJc3V2q6MGbewrmPgOA8rMYbcljhEzAVOi14fZUa2bhx9kBBAAO8mmcjkPoixsjLH0gP/AJEq3NY0FBI4bhFofNyaUt1iOLtHQvlnI3KAaDwqKeds/edpIyMqRZBxKgV8zW0sQxyGolZeZYaDz0sb3RAnjKV/xDpT8ZDLGPq6+rcLLw4HDJunCDk6kH+NiXcSp8jMJD3t7jb2bE71+kuokHElPetiy92Hv0jgn/r7+sYTB54Rmu/70b1b0AinrsnNtZfk6slZAN4nQN6SwqPTYQvt2r14Zom5xSe5t1m4sVqMseIZR9C8IcvmSGBtFgsYeYi0W00IDn4HEJmRkDRM4UZ1KklSSp38LSMAH53d6n9NHu+2trkt2mk/3W63kHjd3AY+SNX0rZeO6Q3eRZpYL1E8ZDqkhGUsNVBOUECtPGlLQ2XKAgAxC9SAXSQAf73/APG1oRZmNr1FNyY763mvIaxkm0hmPAUHdZHW5VDHcAxmW6SF0Iqwysra1FdNBqDXlzs3fbk8kjNJJF0rGrR5wrAnhRqCo3UBNN2+wI4PgoDN/tDCqj+qB+cf+IeA+bWu+lJTj+Tbv4ijDgmxKTK0DAtGyg8xQMONDuPiO63F5oDvqCKqeYO78PEGwBIpu4prlkatOAZUp6crei3jXjNFQb0JNB9FsvqDDX7fjYbxOoxiGYiOWgp1V/zEt+mvB6E/qV/z2src2Yxz8Oov+bHYl4X4nU1+JX/uGsNxI9IduY3g2BLNBJMzn4upyLTrBVBIrwJ58NbPXEXVrmDlVJRKtASC1ekWlDQErlr6OYtHw263j4NK8TFYho4BpUAa004A67tLT4AVKylWKBx1qGlQQaV3V7rEam0A129mAruvMuzykL1dXAZwOeS9Ox9WvkbCSPIpYdlKSx14xyHK6HwOnkeduOkYPIPnRMZ4jwZCczDwKkN5MONm8UgCpIi6AKVA36fCiALOBuBPh79+kBxiTr/hBjOZFZom1R6GhB3a7qjcRzFiY906uovWYMEGUNQ9XhSmlur1cL1cJFDM0bEBgFaoI8jQ0OhFmtqsda+PGzRCMolNTvqa13DTkLRIFGrB8IwJJHceMVvt6Lokq7iArdzKO7mKG2gxzGExOe6RhWSlEYkjezCtNdw99s9g7KSYnaiyDSnBxqp93napcoxAFAiJvM3VjU71BNK9xJ3Wuq7huPHf35yT0Pn2lrE9lFujXiJGzLkjYV30J3Glogu1P5pazs5O0GKdDiFFBUqwc1B6tUq3Kyl+AkvUyXVc6KxymtBlrprZhTUAJFWINE33uaq53arBLuNTvlP+nn42oQXLomPRXjNIO0DUlu63ezcLtKJD1UA9Ph3W8v8AhKRS9KJkyhqmh18LX3AmpmY5qLY9Es8RkXqsooy/OPcfwFsBIGfRRlHrtqIsQYTs69gnUHiPCzuMYYrp08JFD2/x/hYMuMSiHZgyDsthwW9RgbzXx3HyHrNrEVxyi+jdQ6ned3oFktlwTfI8utK67huPG1Vr1EgvzSMW17K7tx4mwSxO1D1fT8yROKXOIItWJ38ePHfZaW4JGi9KhZ5ATvpQVpw4+Nu8R2nkNyiS7xgVOrAVI37zafgxmJPSqZuOXWo8xuFju6qrtHAO2zBX92jKqgAWmbra1rYD4irduIHvBpatfbkztneiClAo4AbhZA3UDcK95s53A44hFGLrBd23iVO/ePxs5d4wvyF9CngHZk9tRZSS4s2vDnwspNdFHGvh+NlLUOP1G57y9KcUYUywXlP7p/eGtNvKKn+1XAoecZdPUaraY0TDVRk79x9O+3UWOXmPszyU5ZiR6DUWzFx3uVCntX4hwtyY/FveIT9ZFen7SkG1G63idNIcQVhwVpGX/DKMtprbXyHSWO7y/bhWvpShsB8Wu79q6lO+KUj1OGFgGWHYx5/uVMWF8kUdIhZF1HRquWp3mkYpXvNk1kW6qJJBWZhWKMjsDhI4+6p8TwqCKK7Vqk94hP1kBH70bA+q3k2FByWW8QzMd5aQqx8ekA9tuLE/x/MIAGD+JKmvzuSTWpNSeJJ5mwuhY7zarJgN5pUQuRzQZx6UqLTpIjWhBr36eq2VlPeWBHaEucio3WqVbqsBxB5d40I7wLU8Rwea6COVox0b9hqijKRUVG9cy1NDrSvK0Yx8zbR4ztg16ucN16PrIVBYEktlBVQqgaE1111PjYqaUxWuxXrJ80WVZwDVTHG688rSREV7wDQ94sMyLkjRiFEkFMx4ETSEV7qih8a8LN3uEATLUEpd4Uah0zK8IYV40NRpppZGOWF41WRijpVVYJmUqSWGbrAghi2oBqCOVuzCKqUcLvt5ghkSEK6uD1lZWy1FCaA8uBFum2tQ4c93dfjSdCqgDVg1TSmooeFot6iCUdJkeh0yZgwO8GjAEWvbO7Mx3y/SRsTGuQOAlK5mCbq6Uqx08BZ9z/xX5fWKwWtzfOT7prDGdSRFeVBP0QoIHkWb02pYlGx6UL2srsBx6l5JNPAa+VhC5dEvR1qUF8Sv2QotxtDfHinjdNGVpSNP+NJv5gjQi1R06ZvyinLCo1im3k14MfSRQlYxqrKDU1qTU9YV5A292/2ihvksTwhlyx5WqKa1qB3052lpiUDkdLdQuuphdl/wtmX2WsflDS5dNEbnkymPrhKUBr1a03NTf4a2kSSvNxKVXUba5+UyQIG4a95t9FuF0U4aL8z/AJ4syshJ1IDqFGXiCKm2Kwi6K7F3NIoxmc8+SjvY6Wp4fO08pncEgEJFGPnOdERe4cbPpJQ55/HjDrdXp7qajHsBvOIm9Xw9HGIAFCCpJCqGPhoa62k3TYu9rDJWKRcyqw03iu+3mHT326XmW7ykx/CNJVNDXMDQjy0qLXsY/KlepI1hRQmUZXZRUsQaGhPZBp67Pm9wGOPSRG4dIqpqb9iIdxBdhodC3P8AAWTbAY2JUSVkHA6CtutlbvJ0qy5aIOJ42bxG83aKTpBMpoa5Rqa8rXVq6R7+czEUaEx16VqkcjQk6KPxsTA8TEcoXtq5AIOiiulQN5slicst4leQggEkivLuFlsPjAnj3uQ43ePosxJuaNo25lmaUXfElG5fUMwI04CyU8YgvMgmFYpjWvCxdsg73gkgJ1Rv3+izmzmWdehmAY/Mkfn3DeTZgauTsBQxg7ndWuzEdH0l3fcTotn71iRRE+DNRNc2T6VdzWp3XZ6RybreWYxnsNuA5ZR+Nr2BbArdCSHPOo4+m0n10TBPyijqF1Mrf8IrkeTqs6BitNQT3cLKvhZI6kf7TW02N7RXKFjWRZJeKp8Y3nlqB5kWyt/2tmkFIYMg+lIan91dB5mz6etuHEAVone8D1+NcnuFkcsWcRxhc5/mpNkMQvTOfjZy31U0HoX8bNbPIkVZ3GWOhUHTMxNOyN5pZrs0BLVQyZziezk4UMcuRq0ZTUVG8abj3GlocuDU7Rttr3t6qR9HHCk1TU51IUUFBT5xbfrS2eveOwyfKXXL+qlZfUQbQIUk3HVnkGSBU/mlj4LhLXudYkIWtSWoaADee/8AjZ1UuT7heYu/KknvBszht+guT9PFK88o0RChRRXtF99dNABx14WmV+krux5yZtHsu90lCkh1YVVtRXmCDuI94tGdAN5td2n2hlvsisUyKoICg130qSaVJNBy3WifBj4fz32kwF9IlEJrqMEk5XVKg8xUesUtSueMX2U5EkkloK5WpIAB3OCANw8xzspd8PaR1RAWZjQDmfPQeJ0FLO351RfgsBz1IEjLvlkrooAJzRqezzPW4gCdHxj4M6nEqD84ua05mF4q+aFR6rAjxSNKmKIpIRQN0mYIDvKDKCGpoGJNATTWhHS3K+Q9lbwlPoZ6f4dLGw68Xy8S9EiCd6E5ZI4mNBvJaRaj0jfbrMXz/cRwySmYPURSDo2fKaKSQyn9lgpK7yARYkmy15+bH0g5xFZB41jJ9dtku18CYPPcpoejvAZl6NUouYuCG30UqR/hFN+nzwS0NRoedlrxgVma8V+5+mujLowYHkQR6rVVvbR3+MoxVs0QquhoVjB17xY6R3iTD5JCWeNZFpVictFcMQCagVZQT+FlJh+fx/bh9kdmK7QK8v3Gu7vz/Ufhl6nlfPurb3Hn6UyMNDBM4kHHo3kJDDwYlT4rb9EBk8r591bI37EBFfpmy1UyOrr9JCSGHo9YFrM1JR8f1EAs+/GajbbBbiZIfg14hizxjMoDMu/qkstcpI3g03VtJ/KDsimHzRLHIZFkjza0qCDQ7uB3i0/+gldvibzd2BOgZija8w6gV8DZ7b7ZaS5TRLJO0+aPqsa1GU0K6k6A7vG0XyOJNOllXd44PeMbM4GL5Jdbpm6NHR5XYDVmGbnv0FB529xkG6X9YoyMt0lATvYMCWbvNqG0e0UM8OHJcapeIlykqCpTqqKZuOoLV8eds/iwVwXiJZ4zSVialyTXP6dLXBLCx5fb3cVbJs45x68zV45tJ8JxVXKKuUhAO4Anf4k2zl/xM53+0fabajanDrtE+H3i7kM8wzSLmqCQimpFdNaindbMXrGLvI7dJdAhqdY3I4nhutYOu2hjOIqDggdp9MvV+mvUgu8TZIzocvEePKxY9kogTHG46Xm+4nj3+sW92RuEokEzdVRXfx/hbSRXWBpOl6ZcoNSN2vjysh1Nt9vl4yB5pZ81vdzJcxsXlcGmVBRa2cwzZ2UyR5gsQzDTjvtrsS2ku6lujGav0FHrbd67Z87TsZVyqq9Yc2O/0D12ZWY9pasRzaLZNBMCzFuqDyHG0iW/3aDQEVHBRU+r32b2uikeQNNIxBXQE6fuj8LQo8MroqmnPLT22ZVc8mIpXbNHFt3JeU6JECOOzJJ+A/Gy2J4peejjWdzLUHMDTLUHcVGm63F02aGmvW4a1PoXT0222HbO9RekYJJTTOFNR9k7jYk6WiLxfv3iL1E0oxMJilxkBUwxxQo6BqBKkV39qijnpaFecPqfjJWc8qk+oaW+uXvZmEnNLnmbvPuFBSwbvdI0JpAsaLvJyj2an02mNdSMC4u7bzPneEbHs/XaB+jGuq9rwGlB32dvuzN4nauRIlGirXNQeAqK21mJbXkVChFUbtCx9oHqti8X23mao6R6cg2UehKWqDq91AjZJsGLXjZBU+Vkp9oqg9ZJtHvkF3TQMp+wpb/E2lkr9iDsa+unvOtpMzE7z662DaldpZEPjGbzfoxuUn7R9wrZu5FY4xeJ1GU16KKhHSndU61EY5jedBYGE4SpUzz/ACKnRdxkb6K93M8B327F2e+zksQqgVZqUSKMdw3AbgOJtO25j44nD7Q3dt90p+rmYeplaw2kubrqb2jeETr7VNmbxjxjOS7oiwrooeONi3NnLKesd9OG6yw2hqavdrpJ/dMv+Uyi02JPJjgeA+86vV7gggKXaSR5ZaiSV0EeWP8Aq0XM3a3s1dQAOdgRUuaV0+EyLp/wUYb9DpKw3aVVTXtEZWIsegVs/wABiDjVCJJAitwJRmbNQ60JppaHeLyzsWclmYkliSSSd5J4m2c1KicXeoYBMwYkAZdDUnTWttvBfb3hN4R52aZHRly9Ix+jWmYaEGncRbJYdB+leoRCN2hZ96qp4cyeAHMitDHtr573k6QICg+aN5NASfIDTdYpQFmK4LGu3eIY5iBvN4kmK5ekbNlru4Dx0A1sh0PgLds7HnZ6SQ3YZRQzHVyyq2QcEowIzcW8l4NVSByY4wKEfuWOTR4dLCIs0TEr0tDRc1Kg6UJ1010zeFkp0Hw+P7cP3Y7V7htL0lxkunRZpZGKoUVVXrU7VAACKV3U0rztJlkVsQjIOZRLEtRuOXo1JHcaEi1NQghe/H7iLgnHj+pRhVcm/hffuraTtAg+FzCmplag8W0tUjiBj8r791bT5x00AlHysICvzMY0jfxXRCfsWLZWq8/tOXBu/dwm0Wy01yZFlUHOuZStSN9CK07QNudqPhayIL6JM4jGTPQ9ThSmm+teNd9ncU/KDfJ2QmUrkWgCaA8SWBqCSbcba7XPf5I2kjEZRMtNdampO4aHgLSO2jtgX4lrvA75lbH9mhh1ygmV88t6UCtKZAVDELzrUCtoMlxmuUqC8RlBIlaHijcfL3WDdLxJOY1lkYxQCozGoRRwWu6ugs9tntm2ISRsyKgjUqAONTUk/ham4gBvpFUODtOebP4gbldzHe0UnQNp3gjSyd8Izt9o+02NHe80SuPlISPNeHo3Wu4WAoaVAnXoSzCoVfnaeJtpVBqDaPnAWK5M+lf0g95lEMXVUnU8wPYLPvg8BbolJEm4O3Wqe4HQWT2QwWYOJ2BVRuB4jn4W012w6J5OlztUGtO+0y4Um/t4zKbJocTHzbKT5iHyinF2LHyVaL67Iz4REmkk5Y/RBCj91dbbfEcC6UlnZjU7iSR6K5fVaLeMJVNAPRQD0C3DUJHMttnez2KxMvQPGTXRGYZfKra176WXv+G3kSZAo13FFLVH2jp6rJvCoOgFR3fjbX4HtCsi9HKwVx2WJAr/AB9tkaxkZigUcTjZjYtlPS3lnLfNWooO/Tj7Laf+io84bKKiup1PpNod726hgqsjVccFU6+e60i6/lTjMtHFFoeW/wBJtkOnruSZoD6W3IueYsvRyMqyMTroWPsFpU80rqAWcgcBoLd4htGZJC0SwVP0iSfOmluodqzEyxyxIx0zsAQdfo9wt667lUWtn0nnEC8SDe8Edt49NT7bTJNnm5nwAtpMW26u8cjpmzFSR1UY7vK2YvO3w1yI+vMAe+zb1P8AKOoc8QE2zZ+iT4m37D9kTIxLALGmrHj4DvNrWHFrxGrO8iF9Rly0A4V13n1WUgvHwotEjTRQxNlplBLPxJ62p8TpZiF7CG3iV5wmS8zLGgCgdVEFKKo5+0m37GIIoo/g8brkBrI1dZH5mh7I4DzsPFsRguWa7gytKwHSOF3qdQoJbdTfS2bjxBJHVEiYlmCjMRvJpwraTOtyioxz2ncyRDcw8h/CyUsifWNtTj+yrQxq8SNLU0ICnQ03igNRofVbL3iOZd8TL4qwtJ7Hb7SyEGKPJyW3VyujSNTRVAzOxBoqjeTz4ADiSBxt5EkkjhF1ZjQDv93jY9+vIUCCJswqMzL+kfdppXKNyjjqd50z85Mv8p6zvPIscahY1By5tyqNWZzz+cx8hwFu5L7EvVECsBoHZ3Vm7yA2UV30A03a77BvF4ESGJW6x+VYa1I3INOyp1PNu5VtoYbvdThWcZDOup+nmz0PfQLTTdTWxWzeYrUKkGPEY0OZY2Eg7JMgZVbg2XowSRvFTvpvtJkqTUkmutbHkvR4LYDTnutF2BlAKmswfaWKLDJoKEStmAFO1mprmG6g0NeA77Z7DpiZ4tAPjE+8LXrphkH9FSSyZRNqVJPW30Wgr2WoRu115WzWDyfnMP61PvizajkbQT2iIo6iJejJ6Pyvn3VtBud9eF86MAdRqAQQd4IIoQeRtcRR0flffurbLoKsAdBXU8tbJqPxXviOg5ltdowSDJd7s+vCLL9wgeq1H8ou1UN+mieFCgSPK1RTWtaeC7q99n9r9h7tBJCIrxHHnSpWRmJOtMwIUih5d1pu3+ysVwmjSNy4ePMc1Kgg0NKcDw87M/xAp3SSHSZ1YXeah2wSS7Q3bpY/i51aZte3lFVQ03ClDT61pgxyKQgG5REk0AjLqT4AE2fv+10t4usfTBQsCGOOlauxULU6/NUcLDuO05uk8DdHG6xhGoUFTpr1t9e+1d+Bmh8gfzAFajYznvUXKosilI2iqxjkjck8O/W1fCqfByp3Up5ZhZHHsc+GXlrwqZA8woPBANe/SxcNU9EfP2i2jQbqxFcEqL5n2KPag3mdYIhlQnXvAtoLvjMCuIhGak0Dd9snsls+EYTyMVy6gU4czbR3WK7s/SIJXYGoHVArz6zC2VvhjDfaTpyeniBv2Mz5mRYgKGlSbR71HM290XxYe42vTYBNIWcqKk16zrQegNZZ8CmXeYR+0x/+MWKammITpvMneLgT2pgfAMf9Jsk+FLvrKTwKo3tNLaibCpG/TKPAP+IsL/6cB7UrHwU+9rWGssX4ZhMMucV7QJLFIZF3MQBUd5rSw73giRAgXYgjizj/AEofbZu54UkZBV3qOWnsNtRd8XZgB0QNNKk/wNptqMDa8fOKNNRyZ8mvitWgbL3KjH20sSOScqBkmkIFFbotRy4GtO+31LEMZnQDJCmvedPQBaVPtHejWiovp95tZNbUbIUfWBlQd79J8ufY+8uSfg15Yk1JaoqT5CwxsFeidLr+8w97W+qypPPEGjndWGjr1fSKLbN3nB5yTW8y/vkeylmUlieIvxJLuOFX6GIIYIeqKITKopyzAVrSyWFYdNdi/SGCjHMaPQhuJ7NNbN3zZontXhz4u3vNpE+yUfGQedLaQH5i7hxf2iWOXRZZWkeaBSaCg1oAKDU0rpxtPjwbc8cjtQ6MkZpUd4BGlr+F7BRysSZKRJrIwpoOQ+sbeYtcyX6kxijUZURGoFUbhodTxJ77SK2TYlQ/YGI4zjk0yKhEqhTUlEdcx5n0nQc7QZMSkT595Hizj2tapKHXdepP+qfxstJiEo/3uTzlP42R7Ju5RMSbPtHMVKmWUhhQgvWo5amwwehTMR8a46o+gh+cfrNw5DXiLOyYzL/aSfEg+0WkXqUMxZpMxOpJNsrGs3LqPKLMx/n/ANW0cWzBS5LfekNR1stNMubLQniTrUbiKi2bLLzFtDh7XhbrV85uTEhqU0q3aUb9H1HAkEcTaSVZvMdroVJN8uqAK6Kcj1pr2WFMynvFR4gqeNh3SBCSzr1E1OupPBR3n1Cp4WpLdCi3iJnBAjWQU3HrxhXU96u3k1DZXF8qt0Kk5YiVP1nBozHxIoBwAHfYFQMmENeJUXZ74Rc5b4zUZakKB1Qq0FOYoNByoOdoOFD84h0/Sp98WpYVJPHC0gDvdc1JUqMrA0DCm/cR1gNDQ8LL/AljvqIpLKJUyk6EqxUrUcDQivfYuAdpAri/7gW8gmMXm9tGkLrSqzTnu7SVB5gioI5E2Wv2EuSJII3aJxmXKpOU8UJA3qdO8UPG3mKAdDHp+lm496WTu2JSRikbyJ9l2HsNlci6Pl+Iyg1Ynkl1mr1lkruFVbyGos/i+z94inijvNQzhcpLZqLWm+vDdThbgbTXtD8vOOOsj7vAndZ/F9qpr9eoGmVVKZVAAOtWqTrzso2Hx7TiXvtUXnuiyk/GLFDEejTNU1PHQDed5snfVEswWM5hRUB3VoKV7ha7sn0BnjF6y9F0sna7ObKKZu6tk8QRIZ72YuyrlYjyVmNCPLdbQVDCz6xA2ajGAYrDd79AZBmhhJzaVq1CM1ONDa5il6iknmaAUjJzAUp2qbhwt87NtfhcvVb7KWr/AMXUtiJLW0wDu9J9HjxCW+TrErlY67tPXbV3LEIonERjqK5c/GvttC2c2eaI9O5y5dQCKad+tnG2huyOXETM4OhqaV50srKhskSO9yaU4jF6/KOkLtHkzZTSucC0m+/lJzHSIU/WD8LePjd0Zi0izAk1NBJT1G3DYzcOc1f7z3iwGmg7Sm5jJ8m3jE0EKknd8ZZs41faVF2i15yj8bX7l/R8K9LJMAxGiswqPAMN/faXe8Wu7sSL0oruACaDyFmXYTRERmbkSWccxCukEP73/wDVq+D7RXpAWvCRrXsqtfSTmsn0sJ/3lT5gew2rYWYJF6NvjKGoKHrDu8LXKaYFjMizt3kLanai/hl6MxdEwzIcrVpWhB63A2DFe58qiaSjMASU+bXdoTrarj+zMU8gOdowoyha7h+NncG2ZiyMztnMIFKnQgbs3OluXYg3VBvsVMkb3fbrOaNKcpIIotGHf1reXna2Tjc0Pix/87WsRwwEli7VJqaMfxtCvdxA/SSfvG1hpYsQBgeRJt72lrvuUf77fjaTeMXU77on/Ue1S8xD+tl/etPmuoP6WT02Uqw4P4lVK+H5k++Y07II0QRxg1yK7ULHiddTZGBHkkRABV2CjrHiac7UZbkP6xvOzWGYUEHTu9Qp+LU6Z34a/RU6n0WgUZmzLBlAxDbR7GLBGHRm3gMHpxBoRQ6btxtDw3AulchmCRqM0j0rlUd1dWJ0A4kjvtUxKe9XspGzq2ugUUq1KVOvKvhrZTEbg6gQxEFQeswOsj7q+A3KPebB0ByFxCrGqJzObzjUwNIZHhiXRI0YgBRzodWO8txJNl2x69f2iT96zs+zqRUWVpzJTriMIVU/RqzVJApXhWo4WTlw+EcL36I/xtFg0cFYs+PXjjKx8QPwtSn21ke4/BWQE7s9fm5s3ZApXhaY8EA4Xn/9dr86XP8AoqiU6avzqdJnz9y7svfSllUNnPaFtuMd5HcHIf8Ak0/zksjjERN5l0qTK/P6Zs68RyH/AJRP85Lc9E3w9ufSv6atZCpOKjg0YzLj3QXR7oFDMQcz10Utqygcabq1315C06UH4bH9qL2Jazhywf0ZKXymWtNR1sx7GU0rSgP+K06SvwtNPnRexLNqKSFs+HpzApFn1/UUxJSYIzw6WYedUNPfabHoQTrQ7rXLve0zSRS6RSMakCuRgTlcDjSpBHEEjlbw4Rdf7aPKCX30tBk3Gx7qUD1gy3tXtndbw8RW7B8iUJcupGtcoCtQgd/Owdqtoor7fLu0CMMoVdRQ1zVAFN9N1pSYZdK63s+UD+9raHHFumH4jdZLv10VczhWza6gMKneRrTutcl2yxFWJCkUgKDdGuZkr2pEVCCCJXqDzoLNX2vRtXisXssXafFReXedRlV5mIB+yo17zSvnattftJFfIUMSFejREaoA46AU3ge+3ADqz2lLOMf4mMtqMOHVb7K2BgWxsl6u006Mo6L5p+dpU68NLP3C6dsEioCg0NbP/wAbTYG/GJqupwDxN9DfpbzeFiVz0dePEC2kSK6u6wvACCcufjXdW0jZ66xoBeGdRTcDpv8AGzf/ANSQK+aODM9dKvx50tqez2+mMzB3xDXr8lkJYhZKa6aH3P7rOYb+S9buDJ0jNIOz1jQenjYmGt8HVr1e2dXbVVDMQK8AKnX2Wi3/APKC7sSJlVeClRp4nq1tjvVvpM0KyOCDIeO7FX53Ls9eQ6hoOW+2evOxl8XegP7NtXedqppPnI4HBSfdWwn2xkXenrH/ALtUbj/KNYApZhpcAvI3x+o22WyV0KXT5OXpC5zFC1afNGlmcMxZ7zJQRGvEk0A86Wsf0VPUlJliPGkw/ha6hVzIajk4MsdBD0cfwksJcuorrThm76WDHfLpGHC5yHFGFRu/etkr7s1PWpvMeu8lj7bS7zs+433yAftH8bcExkn6yQVT3msvd9udPkpPIj/ztFvuI3L+pmP7X4SWzM+CAb79CPMn2WRbDYhvv6/sxyGxsjx+soumvj+ZoJsUuX9nk/6j+5jZVsWuf9nbzlk/C0R7pdeN+k//AB3/APKwGF0H+9TN4RAe1rJ8U32+o/uUGkPP7yxNil14QL5yP/C0q/4l0jDVQAKKoGijkNf/AHbhprmB8peT5RCwkxGCNs8ayM47PSFKA8yFGtN9lbVJwSJVUA7SnIhu8eWo6Zx1zqCiH5vHrHjy3c7Auqtd0Ex+UPyQr2R/Wa8ty99TwFkcOVXzTTCsaHra6yOdQgPM7yeAr3Wcivu+9Sg9qkSbwzAaUXd0aaacTQc7D4gP6/uHaRGf6JYAGa9xwuwDGNhKzgHUZsiEAkUNK11FaWE90T+2qfCKX3qLdT3+KD5ZFvN4cl5TK0gCE7l+Ldcz8WJ3E04Gyr7Sx/Nut0HlMfvSm0t4HM6mMFNdI/7Sx/uW972CbvBxmm8oF981qt2vQZA8gucAYnJ+bFywGhIGugOlTvNaVobcvfYx+nj/AGcPi/1EWBYHtGs+/wDUmyXvMJioYIkCxrXeQJYqZuGZusaD3VsIyn+kH/Wye17PXu/wuAHlmdQc2VbvDECe8rJ4itDSptPusrPM8zUAXNIxG6prQDvLEAD8DZDZIzHHHEVjmPwZ/wBYn3JLMSy/nifai9iWXVvzd9P0ifdksaU/nafai9iWQXQz4fuPi/flELzJ120+cfabDUVIA3nSxLxTO3ifbYYFotdxxxNZiv5NbxFlylHVhUnOi0NdRRmBPiLI7XbJNcZY48/SZ1roKa1oR6dxtNxLF5rwytK5cqMq7tB5ce/fajiEN6F6g+F58xyZcxr1K/8AuvGtrnY17Qe0ivxARuI7wKBVYRkBhErOw4F6ag9w0FmcWuN7PRo8AQSdZAiAA+NOI77I3MfGzfYktcXbW8XmSKNmCqqFKKN9RQk9+61kKkbSaszm3A2BFo9m77HG6ZlRHpmXpVANOYrbvDbsYFZGZCza0Vq7udlZr/DGcggRiuhZiak8Tb9d8VDMFWKNKnXKNaWso0kIo59+QkzuIyJ9QxG/RfBEFKVy8KcOYszgOBxRp8Icjmuu7+Ns/jV1cXWPq1GmoPdytxjN7KxRhWK93lbW6jJHaYgCRXiY7jl4vEz5+kYKOyNaAeI09dosry8QHHkfcT67XNmrq0iGWXVK0GXQk+ItTv8AgPSqHgJbWhWQAkftae22crKBwuJgJ2U746eFR7zbrDbo0z5I2kXiTm0A5m2lGykzPlKZTzzVHv8AbbvHUjusXweEgyMPjH3GyhM9Uc6o4XmRMQ2kMK9Bd3RgO0x0JPiKH12iS4zIe1GD31/GtreE7PQpF0kgDMzZQG1A03+Nv2N4BdskbKTE7VrRmoaHfShpZmDkX9oQVGPvM42Kj6Lr4E2t3a5wmMNNemiZtQhQtp3kA09FpEmByfMkV/RX0DX1WpYvh7reYekjGQqlTu087TUNknyjMVOAZ3eMOiUA5mkB3aBa+FQLJyC7DtXa8HwYe62ww64E5umDdFShG7MeAThXvFiRbN3SVsgzRk9liNa99GAp5W0Oo7V9JH4lc3MRFHdJvi0SaGQ9gs1QzfROuleBspiOzcsKB3V1XvANK7s1CaedtlLsc8EyktXIwJHMA10rXfztevvRCNw7s2cZQFNCBUGrEjfpSmtp/BDLZ57VH+PRFT4uyD6Q9H8LeRXVmYKtCWIAHMk0FtzfsGu53SMPtIresa2kDCBHIrxyRFlYMK5l1BqN4pbK2gQZoXWBhttdlpbrBA2ZWiChSFqKSMCWJrvzEHX6o7rKxykTQH6FyMi11oyxSuDTubreNre0e0c95RU6FQoOY5XD5iAaeAFTp329RFE13SRAGN16MhgBq0cgCnjU5gKd4szafV0nwijU6eoSZsdsp8PWR3dhQ5RShJalSWzcNR3mtpk2z5jY9K8eVScwV1ZiBwUCup3a7q67rabD8PvN3D9DE8YffoAPHrHQ99pk2CycSi+Mie5ibONDpFjM74vVziKYBdlvt9RJAApB6oqAFRdFGugA89/E2BtLhCQ3l0jNFFNKnQkAkc9LMT/FLlRgWOrsp00NVVTyGjE86fRtJmJ3k2mygLtIzGBJawYuIjXeacbavbe9QZIUu/R0oS3R01FAEz0GpAzb9dTztlkRm0UFvAV9lmo8BvLboJv+mwHpIpaYalKgcx2FkEnicIPzSQ8emjHpSb8LNXgAX+McM8H3Y624vtzeC7mOUZXeRXC1BOVVcEmhNNWoB3Gxbwn5/GPrwfdisuaz5fuH/P6ka9H4x/tN7TYVLFvS9d/tN7TYOW0G5MqOI1h11zODuVesx5Aa+nh52vY7tDJfL1A0kfRhcoUa6gsDXXn6NLTFu5TJEO01HkrwA1CnuA6x8e62kvu0d3vmIXUkZYk0JbSupIGm5a0HmbakUBdt1ke/SQc53VeD79ZkxPkmY0qMzAjmCTUWs4U0Ujho4ujKMPnFqg+O6yuPRRtfpVgp0ZfQg1A0Bah5A1tpMTu12haL4KwIZRmoa1I49xI4Wpoqdx8AfdRXbA8T7zMdiK/Gv9o2Ndl6OIv85uqvvNr+FSwZLyJgM8hyx1FeB3cqGhtnL9PVqDsr1R5WDKF675hDbumfU8SvwF2j1pu9lqWJhJIY86q3eN+60HFf9lj8vZZmTdD/ADwt6pUG/kJ5w7ess4LPdkiMTllFagjh7rHxHaSERiKNGCjUyVFSfGh9ts5fPlLJXXtP4WysI4TNyheZukPVvLg8mJ9pqPXaRe7jMupBYcx/JWyrdq1zZrtNZCTdS1ASHdsYMQIoKHeGGnqqLO3bEI5x0cwH1WCqaV711Hqsrj/y7WhL2hbhqEGu07YCLlfEcMWJ8pYqeFagEcxm3+m1SJunRQJOjdBTjlYeRPsNvNpf9mi8DbL4bv8AOzOdj7e0C9S3NIbgVoZJYiPpLr61ow87N3K7RyOI4731m7P0a8iW3em3WzPy6+No20/+2v8Ab/CzvS8CTFliJrYdoGUdHe1d3j6oKAA05Hn42OcUu76C4XhjzOen+EG2lg7C/ZHssti/ZsBnAmUuL4kBsNkcVjw5R3uD/rIsnNh15HzbjD4mAH3m2exv5Q2TbdZSSJpVeJbvMsqb8Qu6fq8x+5GB67Spb4hNWvckp+rBWvm7g2Bde1bd4P8AJ2ZQWjt0TJwkP+gvsvfkC/6W9tnVu0Y7V0Kfr7wq+oOpt+2t3G2C4mw1Og1Cg3i5t5oIz2f6PTzeU+2QWSkbLuvUa/qbog9ZVDbKyb7OR9hbZzROZYJXeVZ8W0o14v8AIOQkWMeir2lT4lB/Z2f9beHb7gS3Em6yctk1BXEdVEKcbC9i73Zf2C/+YzWFh94L3uN2NWaZCT35xZOSxML+Xi/WJ94WzFjYlaAEFeu2/wBo+02dwe7gZpnHUipQH58h7C+kZj3KbIz9tvtH22pyf/56f8w/+XHY6YtifDMZuAJ4pegr1pZzU88hP+o18h32e24vd3klj+DBaKlGKigrXQd9BxsOf/a/7of5ItC4WrqGlKef4/uTQWQ3vMo3a55Yh9OX/DGN58/dY90nLupFAkfVQAU76nmeNmpe0f8AlV9gsncOwvi/3bUC7SAPdRSbFztTmeMjizUsneLmysQwINjwdmLxNnsc7SfZsCu5CxnA0an/2Q=="/>
          <p:cNvSpPr>
            <a:spLocks noChangeAspect="1" noChangeArrowheads="1"/>
          </p:cNvSpPr>
          <p:nvPr/>
        </p:nvSpPr>
        <p:spPr bwMode="auto">
          <a:xfrm>
            <a:off x="155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Rectangle 2"/>
          <p:cNvSpPr>
            <a:spLocks noGrp="1" noChangeArrowheads="1"/>
          </p:cNvSpPr>
          <p:nvPr>
            <p:ph type="title"/>
          </p:nvPr>
        </p:nvSpPr>
        <p:spPr>
          <a:xfrm>
            <a:off x="304800" y="228600"/>
            <a:ext cx="8610600" cy="533400"/>
          </a:xfrm>
        </p:spPr>
        <p:txBody>
          <a:bodyPr>
            <a:normAutofit fontScale="90000"/>
          </a:bodyPr>
          <a:lstStyle/>
          <a:p>
            <a:r>
              <a:rPr lang="en-US" dirty="0" smtClean="0"/>
              <a:t>What is UEFI? UEFI Platform Initialization Overview</a:t>
            </a:r>
            <a:endParaRPr lang="en-US" sz="2800" dirty="0" smtClean="0"/>
          </a:p>
        </p:txBody>
      </p:sp>
      <p:sp>
        <p:nvSpPr>
          <p:cNvPr id="9" name="Rectangle 3"/>
          <p:cNvSpPr txBox="1">
            <a:spLocks noChangeArrowheads="1"/>
          </p:cNvSpPr>
          <p:nvPr/>
        </p:nvSpPr>
        <p:spPr>
          <a:xfrm>
            <a:off x="4038600" y="3276600"/>
            <a:ext cx="4724400" cy="2438400"/>
          </a:xfrm>
          <a:prstGeom prst="rect">
            <a:avLst/>
          </a:prstGeom>
        </p:spPr>
        <p:txBody>
          <a:bodyPr/>
          <a:lstStyle/>
          <a:p>
            <a:pPr marL="0" marR="0" lvl="0" indent="0" algn="l" defTabSz="914400" rtl="0" eaLnBrk="1" fontAlgn="auto" latinLnBrk="0" hangingPunct="1">
              <a:lnSpc>
                <a:spcPct val="100000"/>
              </a:lnSpc>
              <a:spcBef>
                <a:spcPts val="2200"/>
              </a:spcBef>
              <a:spcAft>
                <a:spcPts val="0"/>
              </a:spcAft>
              <a:buClrTx/>
              <a:buSzTx/>
              <a:buFont typeface="Arial" pitchFamily="34" charset="0"/>
              <a:buNone/>
              <a:tabLst/>
              <a:defRPr/>
            </a:pPr>
            <a:r>
              <a:rPr kumimoji="0" lang="en-US" altLang="ja-JP" sz="1600" b="0" i="0" u="none" strike="noStrike" kern="1200" cap="none" spc="0" normalizeH="0" baseline="0" noProof="0" dirty="0" smtClean="0">
                <a:ln>
                  <a:noFill/>
                </a:ln>
                <a:solidFill>
                  <a:schemeClr val="tx1"/>
                </a:solidFill>
                <a:effectLst/>
                <a:uLnTx/>
                <a:uFillTx/>
                <a:latin typeface="+mn-lt"/>
                <a:ea typeface="+mn-ea"/>
                <a:cs typeface="+mn-cs"/>
              </a:rPr>
              <a:t>UEFI 2.4 specifies how firmware boots OS loader</a:t>
            </a:r>
          </a:p>
          <a:p>
            <a:pPr marL="0" marR="0" lvl="0" indent="0" algn="l" defTabSz="914400" rtl="0" eaLnBrk="1" fontAlgn="auto" latinLnBrk="0" hangingPunct="1">
              <a:lnSpc>
                <a:spcPct val="100000"/>
              </a:lnSpc>
              <a:spcBef>
                <a:spcPts val="2200"/>
              </a:spcBef>
              <a:spcAft>
                <a:spcPts val="0"/>
              </a:spcAft>
              <a:buClrTx/>
              <a:buSzTx/>
              <a:buFont typeface="Arial" pitchFamily="34" charset="0"/>
              <a:buNone/>
              <a:tabLst/>
              <a:defRPr/>
            </a:pPr>
            <a:r>
              <a:rPr kumimoji="0" lang="en-US" altLang="ja-JP" sz="1600" b="0" i="0" u="none" strike="noStrike" kern="1200" cap="none" spc="0" normalizeH="0" baseline="0" noProof="0" dirty="0" smtClean="0">
                <a:ln>
                  <a:noFill/>
                </a:ln>
                <a:solidFill>
                  <a:schemeClr val="tx1"/>
                </a:solidFill>
                <a:effectLst/>
                <a:uLnTx/>
                <a:uFillTx/>
                <a:latin typeface="+mn-lt"/>
                <a:ea typeface="+mn-ea"/>
                <a:cs typeface="+mn-cs"/>
              </a:rPr>
              <a:t>UEFI’s Platform Initialization (PI) 1.3 Architecture specifies how Driver Execution Environment (DXE) Drivers and Pre-EFI Initialization (PEI) Modules (PEIMs) initialize SI and the platform  </a:t>
            </a:r>
          </a:p>
          <a:p>
            <a:pPr marL="0" marR="0" lvl="0" indent="0" algn="l" defTabSz="914400" rtl="0" eaLnBrk="1" fontAlgn="auto" latinLnBrk="0" hangingPunct="1">
              <a:lnSpc>
                <a:spcPct val="100000"/>
              </a:lnSpc>
              <a:spcBef>
                <a:spcPts val="2200"/>
              </a:spcBef>
              <a:spcAft>
                <a:spcPts val="0"/>
              </a:spcAft>
              <a:buClrTx/>
              <a:buSzTx/>
              <a:buFont typeface="Arial" pitchFamily="34" charset="0"/>
              <a:buNone/>
              <a:tabLst/>
              <a:defRPr/>
            </a:pPr>
            <a:r>
              <a:rPr kumimoji="0" lang="en-US" altLang="ja-JP" sz="1600" b="0" i="0" u="none" strike="noStrike" kern="1200" cap="none" spc="0" normalizeH="0" baseline="0" noProof="0" dirty="0" smtClean="0">
                <a:ln>
                  <a:noFill/>
                </a:ln>
                <a:solidFill>
                  <a:schemeClr val="tx1"/>
                </a:solidFill>
                <a:effectLst/>
                <a:uLnTx/>
                <a:uFillTx/>
                <a:latin typeface="+mn-lt"/>
                <a:ea typeface="+mn-ea"/>
                <a:cs typeface="+mn-cs"/>
              </a:rPr>
              <a:t>DXE is preferred UEFI Implementation</a:t>
            </a:r>
          </a:p>
          <a:p>
            <a:pPr marL="0" marR="0" lvl="0" indent="0" algn="l" defTabSz="914400" rtl="0" eaLnBrk="1" fontAlgn="auto" latinLnBrk="0" hangingPunct="1">
              <a:lnSpc>
                <a:spcPct val="100000"/>
              </a:lnSpc>
              <a:spcBef>
                <a:spcPts val="2200"/>
              </a:spcBef>
              <a:spcAft>
                <a:spcPts val="0"/>
              </a:spcAft>
              <a:buClrTx/>
              <a:buSzTx/>
              <a:buFont typeface="Arial" pitchFamily="34" charset="0"/>
              <a:buNone/>
              <a:tabLst/>
              <a:defRPr/>
            </a:pPr>
            <a:r>
              <a:rPr kumimoji="0" lang="en-US" altLang="ja-JP" sz="1600" b="0" i="0" u="none" strike="noStrike" kern="1200" cap="none" spc="0" normalizeH="0" baseline="0" noProof="0" dirty="0" smtClean="0">
                <a:ln>
                  <a:noFill/>
                </a:ln>
                <a:solidFill>
                  <a:schemeClr val="tx1"/>
                </a:solidFill>
                <a:effectLst/>
                <a:uLnTx/>
                <a:uFillTx/>
                <a:latin typeface="+mn-lt"/>
                <a:ea typeface="+mn-ea"/>
                <a:cs typeface="+mn-cs"/>
              </a:rPr>
              <a:t>PEIMs, UEFI and DXE drivers implement networking, Update, other security features</a:t>
            </a:r>
          </a:p>
        </p:txBody>
      </p:sp>
      <p:sp>
        <p:nvSpPr>
          <p:cNvPr id="10" name="AutoShape 4"/>
          <p:cNvSpPr>
            <a:spLocks/>
          </p:cNvSpPr>
          <p:nvPr/>
        </p:nvSpPr>
        <p:spPr bwMode="auto">
          <a:xfrm rot="10800000">
            <a:off x="814388" y="2476500"/>
            <a:ext cx="304800" cy="2559050"/>
          </a:xfrm>
          <a:prstGeom prst="rightBrace">
            <a:avLst>
              <a:gd name="adj1" fmla="val 69965"/>
              <a:gd name="adj2" fmla="val 49995"/>
            </a:avLst>
          </a:prstGeom>
          <a:noFill/>
          <a:ln w="28575">
            <a:solidFill>
              <a:schemeClr val="tx1"/>
            </a:solidFill>
            <a:round/>
            <a:headEnd/>
            <a:tailEnd/>
          </a:ln>
        </p:spPr>
        <p:txBody>
          <a:bodyPr wrap="none" anchor="ctr"/>
          <a:lstStyle/>
          <a:p>
            <a:pPr algn="ctr" eaLnBrk="0" hangingPunct="0">
              <a:lnSpc>
                <a:spcPct val="80000"/>
              </a:lnSpc>
              <a:spcBef>
                <a:spcPct val="50000"/>
              </a:spcBef>
            </a:pPr>
            <a:endParaRPr lang="en-US"/>
          </a:p>
        </p:txBody>
      </p:sp>
      <p:sp>
        <p:nvSpPr>
          <p:cNvPr id="11" name="Rectangle 5"/>
          <p:cNvSpPr>
            <a:spLocks noChangeArrowheads="1"/>
          </p:cNvSpPr>
          <p:nvPr/>
        </p:nvSpPr>
        <p:spPr bwMode="auto">
          <a:xfrm>
            <a:off x="1200150" y="2138363"/>
            <a:ext cx="2074863" cy="342900"/>
          </a:xfrm>
          <a:prstGeom prst="rect">
            <a:avLst/>
          </a:prstGeom>
          <a:solidFill>
            <a:srgbClr val="FFFF00"/>
          </a:solidFill>
          <a:ln w="12700">
            <a:solidFill>
              <a:schemeClr val="tx1"/>
            </a:solidFill>
            <a:miter lim="800000"/>
            <a:headEnd type="none" w="sm" len="med"/>
            <a:tailEnd type="none" w="sm" len="med"/>
          </a:ln>
        </p:spPr>
        <p:txBody>
          <a:bodyPr wrap="none" anchor="ctr"/>
          <a:lstStyle/>
          <a:p>
            <a:pPr algn="ctr" eaLnBrk="0" hangingPunct="0">
              <a:lnSpc>
                <a:spcPct val="80000"/>
              </a:lnSpc>
              <a:spcBef>
                <a:spcPct val="50000"/>
              </a:spcBef>
            </a:pPr>
            <a:endParaRPr lang="en-US"/>
          </a:p>
        </p:txBody>
      </p:sp>
      <p:sp>
        <p:nvSpPr>
          <p:cNvPr id="12" name="Rectangle 6"/>
          <p:cNvSpPr>
            <a:spLocks noChangeArrowheads="1"/>
          </p:cNvSpPr>
          <p:nvPr/>
        </p:nvSpPr>
        <p:spPr bwMode="auto">
          <a:xfrm>
            <a:off x="1198563" y="5072063"/>
            <a:ext cx="2087562" cy="423862"/>
          </a:xfrm>
          <a:prstGeom prst="rect">
            <a:avLst/>
          </a:prstGeom>
          <a:solidFill>
            <a:srgbClr val="FF9966"/>
          </a:solidFill>
          <a:ln w="12700">
            <a:noFill/>
            <a:miter lim="800000"/>
            <a:headEnd type="none" w="sm" len="med"/>
            <a:tailEnd type="none" w="sm" len="med"/>
          </a:ln>
        </p:spPr>
        <p:txBody>
          <a:bodyPr wrap="none" anchor="ctr"/>
          <a:lstStyle/>
          <a:p>
            <a:pPr algn="ctr" eaLnBrk="0" hangingPunct="0">
              <a:lnSpc>
                <a:spcPct val="80000"/>
              </a:lnSpc>
              <a:spcBef>
                <a:spcPct val="50000"/>
              </a:spcBef>
            </a:pPr>
            <a:r>
              <a:rPr lang="en-US" sz="1200"/>
              <a:t>Hardware</a:t>
            </a:r>
          </a:p>
        </p:txBody>
      </p:sp>
      <p:sp>
        <p:nvSpPr>
          <p:cNvPr id="13" name="Rectangle 7"/>
          <p:cNvSpPr>
            <a:spLocks noChangeArrowheads="1"/>
          </p:cNvSpPr>
          <p:nvPr/>
        </p:nvSpPr>
        <p:spPr bwMode="auto">
          <a:xfrm>
            <a:off x="1219200" y="1550988"/>
            <a:ext cx="1263650" cy="511175"/>
          </a:xfrm>
          <a:prstGeom prst="rect">
            <a:avLst/>
          </a:prstGeom>
          <a:solidFill>
            <a:schemeClr val="accent1"/>
          </a:solidFill>
          <a:ln w="12700">
            <a:solidFill>
              <a:schemeClr val="tx1"/>
            </a:solidFill>
            <a:miter lim="800000"/>
            <a:headEnd type="none" w="sm" len="med"/>
            <a:tailEnd type="none" w="sm" len="med"/>
          </a:ln>
        </p:spPr>
        <p:txBody>
          <a:bodyPr wrap="none" anchor="ctr"/>
          <a:lstStyle/>
          <a:p>
            <a:pPr algn="ctr" eaLnBrk="0" hangingPunct="0">
              <a:lnSpc>
                <a:spcPct val="95000"/>
              </a:lnSpc>
            </a:pPr>
            <a:r>
              <a:rPr lang="en-US" sz="1200"/>
              <a:t>OS</a:t>
            </a:r>
          </a:p>
          <a:p>
            <a:pPr algn="ctr" eaLnBrk="0" hangingPunct="0">
              <a:lnSpc>
                <a:spcPct val="95000"/>
              </a:lnSpc>
            </a:pPr>
            <a:r>
              <a:rPr lang="en-US" sz="1200"/>
              <a:t>(UEFI or </a:t>
            </a:r>
          </a:p>
          <a:p>
            <a:pPr algn="ctr" eaLnBrk="0" hangingPunct="0">
              <a:lnSpc>
                <a:spcPct val="95000"/>
              </a:lnSpc>
            </a:pPr>
            <a:r>
              <a:rPr lang="en-US" sz="1200"/>
              <a:t>Today’s)</a:t>
            </a:r>
          </a:p>
        </p:txBody>
      </p:sp>
      <p:sp>
        <p:nvSpPr>
          <p:cNvPr id="14" name="Rectangle 8"/>
          <p:cNvSpPr>
            <a:spLocks noChangeArrowheads="1"/>
          </p:cNvSpPr>
          <p:nvPr/>
        </p:nvSpPr>
        <p:spPr bwMode="auto">
          <a:xfrm>
            <a:off x="2554288" y="1525588"/>
            <a:ext cx="698500" cy="536575"/>
          </a:xfrm>
          <a:prstGeom prst="rect">
            <a:avLst/>
          </a:prstGeom>
          <a:solidFill>
            <a:srgbClr val="C0C0C0"/>
          </a:solidFill>
          <a:ln w="12700">
            <a:solidFill>
              <a:schemeClr val="tx1"/>
            </a:solidFill>
            <a:miter lim="800000"/>
            <a:headEnd type="none" w="sm" len="med"/>
            <a:tailEnd type="none" w="sm" len="med"/>
          </a:ln>
        </p:spPr>
        <p:txBody>
          <a:bodyPr wrap="none" anchor="ctr"/>
          <a:lstStyle/>
          <a:p>
            <a:pPr algn="ctr" eaLnBrk="0" hangingPunct="0">
              <a:lnSpc>
                <a:spcPct val="95000"/>
              </a:lnSpc>
            </a:pPr>
            <a:r>
              <a:rPr lang="en-US" sz="1200"/>
              <a:t>Pre-boot</a:t>
            </a:r>
          </a:p>
          <a:p>
            <a:pPr algn="ctr" eaLnBrk="0" hangingPunct="0">
              <a:lnSpc>
                <a:spcPct val="95000"/>
              </a:lnSpc>
            </a:pPr>
            <a:r>
              <a:rPr lang="en-US" sz="1200"/>
              <a:t>Tools</a:t>
            </a:r>
          </a:p>
        </p:txBody>
      </p:sp>
      <p:sp>
        <p:nvSpPr>
          <p:cNvPr id="15" name="Text Box 9"/>
          <p:cNvSpPr txBox="1">
            <a:spLocks noChangeArrowheads="1"/>
          </p:cNvSpPr>
          <p:nvPr/>
        </p:nvSpPr>
        <p:spPr bwMode="auto">
          <a:xfrm>
            <a:off x="1230313" y="2124075"/>
            <a:ext cx="1541462" cy="387350"/>
          </a:xfrm>
          <a:prstGeom prst="rect">
            <a:avLst/>
          </a:prstGeom>
          <a:noFill/>
          <a:ln w="12700">
            <a:noFill/>
            <a:miter lim="800000"/>
            <a:headEnd type="none" w="sm" len="med"/>
            <a:tailEnd type="none" w="sm" len="med"/>
          </a:ln>
        </p:spPr>
        <p:txBody>
          <a:bodyPr anchor="ctr">
            <a:spAutoFit/>
          </a:bodyPr>
          <a:lstStyle/>
          <a:p>
            <a:pPr algn="ctr" eaLnBrk="0" hangingPunct="0">
              <a:lnSpc>
                <a:spcPct val="80000"/>
              </a:lnSpc>
              <a:spcBef>
                <a:spcPct val="50000"/>
              </a:spcBef>
            </a:pPr>
            <a:r>
              <a:rPr lang="en-US" sz="1200"/>
              <a:t>UEFI Specification</a:t>
            </a:r>
          </a:p>
        </p:txBody>
      </p:sp>
      <p:sp>
        <p:nvSpPr>
          <p:cNvPr id="16" name="Rectangle 10"/>
          <p:cNvSpPr>
            <a:spLocks noChangeArrowheads="1"/>
          </p:cNvSpPr>
          <p:nvPr/>
        </p:nvSpPr>
        <p:spPr bwMode="auto">
          <a:xfrm>
            <a:off x="1200150" y="2495550"/>
            <a:ext cx="2065338" cy="1831975"/>
          </a:xfrm>
          <a:prstGeom prst="rect">
            <a:avLst/>
          </a:prstGeom>
          <a:solidFill>
            <a:srgbClr val="009900"/>
          </a:solidFill>
          <a:ln w="12700">
            <a:solidFill>
              <a:schemeClr val="tx1"/>
            </a:solidFill>
            <a:miter lim="800000"/>
            <a:headEnd/>
            <a:tailEnd/>
          </a:ln>
        </p:spPr>
        <p:txBody>
          <a:bodyPr wrap="none" anchor="ctr"/>
          <a:lstStyle/>
          <a:p>
            <a:pPr algn="ctr" eaLnBrk="0" hangingPunct="0">
              <a:lnSpc>
                <a:spcPct val="80000"/>
              </a:lnSpc>
              <a:spcBef>
                <a:spcPct val="50000"/>
              </a:spcBef>
            </a:pPr>
            <a:endParaRPr lang="en-US"/>
          </a:p>
        </p:txBody>
      </p:sp>
      <p:sp>
        <p:nvSpPr>
          <p:cNvPr id="17" name="Rectangle 11"/>
          <p:cNvSpPr>
            <a:spLocks noChangeArrowheads="1"/>
          </p:cNvSpPr>
          <p:nvPr/>
        </p:nvSpPr>
        <p:spPr bwMode="auto">
          <a:xfrm>
            <a:off x="1371600" y="2500313"/>
            <a:ext cx="1717675" cy="1598612"/>
          </a:xfrm>
          <a:prstGeom prst="rect">
            <a:avLst/>
          </a:prstGeom>
          <a:solidFill>
            <a:schemeClr val="bg1"/>
          </a:solidFill>
          <a:ln w="12700">
            <a:solidFill>
              <a:schemeClr val="tx1"/>
            </a:solidFill>
            <a:miter lim="800000"/>
            <a:headEnd/>
            <a:tailEnd/>
          </a:ln>
        </p:spPr>
        <p:txBody>
          <a:bodyPr wrap="none" anchor="ctr"/>
          <a:lstStyle/>
          <a:p>
            <a:pPr algn="ctr" eaLnBrk="0" hangingPunct="0">
              <a:lnSpc>
                <a:spcPct val="80000"/>
              </a:lnSpc>
              <a:spcBef>
                <a:spcPct val="50000"/>
              </a:spcBef>
            </a:pPr>
            <a:endParaRPr lang="en-US"/>
          </a:p>
        </p:txBody>
      </p:sp>
      <p:sp>
        <p:nvSpPr>
          <p:cNvPr id="18" name="Rectangle 12"/>
          <p:cNvSpPr>
            <a:spLocks noChangeArrowheads="1"/>
          </p:cNvSpPr>
          <p:nvPr/>
        </p:nvSpPr>
        <p:spPr bwMode="auto">
          <a:xfrm>
            <a:off x="1200150" y="4332288"/>
            <a:ext cx="2065338" cy="708025"/>
          </a:xfrm>
          <a:prstGeom prst="rect">
            <a:avLst/>
          </a:prstGeom>
          <a:solidFill>
            <a:srgbClr val="009900"/>
          </a:solidFill>
          <a:ln w="12700">
            <a:solidFill>
              <a:schemeClr val="tx1"/>
            </a:solidFill>
            <a:miter lim="800000"/>
            <a:headEnd/>
            <a:tailEnd/>
          </a:ln>
        </p:spPr>
        <p:txBody>
          <a:bodyPr wrap="none" anchor="ctr"/>
          <a:lstStyle/>
          <a:p>
            <a:pPr algn="ctr" eaLnBrk="0" hangingPunct="0">
              <a:lnSpc>
                <a:spcPct val="80000"/>
              </a:lnSpc>
              <a:spcBef>
                <a:spcPct val="50000"/>
              </a:spcBef>
            </a:pPr>
            <a:endParaRPr lang="en-US"/>
          </a:p>
        </p:txBody>
      </p:sp>
      <p:sp>
        <p:nvSpPr>
          <p:cNvPr id="19" name="Line 13"/>
          <p:cNvSpPr>
            <a:spLocks noChangeShapeType="1"/>
          </p:cNvSpPr>
          <p:nvPr/>
        </p:nvSpPr>
        <p:spPr bwMode="auto">
          <a:xfrm>
            <a:off x="1222375" y="4313238"/>
            <a:ext cx="2019300" cy="0"/>
          </a:xfrm>
          <a:prstGeom prst="line">
            <a:avLst/>
          </a:prstGeom>
          <a:noFill/>
          <a:ln w="57150">
            <a:solidFill>
              <a:srgbClr val="009900"/>
            </a:solidFill>
            <a:round/>
            <a:headEnd/>
            <a:tailEnd/>
          </a:ln>
        </p:spPr>
        <p:txBody>
          <a:bodyPr wrap="none" anchor="ctr"/>
          <a:lstStyle/>
          <a:p>
            <a:endParaRPr lang="en-US"/>
          </a:p>
        </p:txBody>
      </p:sp>
      <p:sp>
        <p:nvSpPr>
          <p:cNvPr id="20" name="Rectangle 14"/>
          <p:cNvSpPr>
            <a:spLocks noChangeArrowheads="1"/>
          </p:cNvSpPr>
          <p:nvPr/>
        </p:nvSpPr>
        <p:spPr bwMode="auto">
          <a:xfrm>
            <a:off x="1360488" y="4292600"/>
            <a:ext cx="1704975" cy="738188"/>
          </a:xfrm>
          <a:prstGeom prst="rect">
            <a:avLst/>
          </a:prstGeom>
          <a:solidFill>
            <a:schemeClr val="bg1"/>
          </a:solidFill>
          <a:ln w="12700">
            <a:solidFill>
              <a:schemeClr val="tx1"/>
            </a:solidFill>
            <a:miter lim="800000"/>
            <a:headEnd/>
            <a:tailEnd/>
          </a:ln>
        </p:spPr>
        <p:txBody>
          <a:bodyPr wrap="none" anchor="ctr"/>
          <a:lstStyle/>
          <a:p>
            <a:pPr algn="ctr" eaLnBrk="0" hangingPunct="0">
              <a:lnSpc>
                <a:spcPct val="80000"/>
              </a:lnSpc>
              <a:spcBef>
                <a:spcPct val="50000"/>
              </a:spcBef>
            </a:pPr>
            <a:endParaRPr lang="en-US"/>
          </a:p>
        </p:txBody>
      </p:sp>
      <p:sp>
        <p:nvSpPr>
          <p:cNvPr id="21" name="Text Box 15"/>
          <p:cNvSpPr txBox="1">
            <a:spLocks noChangeArrowheads="1"/>
          </p:cNvSpPr>
          <p:nvPr/>
        </p:nvSpPr>
        <p:spPr bwMode="auto">
          <a:xfrm rot="-5400000">
            <a:off x="1963738" y="3957638"/>
            <a:ext cx="533400" cy="1447800"/>
          </a:xfrm>
          <a:prstGeom prst="rect">
            <a:avLst/>
          </a:prstGeom>
          <a:solidFill>
            <a:srgbClr val="66FFFF"/>
          </a:solidFill>
          <a:ln w="12700" algn="ctr">
            <a:solidFill>
              <a:schemeClr val="tx1"/>
            </a:solidFill>
            <a:miter lim="800000"/>
            <a:headEnd/>
            <a:tailEnd/>
          </a:ln>
        </p:spPr>
        <p:txBody>
          <a:bodyPr vert="eaVert" wrap="none" lIns="92075" tIns="46038" rIns="92075" bIns="46038" anchor="ctr"/>
          <a:lstStyle/>
          <a:p>
            <a:pPr algn="ctr" eaLnBrk="0" hangingPunct="0">
              <a:lnSpc>
                <a:spcPct val="90000"/>
              </a:lnSpc>
            </a:pPr>
            <a:r>
              <a:rPr lang="en-US" sz="1200"/>
              <a:t>Silicon </a:t>
            </a:r>
          </a:p>
          <a:p>
            <a:pPr algn="ctr" eaLnBrk="0" hangingPunct="0">
              <a:lnSpc>
                <a:spcPct val="90000"/>
              </a:lnSpc>
            </a:pPr>
            <a:r>
              <a:rPr lang="en-US" sz="1200"/>
              <a:t>Component </a:t>
            </a:r>
          </a:p>
          <a:p>
            <a:pPr algn="ctr" eaLnBrk="0" hangingPunct="0">
              <a:lnSpc>
                <a:spcPct val="90000"/>
              </a:lnSpc>
            </a:pPr>
            <a:r>
              <a:rPr lang="en-US" sz="1200"/>
              <a:t>Modules</a:t>
            </a:r>
          </a:p>
        </p:txBody>
      </p:sp>
      <p:sp>
        <p:nvSpPr>
          <p:cNvPr id="22" name="Text Box 16"/>
          <p:cNvSpPr txBox="1">
            <a:spLocks noChangeArrowheads="1"/>
          </p:cNvSpPr>
          <p:nvPr/>
        </p:nvSpPr>
        <p:spPr bwMode="auto">
          <a:xfrm rot="-5400000">
            <a:off x="1582738" y="2586038"/>
            <a:ext cx="1295400" cy="1447800"/>
          </a:xfrm>
          <a:prstGeom prst="rect">
            <a:avLst/>
          </a:prstGeom>
          <a:solidFill>
            <a:srgbClr val="66FFFF"/>
          </a:solidFill>
          <a:ln w="12700" algn="ctr">
            <a:solidFill>
              <a:schemeClr val="tx1"/>
            </a:solidFill>
            <a:miter lim="800000"/>
            <a:headEnd/>
            <a:tailEnd/>
          </a:ln>
        </p:spPr>
        <p:txBody>
          <a:bodyPr vert="eaVert" wrap="none" lIns="92075" tIns="46038" rIns="92075" bIns="46038" anchor="ctr"/>
          <a:lstStyle/>
          <a:p>
            <a:pPr algn="ctr" eaLnBrk="0" hangingPunct="0">
              <a:lnSpc>
                <a:spcPct val="80000"/>
              </a:lnSpc>
              <a:spcBef>
                <a:spcPct val="50000"/>
              </a:spcBef>
            </a:pPr>
            <a:r>
              <a:rPr lang="en-US" sz="1400"/>
              <a:t>Platform</a:t>
            </a:r>
          </a:p>
          <a:p>
            <a:pPr algn="ctr" eaLnBrk="0" hangingPunct="0">
              <a:lnSpc>
                <a:spcPct val="80000"/>
              </a:lnSpc>
              <a:spcBef>
                <a:spcPct val="50000"/>
              </a:spcBef>
            </a:pPr>
            <a:r>
              <a:rPr lang="en-US" sz="1400"/>
              <a:t> Drivers</a:t>
            </a:r>
          </a:p>
        </p:txBody>
      </p:sp>
      <p:sp>
        <p:nvSpPr>
          <p:cNvPr id="23" name="Text Box 17"/>
          <p:cNvSpPr txBox="1">
            <a:spLocks noChangeArrowheads="1"/>
          </p:cNvSpPr>
          <p:nvPr/>
        </p:nvSpPr>
        <p:spPr bwMode="auto">
          <a:xfrm rot="-5400000">
            <a:off x="-798508" y="3476433"/>
            <a:ext cx="2920992" cy="289310"/>
          </a:xfrm>
          <a:prstGeom prst="rect">
            <a:avLst/>
          </a:prstGeom>
          <a:noFill/>
          <a:ln w="9525">
            <a:noFill/>
            <a:miter lim="800000"/>
            <a:headEnd/>
            <a:tailEnd/>
          </a:ln>
        </p:spPr>
        <p:txBody>
          <a:bodyPr wrap="none">
            <a:spAutoFit/>
          </a:bodyPr>
          <a:lstStyle/>
          <a:p>
            <a:pPr algn="ctr" eaLnBrk="0" hangingPunct="0">
              <a:lnSpc>
                <a:spcPct val="80000"/>
              </a:lnSpc>
              <a:spcBef>
                <a:spcPct val="50000"/>
              </a:spcBef>
            </a:pPr>
            <a:r>
              <a:rPr lang="en-US" sz="1600" dirty="0" smtClean="0">
                <a:latin typeface="+mn-lt"/>
              </a:rPr>
              <a:t>UEFI PI Scope - Green </a:t>
            </a:r>
            <a:r>
              <a:rPr lang="en-US" sz="1600" dirty="0">
                <a:latin typeface="+mn-lt"/>
              </a:rPr>
              <a:t>“H”</a:t>
            </a:r>
          </a:p>
        </p:txBody>
      </p:sp>
      <p:sp>
        <p:nvSpPr>
          <p:cNvPr id="24" name="Rectangle 18"/>
          <p:cNvSpPr>
            <a:spLocks noChangeArrowheads="1"/>
          </p:cNvSpPr>
          <p:nvPr/>
        </p:nvSpPr>
        <p:spPr bwMode="auto">
          <a:xfrm>
            <a:off x="1201738" y="5719763"/>
            <a:ext cx="188912" cy="131762"/>
          </a:xfrm>
          <a:prstGeom prst="rect">
            <a:avLst/>
          </a:prstGeom>
          <a:solidFill>
            <a:srgbClr val="009900"/>
          </a:solidFill>
          <a:ln w="12700" algn="ctr">
            <a:solidFill>
              <a:schemeClr val="tx1"/>
            </a:solidFill>
            <a:miter lim="800000"/>
            <a:headEnd/>
            <a:tailEnd/>
          </a:ln>
        </p:spPr>
        <p:txBody>
          <a:bodyPr wrap="none" anchor="ctr"/>
          <a:lstStyle/>
          <a:p>
            <a:pPr algn="ctr" eaLnBrk="0" hangingPunct="0">
              <a:lnSpc>
                <a:spcPct val="80000"/>
              </a:lnSpc>
              <a:spcBef>
                <a:spcPct val="50000"/>
              </a:spcBef>
            </a:pPr>
            <a:endParaRPr lang="en-US"/>
          </a:p>
        </p:txBody>
      </p:sp>
      <p:sp>
        <p:nvSpPr>
          <p:cNvPr id="25" name="Rectangle 19"/>
          <p:cNvSpPr>
            <a:spLocks noChangeArrowheads="1"/>
          </p:cNvSpPr>
          <p:nvPr/>
        </p:nvSpPr>
        <p:spPr bwMode="auto">
          <a:xfrm>
            <a:off x="1201738" y="6000750"/>
            <a:ext cx="188912" cy="131763"/>
          </a:xfrm>
          <a:prstGeom prst="rect">
            <a:avLst/>
          </a:prstGeom>
          <a:solidFill>
            <a:srgbClr val="66FFFF"/>
          </a:solidFill>
          <a:ln w="12700" algn="ctr">
            <a:solidFill>
              <a:schemeClr val="tx1"/>
            </a:solidFill>
            <a:miter lim="800000"/>
            <a:headEnd/>
            <a:tailEnd/>
          </a:ln>
        </p:spPr>
        <p:txBody>
          <a:bodyPr vert="eaVert" wrap="none" lIns="92075" tIns="46038" rIns="92075" bIns="46038" anchor="ctr"/>
          <a:lstStyle/>
          <a:p>
            <a:pPr algn="ctr" eaLnBrk="0" hangingPunct="0">
              <a:lnSpc>
                <a:spcPct val="80000"/>
              </a:lnSpc>
              <a:spcBef>
                <a:spcPct val="50000"/>
              </a:spcBef>
            </a:pPr>
            <a:endParaRPr lang="en-US"/>
          </a:p>
        </p:txBody>
      </p:sp>
      <p:sp>
        <p:nvSpPr>
          <p:cNvPr id="26" name="Text Box 20"/>
          <p:cNvSpPr txBox="1">
            <a:spLocks noChangeArrowheads="1"/>
          </p:cNvSpPr>
          <p:nvPr/>
        </p:nvSpPr>
        <p:spPr bwMode="blackWhite">
          <a:xfrm>
            <a:off x="1201738" y="5634038"/>
            <a:ext cx="2182812" cy="387350"/>
          </a:xfrm>
          <a:prstGeom prst="rect">
            <a:avLst/>
          </a:prstGeom>
          <a:noFill/>
          <a:ln w="9525">
            <a:noFill/>
            <a:miter lim="800000"/>
            <a:headEnd/>
            <a:tailEnd/>
          </a:ln>
          <a:effectLst/>
        </p:spPr>
        <p:txBody>
          <a:bodyPr>
            <a:spAutoFit/>
          </a:bodyPr>
          <a:lstStyle/>
          <a:p>
            <a:pPr algn="ctr" eaLnBrk="0" hangingPunct="0">
              <a:lnSpc>
                <a:spcPct val="80000"/>
              </a:lnSpc>
              <a:spcBef>
                <a:spcPct val="50000"/>
              </a:spcBef>
              <a:defRPr/>
            </a:pPr>
            <a:r>
              <a:rPr lang="en-US" sz="1200" dirty="0"/>
              <a:t>PEI/DXE</a:t>
            </a:r>
            <a:r>
              <a:rPr lang="en-US" sz="1200" dirty="0">
                <a:effectLst>
                  <a:outerShdw blurRad="38100" dist="38100" dir="2700000" algn="tl">
                    <a:srgbClr val="000000"/>
                  </a:outerShdw>
                </a:effectLst>
              </a:rPr>
              <a:t> </a:t>
            </a:r>
            <a:r>
              <a:rPr lang="en-US" sz="1200" dirty="0"/>
              <a:t>PI</a:t>
            </a:r>
            <a:r>
              <a:rPr lang="en-US" sz="1200" dirty="0">
                <a:effectLst>
                  <a:outerShdw blurRad="38100" dist="38100" dir="2700000" algn="tl">
                    <a:srgbClr val="000000"/>
                  </a:outerShdw>
                </a:effectLst>
              </a:rPr>
              <a:t> </a:t>
            </a:r>
            <a:r>
              <a:rPr lang="en-US" sz="1200" dirty="0"/>
              <a:t>Foundation</a:t>
            </a:r>
          </a:p>
        </p:txBody>
      </p:sp>
      <p:sp>
        <p:nvSpPr>
          <p:cNvPr id="27" name="Text Box 21"/>
          <p:cNvSpPr txBox="1">
            <a:spLocks noChangeArrowheads="1"/>
          </p:cNvSpPr>
          <p:nvPr/>
        </p:nvSpPr>
        <p:spPr bwMode="blackWhite">
          <a:xfrm>
            <a:off x="1201738" y="5943600"/>
            <a:ext cx="2003425" cy="387350"/>
          </a:xfrm>
          <a:prstGeom prst="rect">
            <a:avLst/>
          </a:prstGeom>
          <a:noFill/>
          <a:ln w="9525">
            <a:noFill/>
            <a:miter lim="800000"/>
            <a:headEnd/>
            <a:tailEnd/>
          </a:ln>
          <a:effectLst/>
        </p:spPr>
        <p:txBody>
          <a:bodyPr>
            <a:spAutoFit/>
          </a:bodyPr>
          <a:lstStyle/>
          <a:p>
            <a:pPr algn="ctr" eaLnBrk="0" hangingPunct="0">
              <a:lnSpc>
                <a:spcPct val="80000"/>
              </a:lnSpc>
              <a:spcBef>
                <a:spcPct val="50000"/>
              </a:spcBef>
              <a:defRPr/>
            </a:pPr>
            <a:r>
              <a:rPr lang="en-US" sz="1200" dirty="0">
                <a:effectLst>
                  <a:outerShdw blurRad="38100" dist="38100" dir="2700000" algn="tl">
                    <a:srgbClr val="000000"/>
                  </a:outerShdw>
                </a:effectLst>
              </a:rPr>
              <a:t>      </a:t>
            </a:r>
            <a:r>
              <a:rPr lang="en-US" sz="1200" dirty="0"/>
              <a:t>Modular components</a:t>
            </a:r>
          </a:p>
        </p:txBody>
      </p:sp>
      <p:grpSp>
        <p:nvGrpSpPr>
          <p:cNvPr id="28" name="Group 26"/>
          <p:cNvGrpSpPr>
            <a:grpSpLocks/>
          </p:cNvGrpSpPr>
          <p:nvPr/>
        </p:nvGrpSpPr>
        <p:grpSpPr bwMode="auto">
          <a:xfrm>
            <a:off x="4286561" y="935037"/>
            <a:ext cx="1820863" cy="2149475"/>
            <a:chOff x="4728" y="71"/>
            <a:chExt cx="902" cy="1215"/>
          </a:xfrm>
        </p:grpSpPr>
        <p:sp>
          <p:nvSpPr>
            <p:cNvPr id="29" name="Rectangle 2"/>
            <p:cNvSpPr>
              <a:spLocks noChangeArrowheads="1"/>
            </p:cNvSpPr>
            <p:nvPr/>
          </p:nvSpPr>
          <p:spPr bwMode="auto">
            <a:xfrm>
              <a:off x="4734" y="743"/>
              <a:ext cx="890" cy="135"/>
            </a:xfrm>
            <a:prstGeom prst="rect">
              <a:avLst/>
            </a:prstGeom>
            <a:noFill/>
            <a:ln w="9525">
              <a:solidFill>
                <a:schemeClr val="tx1"/>
              </a:solidFill>
              <a:miter lim="800000"/>
              <a:headEnd/>
              <a:tailEnd/>
            </a:ln>
          </p:spPr>
          <p:txBody>
            <a:bodyPr wrap="none" anchor="ctr"/>
            <a:lstStyle/>
            <a:p>
              <a:pPr algn="ctr"/>
              <a:r>
                <a:rPr lang="en-US" sz="1400"/>
                <a:t>Network</a:t>
              </a:r>
            </a:p>
          </p:txBody>
        </p:sp>
        <p:sp>
          <p:nvSpPr>
            <p:cNvPr id="30" name="Rectangle 3"/>
            <p:cNvSpPr>
              <a:spLocks noChangeArrowheads="1"/>
            </p:cNvSpPr>
            <p:nvPr/>
          </p:nvSpPr>
          <p:spPr bwMode="auto">
            <a:xfrm>
              <a:off x="4734" y="1151"/>
              <a:ext cx="890" cy="135"/>
            </a:xfrm>
            <a:prstGeom prst="rect">
              <a:avLst/>
            </a:prstGeom>
            <a:noFill/>
            <a:ln w="9525">
              <a:solidFill>
                <a:schemeClr val="tx1"/>
              </a:solidFill>
              <a:miter lim="800000"/>
              <a:headEnd/>
              <a:tailEnd/>
            </a:ln>
          </p:spPr>
          <p:txBody>
            <a:bodyPr wrap="none" anchor="ctr"/>
            <a:lstStyle/>
            <a:p>
              <a:pPr algn="ctr"/>
              <a:r>
                <a:rPr lang="en-US" sz="1400"/>
                <a:t>Hardware</a:t>
              </a:r>
            </a:p>
          </p:txBody>
        </p:sp>
        <p:sp>
          <p:nvSpPr>
            <p:cNvPr id="31" name="Rectangle 4"/>
            <p:cNvSpPr>
              <a:spLocks noChangeArrowheads="1"/>
            </p:cNvSpPr>
            <p:nvPr/>
          </p:nvSpPr>
          <p:spPr bwMode="auto">
            <a:xfrm>
              <a:off x="4734" y="1017"/>
              <a:ext cx="890" cy="134"/>
            </a:xfrm>
            <a:prstGeom prst="rect">
              <a:avLst/>
            </a:prstGeom>
            <a:noFill/>
            <a:ln w="9525">
              <a:solidFill>
                <a:schemeClr val="tx1"/>
              </a:solidFill>
              <a:miter lim="800000"/>
              <a:headEnd/>
              <a:tailEnd/>
            </a:ln>
          </p:spPr>
          <p:txBody>
            <a:bodyPr wrap="none" anchor="ctr"/>
            <a:lstStyle/>
            <a:p>
              <a:pPr algn="ctr"/>
              <a:r>
                <a:rPr lang="en-US" sz="1400"/>
                <a:t>Firmware</a:t>
              </a:r>
            </a:p>
          </p:txBody>
        </p:sp>
        <p:sp>
          <p:nvSpPr>
            <p:cNvPr id="32" name="Rectangle 5"/>
            <p:cNvSpPr>
              <a:spLocks noChangeArrowheads="1"/>
            </p:cNvSpPr>
            <p:nvPr/>
          </p:nvSpPr>
          <p:spPr bwMode="auto">
            <a:xfrm>
              <a:off x="4734" y="882"/>
              <a:ext cx="890" cy="135"/>
            </a:xfrm>
            <a:prstGeom prst="rect">
              <a:avLst/>
            </a:prstGeom>
            <a:noFill/>
            <a:ln w="9525">
              <a:solidFill>
                <a:schemeClr val="tx1"/>
              </a:solidFill>
              <a:miter lim="800000"/>
              <a:headEnd/>
              <a:tailEnd/>
            </a:ln>
          </p:spPr>
          <p:txBody>
            <a:bodyPr wrap="none" anchor="ctr"/>
            <a:lstStyle/>
            <a:p>
              <a:pPr algn="ctr"/>
              <a:r>
                <a:rPr lang="en-US" sz="1400"/>
                <a:t>OS</a:t>
              </a:r>
            </a:p>
          </p:txBody>
        </p:sp>
        <p:sp>
          <p:nvSpPr>
            <p:cNvPr id="34" name="Rectangle 6"/>
            <p:cNvSpPr>
              <a:spLocks noChangeArrowheads="1"/>
            </p:cNvSpPr>
            <p:nvPr/>
          </p:nvSpPr>
          <p:spPr bwMode="auto">
            <a:xfrm>
              <a:off x="4734" y="611"/>
              <a:ext cx="890" cy="134"/>
            </a:xfrm>
            <a:prstGeom prst="rect">
              <a:avLst/>
            </a:prstGeom>
            <a:noFill/>
            <a:ln w="9525">
              <a:solidFill>
                <a:schemeClr val="tx1"/>
              </a:solidFill>
              <a:miter lim="800000"/>
              <a:headEnd/>
              <a:tailEnd/>
            </a:ln>
          </p:spPr>
          <p:txBody>
            <a:bodyPr wrap="none" anchor="ctr"/>
            <a:lstStyle/>
            <a:p>
              <a:pPr algn="ctr"/>
              <a:r>
                <a:rPr lang="en-US" sz="1400"/>
                <a:t>Drivers</a:t>
              </a:r>
            </a:p>
          </p:txBody>
        </p:sp>
        <p:sp>
          <p:nvSpPr>
            <p:cNvPr id="36" name="Rectangle 7"/>
            <p:cNvSpPr>
              <a:spLocks noChangeArrowheads="1"/>
            </p:cNvSpPr>
            <p:nvPr/>
          </p:nvSpPr>
          <p:spPr bwMode="auto">
            <a:xfrm>
              <a:off x="4734" y="476"/>
              <a:ext cx="890" cy="135"/>
            </a:xfrm>
            <a:prstGeom prst="rect">
              <a:avLst/>
            </a:prstGeom>
            <a:noFill/>
            <a:ln w="9525">
              <a:solidFill>
                <a:schemeClr val="tx1"/>
              </a:solidFill>
              <a:miter lim="800000"/>
              <a:headEnd/>
              <a:tailEnd/>
            </a:ln>
          </p:spPr>
          <p:txBody>
            <a:bodyPr wrap="none" anchor="ctr"/>
            <a:lstStyle/>
            <a:p>
              <a:pPr algn="ctr"/>
              <a:r>
                <a:rPr lang="en-US" sz="1400"/>
                <a:t>Libraries</a:t>
              </a:r>
            </a:p>
          </p:txBody>
        </p:sp>
        <p:sp>
          <p:nvSpPr>
            <p:cNvPr id="37" name="Rectangle 8"/>
            <p:cNvSpPr>
              <a:spLocks noChangeArrowheads="1"/>
            </p:cNvSpPr>
            <p:nvPr/>
          </p:nvSpPr>
          <p:spPr bwMode="auto">
            <a:xfrm>
              <a:off x="4734" y="340"/>
              <a:ext cx="890" cy="136"/>
            </a:xfrm>
            <a:prstGeom prst="rect">
              <a:avLst/>
            </a:prstGeom>
            <a:noFill/>
            <a:ln w="9525">
              <a:solidFill>
                <a:schemeClr val="tx1"/>
              </a:solidFill>
              <a:miter lim="800000"/>
              <a:headEnd/>
              <a:tailEnd/>
            </a:ln>
          </p:spPr>
          <p:txBody>
            <a:bodyPr wrap="none" anchor="ctr"/>
            <a:lstStyle/>
            <a:p>
              <a:pPr algn="ctr"/>
              <a:r>
                <a:rPr lang="en-US" sz="1400"/>
                <a:t>Application</a:t>
              </a:r>
            </a:p>
          </p:txBody>
        </p:sp>
        <p:sp>
          <p:nvSpPr>
            <p:cNvPr id="38" name="Rectangle 9"/>
            <p:cNvSpPr>
              <a:spLocks noChangeArrowheads="1"/>
            </p:cNvSpPr>
            <p:nvPr/>
          </p:nvSpPr>
          <p:spPr bwMode="auto">
            <a:xfrm>
              <a:off x="4734" y="206"/>
              <a:ext cx="890" cy="134"/>
            </a:xfrm>
            <a:prstGeom prst="rect">
              <a:avLst/>
            </a:prstGeom>
            <a:noFill/>
            <a:ln w="9525">
              <a:solidFill>
                <a:schemeClr val="tx1"/>
              </a:solidFill>
              <a:miter lim="800000"/>
              <a:headEnd/>
              <a:tailEnd/>
            </a:ln>
          </p:spPr>
          <p:txBody>
            <a:bodyPr wrap="none" anchor="ctr"/>
            <a:lstStyle/>
            <a:p>
              <a:pPr algn="ctr"/>
              <a:r>
                <a:rPr lang="en-US" sz="1400"/>
                <a:t>GUI</a:t>
              </a:r>
            </a:p>
          </p:txBody>
        </p:sp>
        <p:sp>
          <p:nvSpPr>
            <p:cNvPr id="39" name="Rectangle 10"/>
            <p:cNvSpPr>
              <a:spLocks noChangeArrowheads="1"/>
            </p:cNvSpPr>
            <p:nvPr/>
          </p:nvSpPr>
          <p:spPr bwMode="auto">
            <a:xfrm>
              <a:off x="4734" y="71"/>
              <a:ext cx="890" cy="136"/>
            </a:xfrm>
            <a:prstGeom prst="rect">
              <a:avLst/>
            </a:prstGeom>
            <a:noFill/>
            <a:ln w="9525">
              <a:solidFill>
                <a:schemeClr val="tx1"/>
              </a:solidFill>
              <a:miter lim="800000"/>
              <a:headEnd/>
              <a:tailEnd/>
            </a:ln>
          </p:spPr>
          <p:txBody>
            <a:bodyPr wrap="none" anchor="ctr"/>
            <a:lstStyle/>
            <a:p>
              <a:pPr algn="ctr"/>
              <a:r>
                <a:rPr lang="en-US" sz="1400"/>
                <a:t>Human User</a:t>
              </a:r>
            </a:p>
          </p:txBody>
        </p:sp>
        <p:grpSp>
          <p:nvGrpSpPr>
            <p:cNvPr id="40" name="Group 24"/>
            <p:cNvGrpSpPr>
              <a:grpSpLocks/>
            </p:cNvGrpSpPr>
            <p:nvPr/>
          </p:nvGrpSpPr>
          <p:grpSpPr bwMode="auto">
            <a:xfrm>
              <a:off x="4728" y="209"/>
              <a:ext cx="902" cy="815"/>
              <a:chOff x="1979" y="1770"/>
              <a:chExt cx="1743" cy="1320"/>
            </a:xfrm>
          </p:grpSpPr>
          <p:sp>
            <p:nvSpPr>
              <p:cNvPr id="41" name="Rectangle 25"/>
              <p:cNvSpPr>
                <a:spLocks noChangeArrowheads="1"/>
              </p:cNvSpPr>
              <p:nvPr/>
            </p:nvSpPr>
            <p:spPr bwMode="auto">
              <a:xfrm>
                <a:off x="1983" y="2202"/>
                <a:ext cx="1739" cy="888"/>
              </a:xfrm>
              <a:prstGeom prst="rect">
                <a:avLst/>
              </a:prstGeom>
              <a:solidFill>
                <a:srgbClr val="3366FF">
                  <a:alpha val="50195"/>
                </a:srgbClr>
              </a:solidFill>
              <a:ln w="38100">
                <a:noFill/>
                <a:miter lim="800000"/>
                <a:headEnd type="none" w="sm" len="sm"/>
                <a:tailEnd type="none" w="sm" len="sm"/>
              </a:ln>
            </p:spPr>
            <p:txBody>
              <a:bodyPr wrap="none" anchor="ctr"/>
              <a:lstStyle/>
              <a:p>
                <a:pPr algn="ctr"/>
                <a:endParaRPr lang="en-US" sz="1400"/>
              </a:p>
            </p:txBody>
          </p:sp>
          <p:sp>
            <p:nvSpPr>
              <p:cNvPr id="42" name="Rectangle 26"/>
              <p:cNvSpPr>
                <a:spLocks noChangeArrowheads="1"/>
              </p:cNvSpPr>
              <p:nvPr/>
            </p:nvSpPr>
            <p:spPr bwMode="auto">
              <a:xfrm>
                <a:off x="1979" y="1770"/>
                <a:ext cx="1739" cy="209"/>
              </a:xfrm>
              <a:prstGeom prst="rect">
                <a:avLst/>
              </a:prstGeom>
              <a:solidFill>
                <a:srgbClr val="3366FF">
                  <a:alpha val="50195"/>
                </a:srgbClr>
              </a:solidFill>
              <a:ln w="38100">
                <a:noFill/>
                <a:miter lim="800000"/>
                <a:headEnd type="none" w="sm" len="sm"/>
                <a:tailEnd type="none" w="sm" len="sm"/>
              </a:ln>
            </p:spPr>
            <p:txBody>
              <a:bodyPr wrap="none" anchor="ctr"/>
              <a:lstStyle/>
              <a:p>
                <a:pPr algn="ctr"/>
                <a:endParaRPr lang="en-US" sz="1400"/>
              </a:p>
            </p:txBody>
          </p:sp>
        </p:grpSp>
      </p:grpSp>
      <p:sp>
        <p:nvSpPr>
          <p:cNvPr id="43" name="Rectangle 21"/>
          <p:cNvSpPr>
            <a:spLocks noChangeArrowheads="1"/>
          </p:cNvSpPr>
          <p:nvPr/>
        </p:nvSpPr>
        <p:spPr bwMode="auto">
          <a:xfrm>
            <a:off x="4099415" y="2608262"/>
            <a:ext cx="2200275" cy="239713"/>
          </a:xfrm>
          <a:prstGeom prst="rect">
            <a:avLst/>
          </a:prstGeom>
          <a:gradFill rotWithShape="1">
            <a:gsLst>
              <a:gs pos="0">
                <a:srgbClr val="FF3300">
                  <a:alpha val="67000"/>
                </a:srgbClr>
              </a:gs>
              <a:gs pos="100000">
                <a:srgbClr val="9B1F00">
                  <a:alpha val="23000"/>
                </a:srgbClr>
              </a:gs>
            </a:gsLst>
            <a:lin ang="5400000" scaled="1"/>
          </a:gradFill>
          <a:ln w="12700">
            <a:solidFill>
              <a:schemeClr val="tx1"/>
            </a:solidFill>
            <a:miter lim="800000"/>
            <a:headEnd type="none" w="sm" len="sm"/>
            <a:tailEnd type="none" w="sm" len="sm"/>
          </a:ln>
        </p:spPr>
        <p:txBody>
          <a:bodyPr wrap="none" anchor="ctr"/>
          <a:lstStyle/>
          <a:p>
            <a:endParaRPr lang="en-US"/>
          </a:p>
        </p:txBody>
      </p:sp>
      <p:sp>
        <p:nvSpPr>
          <p:cNvPr id="44" name="Rectangle 23"/>
          <p:cNvSpPr>
            <a:spLocks noChangeArrowheads="1"/>
          </p:cNvSpPr>
          <p:nvPr/>
        </p:nvSpPr>
        <p:spPr bwMode="auto">
          <a:xfrm>
            <a:off x="4292600" y="2590800"/>
            <a:ext cx="1803400" cy="481012"/>
          </a:xfrm>
          <a:prstGeom prst="rect">
            <a:avLst/>
          </a:prstGeom>
          <a:gradFill rotWithShape="1">
            <a:gsLst>
              <a:gs pos="0">
                <a:srgbClr val="765E00">
                  <a:alpha val="21001"/>
                </a:srgbClr>
              </a:gs>
              <a:gs pos="100000">
                <a:srgbClr val="FFCC00">
                  <a:alpha val="59000"/>
                </a:srgbClr>
              </a:gs>
            </a:gsLst>
            <a:lin ang="5400000" scaled="1"/>
          </a:gradFill>
          <a:ln w="12700">
            <a:noFill/>
            <a:miter lim="800000"/>
            <a:headEnd type="none" w="sm" len="sm"/>
            <a:tailEnd type="none" w="sm" len="sm"/>
          </a:ln>
        </p:spPr>
        <p:txBody>
          <a:bodyPr wrap="none" anchor="ctr"/>
          <a:lstStyle/>
          <a:p>
            <a:endParaRPr lang="en-US"/>
          </a:p>
        </p:txBody>
      </p:sp>
      <p:grpSp>
        <p:nvGrpSpPr>
          <p:cNvPr id="45" name="Group 35"/>
          <p:cNvGrpSpPr>
            <a:grpSpLocks/>
          </p:cNvGrpSpPr>
          <p:nvPr/>
        </p:nvGrpSpPr>
        <p:grpSpPr bwMode="auto">
          <a:xfrm>
            <a:off x="7847010" y="196849"/>
            <a:ext cx="1067879" cy="3232151"/>
            <a:chOff x="4489" y="-1271"/>
            <a:chExt cx="1100" cy="3403"/>
          </a:xfrm>
        </p:grpSpPr>
        <p:graphicFrame>
          <p:nvGraphicFramePr>
            <p:cNvPr id="46" name="Object 2"/>
            <p:cNvGraphicFramePr>
              <a:graphicFrameLocks noChangeAspect="1"/>
            </p:cNvGraphicFramePr>
            <p:nvPr/>
          </p:nvGraphicFramePr>
          <p:xfrm>
            <a:off x="4726" y="-1271"/>
            <a:ext cx="854" cy="836"/>
          </p:xfrm>
          <a:graphic>
            <a:graphicData uri="http://schemas.openxmlformats.org/presentationml/2006/ole">
              <mc:AlternateContent xmlns:mc="http://schemas.openxmlformats.org/markup-compatibility/2006">
                <mc:Choice xmlns:v="urn:schemas-microsoft-com:vml" Requires="v">
                  <p:oleObj spid="_x0000_s4130" r:id="rId4" imgW="4866667" imgH="5619048" progId="">
                    <p:embed/>
                  </p:oleObj>
                </mc:Choice>
                <mc:Fallback>
                  <p:oleObj r:id="rId4" imgW="4866667" imgH="5619048"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6" y="-1271"/>
                          <a:ext cx="854" cy="836"/>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7" name="Text Box 37"/>
            <p:cNvSpPr txBox="1">
              <a:spLocks noChangeArrowheads="1"/>
            </p:cNvSpPr>
            <p:nvPr/>
          </p:nvSpPr>
          <p:spPr bwMode="auto">
            <a:xfrm>
              <a:off x="4489" y="1056"/>
              <a:ext cx="1100" cy="1076"/>
            </a:xfrm>
            <a:prstGeom prst="rect">
              <a:avLst/>
            </a:prstGeom>
            <a:noFill/>
            <a:ln w="9525">
              <a:noFill/>
              <a:round/>
              <a:headEnd/>
              <a:tailEnd/>
            </a:ln>
          </p:spPr>
          <p:txBody>
            <a:bodyPr wrap="none" anchor="ctr"/>
            <a:lstStyle/>
            <a:p>
              <a:endParaRPr lang="en-US"/>
            </a:p>
          </p:txBody>
        </p:sp>
      </p:grpSp>
      <p:cxnSp>
        <p:nvCxnSpPr>
          <p:cNvPr id="48" name="Straight Arrow Connector 47"/>
          <p:cNvCxnSpPr/>
          <p:nvPr/>
        </p:nvCxnSpPr>
        <p:spPr>
          <a:xfrm rot="5400000" flipH="1" flipV="1">
            <a:off x="2607228" y="3435055"/>
            <a:ext cx="2224881" cy="939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3225084" y="2056326"/>
            <a:ext cx="1016000" cy="59451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Right Brace 49"/>
          <p:cNvSpPr/>
          <p:nvPr/>
        </p:nvSpPr>
        <p:spPr>
          <a:xfrm>
            <a:off x="6477000" y="990600"/>
            <a:ext cx="457200" cy="22098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TextBox 50"/>
          <p:cNvSpPr txBox="1"/>
          <p:nvPr/>
        </p:nvSpPr>
        <p:spPr>
          <a:xfrm>
            <a:off x="6858000" y="1777425"/>
            <a:ext cx="2192844" cy="584775"/>
          </a:xfrm>
          <a:prstGeom prst="rect">
            <a:avLst/>
          </a:prstGeom>
          <a:noFill/>
        </p:spPr>
        <p:txBody>
          <a:bodyPr wrap="none" rtlCol="0">
            <a:spAutoFit/>
          </a:bodyPr>
          <a:lstStyle/>
          <a:p>
            <a:r>
              <a:rPr lang="en-US" sz="1600" dirty="0" smtClean="0">
                <a:latin typeface="+mn-lt"/>
              </a:rPr>
              <a:t>Full system stack </a:t>
            </a:r>
            <a:br>
              <a:rPr lang="en-US" sz="1600" dirty="0" smtClean="0">
                <a:latin typeface="+mn-lt"/>
              </a:rPr>
            </a:br>
            <a:r>
              <a:rPr lang="en-US" sz="1600" dirty="0" smtClean="0">
                <a:latin typeface="+mn-lt"/>
              </a:rPr>
              <a:t>(user -&gt; hardware)</a:t>
            </a:r>
            <a:endParaRPr lang="en-US" sz="1600" dirty="0">
              <a:latin typeface="+mn-lt"/>
            </a:endParaRPr>
          </a:p>
        </p:txBody>
      </p:sp>
    </p:spTree>
    <p:extLst>
      <p:ext uri="{BB962C8B-B14F-4D97-AF65-F5344CB8AC3E}">
        <p14:creationId xmlns:p14="http://schemas.microsoft.com/office/powerpoint/2010/main" val="612813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80"/>
          <p:cNvGrpSpPr>
            <a:grpSpLocks/>
          </p:cNvGrpSpPr>
          <p:nvPr/>
        </p:nvGrpSpPr>
        <p:grpSpPr bwMode="auto">
          <a:xfrm>
            <a:off x="1116013" y="889000"/>
            <a:ext cx="4689475" cy="4565650"/>
            <a:chOff x="2048982" y="849675"/>
            <a:chExt cx="4689218" cy="4566164"/>
          </a:xfrm>
        </p:grpSpPr>
        <p:grpSp>
          <p:nvGrpSpPr>
            <p:cNvPr id="8" name="组合 3101"/>
            <p:cNvGrpSpPr>
              <a:grpSpLocks/>
            </p:cNvGrpSpPr>
            <p:nvPr/>
          </p:nvGrpSpPr>
          <p:grpSpPr bwMode="auto">
            <a:xfrm>
              <a:off x="2714569" y="849675"/>
              <a:ext cx="4023631" cy="4566164"/>
              <a:chOff x="2714569" y="849675"/>
              <a:chExt cx="4023631" cy="4566164"/>
            </a:xfrm>
          </p:grpSpPr>
          <p:grpSp>
            <p:nvGrpSpPr>
              <p:cNvPr id="12" name="组合 3091"/>
              <p:cNvGrpSpPr>
                <a:grpSpLocks/>
              </p:cNvGrpSpPr>
              <p:nvPr/>
            </p:nvGrpSpPr>
            <p:grpSpPr bwMode="auto">
              <a:xfrm>
                <a:off x="2714569" y="849675"/>
                <a:ext cx="4023631" cy="4566164"/>
                <a:chOff x="1706378" y="1118834"/>
                <a:chExt cx="4023631" cy="4566164"/>
              </a:xfrm>
            </p:grpSpPr>
            <p:sp>
              <p:nvSpPr>
                <p:cNvPr id="14" name="矩形 3090"/>
                <p:cNvSpPr/>
                <p:nvPr/>
              </p:nvSpPr>
              <p:spPr>
                <a:xfrm>
                  <a:off x="1705917" y="3089144"/>
                  <a:ext cx="3981231" cy="2572040"/>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ＭＳ Ｐゴシック" pitchFamily="34" charset="-128"/>
                  </a:endParaRPr>
                </a:p>
              </p:txBody>
            </p:sp>
            <p:sp>
              <p:nvSpPr>
                <p:cNvPr id="15" name="圆角矩形 42"/>
                <p:cNvSpPr/>
                <p:nvPr/>
              </p:nvSpPr>
              <p:spPr>
                <a:xfrm>
                  <a:off x="1821799" y="3771846"/>
                  <a:ext cx="3752644" cy="1643247"/>
                </a:xfrm>
                <a:prstGeom prst="roundRect">
                  <a:avLst/>
                </a:prstGeom>
                <a:solidFill>
                  <a:schemeClr val="bg1">
                    <a:lumMod val="65000"/>
                  </a:schemeClr>
                </a:solidFill>
                <a:ln>
                  <a:round/>
                </a:ln>
              </p:spPr>
              <p:style>
                <a:lnRef idx="1">
                  <a:schemeClr val="dk1"/>
                </a:lnRef>
                <a:fillRef idx="2">
                  <a:schemeClr val="dk1"/>
                </a:fillRef>
                <a:effectRef idx="1">
                  <a:schemeClr val="dk1"/>
                </a:effectRef>
                <a:fontRef idx="minor">
                  <a:schemeClr val="dk1"/>
                </a:fontRef>
              </p:style>
              <p:txBody>
                <a:bodyPr anchor="ctr"/>
                <a:lstStyle/>
                <a:p>
                  <a:pPr algn="ctr"/>
                  <a:endParaRPr lang="zh-CN" altLang="en-US" sz="1200">
                    <a:solidFill>
                      <a:srgbClr val="000000"/>
                    </a:solidFill>
                    <a:ea typeface="ＭＳ Ｐゴシック" pitchFamily="34" charset="-128"/>
                  </a:endParaRPr>
                </a:p>
              </p:txBody>
            </p:sp>
            <p:sp>
              <p:nvSpPr>
                <p:cNvPr id="16" name="圆角矩形 6"/>
                <p:cNvSpPr/>
                <p:nvPr/>
              </p:nvSpPr>
              <p:spPr>
                <a:xfrm>
                  <a:off x="2447239" y="3185992"/>
                  <a:ext cx="1814412" cy="400095"/>
                </a:xfrm>
                <a:prstGeom prst="roundRect">
                  <a:avLst/>
                </a:prstGeom>
                <a:solidFill>
                  <a:srgbClr val="FFCCCC"/>
                </a:solidFill>
              </p:spPr>
              <p:style>
                <a:lnRef idx="1">
                  <a:schemeClr val="accent2"/>
                </a:lnRef>
                <a:fillRef idx="2">
                  <a:schemeClr val="accent2"/>
                </a:fillRef>
                <a:effectRef idx="1">
                  <a:schemeClr val="accent2"/>
                </a:effectRef>
                <a:fontRef idx="minor">
                  <a:schemeClr val="dk1"/>
                </a:fontRef>
              </p:style>
              <p:txBody>
                <a:bodyPr anchor="ctr"/>
                <a:lstStyle/>
                <a:p>
                  <a:pPr algn="ctr"/>
                  <a:r>
                    <a:rPr lang="en-US" altLang="zh-CN" sz="1400" dirty="0">
                      <a:solidFill>
                        <a:srgbClr val="000000"/>
                      </a:solidFill>
                      <a:ea typeface="ＭＳ Ｐゴシック" pitchFamily="34" charset="-128"/>
                    </a:rPr>
                    <a:t>SMM / BIOS</a:t>
                  </a:r>
                  <a:endParaRPr lang="zh-CN" altLang="en-US" sz="1400" dirty="0">
                    <a:solidFill>
                      <a:srgbClr val="000000"/>
                    </a:solidFill>
                    <a:ea typeface="ＭＳ Ｐゴシック" pitchFamily="34" charset="-128"/>
                  </a:endParaRPr>
                </a:p>
              </p:txBody>
            </p:sp>
            <p:sp>
              <p:nvSpPr>
                <p:cNvPr id="17" name="圆角矩形 7"/>
                <p:cNvSpPr/>
                <p:nvPr/>
              </p:nvSpPr>
              <p:spPr>
                <a:xfrm>
                  <a:off x="1958316" y="3916324"/>
                  <a:ext cx="3135140" cy="330237"/>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r>
                    <a:rPr lang="en-US" altLang="zh-CN" sz="1400">
                      <a:solidFill>
                        <a:srgbClr val="000000"/>
                      </a:solidFill>
                      <a:ea typeface="ＭＳ Ｐゴシック" pitchFamily="34" charset="-128"/>
                    </a:rPr>
                    <a:t>CPU</a:t>
                  </a:r>
                  <a:endParaRPr lang="zh-CN" altLang="en-US" sz="1400">
                    <a:solidFill>
                      <a:srgbClr val="000000"/>
                    </a:solidFill>
                    <a:ea typeface="ＭＳ Ｐゴシック" pitchFamily="34" charset="-128"/>
                  </a:endParaRPr>
                </a:p>
              </p:txBody>
            </p:sp>
            <p:grpSp>
              <p:nvGrpSpPr>
                <p:cNvPr id="18" name="组合 27"/>
                <p:cNvGrpSpPr>
                  <a:grpSpLocks/>
                </p:cNvGrpSpPr>
                <p:nvPr/>
              </p:nvGrpSpPr>
              <p:grpSpPr bwMode="auto">
                <a:xfrm>
                  <a:off x="1832586" y="1118834"/>
                  <a:ext cx="1782680" cy="1285027"/>
                  <a:chOff x="2441913" y="692696"/>
                  <a:chExt cx="1782680" cy="1285027"/>
                </a:xfrm>
              </p:grpSpPr>
              <p:sp>
                <p:nvSpPr>
                  <p:cNvPr id="42" name="圆角矩形 26"/>
                  <p:cNvSpPr/>
                  <p:nvPr/>
                </p:nvSpPr>
                <p:spPr>
                  <a:xfrm>
                    <a:off x="2442237" y="776843"/>
                    <a:ext cx="1782665" cy="1200285"/>
                  </a:xfrm>
                  <a:prstGeom prst="roundRect">
                    <a:avLst/>
                  </a:prstGeom>
                  <a:solidFill>
                    <a:srgbClr val="92D050"/>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zh-CN" altLang="en-US" sz="1200">
                      <a:solidFill>
                        <a:srgbClr val="FFFFFF"/>
                      </a:solidFill>
                      <a:ea typeface="ＭＳ Ｐゴシック" pitchFamily="34" charset="-128"/>
                    </a:endParaRPr>
                  </a:p>
                </p:txBody>
              </p:sp>
              <p:sp>
                <p:nvSpPr>
                  <p:cNvPr id="43" name="圆角矩形 4"/>
                  <p:cNvSpPr/>
                  <p:nvPr/>
                </p:nvSpPr>
                <p:spPr>
                  <a:xfrm>
                    <a:off x="2547006" y="953075"/>
                    <a:ext cx="777832" cy="330237"/>
                  </a:xfrm>
                  <a:prstGeom prst="roundRect">
                    <a:avLst/>
                  </a:prstGeom>
                  <a:solidFill>
                    <a:srgbClr val="99FF99"/>
                  </a:solidFill>
                </p:spPr>
                <p:style>
                  <a:lnRef idx="1">
                    <a:schemeClr val="accent3"/>
                  </a:lnRef>
                  <a:fillRef idx="2">
                    <a:schemeClr val="accent3"/>
                  </a:fillRef>
                  <a:effectRef idx="1">
                    <a:schemeClr val="accent3"/>
                  </a:effectRef>
                  <a:fontRef idx="minor">
                    <a:schemeClr val="dk1"/>
                  </a:fontRef>
                </p:style>
                <p:txBody>
                  <a:bodyPr anchor="ctr"/>
                  <a:lstStyle/>
                  <a:p>
                    <a:pPr algn="ctr"/>
                    <a:r>
                      <a:rPr lang="en-US" altLang="zh-CN" sz="1200">
                        <a:solidFill>
                          <a:srgbClr val="000000"/>
                        </a:solidFill>
                        <a:ea typeface="ＭＳ Ｐゴシック" pitchFamily="34" charset="-128"/>
                      </a:rPr>
                      <a:t>App</a:t>
                    </a:r>
                    <a:endParaRPr lang="zh-CN" altLang="en-US" sz="1200">
                      <a:solidFill>
                        <a:srgbClr val="000000"/>
                      </a:solidFill>
                      <a:ea typeface="ＭＳ Ｐゴシック" pitchFamily="34" charset="-128"/>
                    </a:endParaRPr>
                  </a:p>
                </p:txBody>
              </p:sp>
              <p:sp>
                <p:nvSpPr>
                  <p:cNvPr id="44" name="圆角矩形 5"/>
                  <p:cNvSpPr/>
                  <p:nvPr/>
                </p:nvSpPr>
                <p:spPr>
                  <a:xfrm>
                    <a:off x="2526370" y="1477010"/>
                    <a:ext cx="1595349" cy="327062"/>
                  </a:xfrm>
                  <a:prstGeom prst="roundRect">
                    <a:avLst/>
                  </a:prstGeom>
                  <a:solidFill>
                    <a:srgbClr val="99FF99"/>
                  </a:solidFill>
                </p:spPr>
                <p:style>
                  <a:lnRef idx="1">
                    <a:schemeClr val="accent3"/>
                  </a:lnRef>
                  <a:fillRef idx="2">
                    <a:schemeClr val="accent3"/>
                  </a:fillRef>
                  <a:effectRef idx="1">
                    <a:schemeClr val="accent3"/>
                  </a:effectRef>
                  <a:fontRef idx="minor">
                    <a:schemeClr val="dk1"/>
                  </a:fontRef>
                </p:style>
                <p:txBody>
                  <a:bodyPr anchor="ctr"/>
                  <a:lstStyle/>
                  <a:p>
                    <a:pPr algn="ctr"/>
                    <a:r>
                      <a:rPr lang="en-US" altLang="zh-CN" sz="1200">
                        <a:solidFill>
                          <a:srgbClr val="000000"/>
                        </a:solidFill>
                        <a:ea typeface="ＭＳ Ｐゴシック" pitchFamily="34" charset="-128"/>
                      </a:rPr>
                      <a:t>OS</a:t>
                    </a:r>
                    <a:endParaRPr lang="zh-CN" altLang="en-US" sz="1200">
                      <a:solidFill>
                        <a:srgbClr val="000000"/>
                      </a:solidFill>
                      <a:ea typeface="ＭＳ Ｐゴシック" pitchFamily="34" charset="-128"/>
                    </a:endParaRPr>
                  </a:p>
                </p:txBody>
              </p:sp>
              <p:sp>
                <p:nvSpPr>
                  <p:cNvPr id="45" name="圆角矩形 8"/>
                  <p:cNvSpPr/>
                  <p:nvPr/>
                </p:nvSpPr>
                <p:spPr>
                  <a:xfrm>
                    <a:off x="3415321" y="953075"/>
                    <a:ext cx="706398" cy="330237"/>
                  </a:xfrm>
                  <a:prstGeom prst="roundRect">
                    <a:avLst/>
                  </a:prstGeom>
                  <a:solidFill>
                    <a:srgbClr val="99FF99"/>
                  </a:solidFill>
                </p:spPr>
                <p:style>
                  <a:lnRef idx="1">
                    <a:schemeClr val="accent3"/>
                  </a:lnRef>
                  <a:fillRef idx="2">
                    <a:schemeClr val="accent3"/>
                  </a:fillRef>
                  <a:effectRef idx="1">
                    <a:schemeClr val="accent3"/>
                  </a:effectRef>
                  <a:fontRef idx="minor">
                    <a:schemeClr val="dk1"/>
                  </a:fontRef>
                </p:style>
                <p:txBody>
                  <a:bodyPr anchor="ctr"/>
                  <a:lstStyle/>
                  <a:p>
                    <a:pPr algn="ctr"/>
                    <a:r>
                      <a:rPr lang="en-US" altLang="zh-CN" sz="1200">
                        <a:solidFill>
                          <a:srgbClr val="000000"/>
                        </a:solidFill>
                        <a:ea typeface="ＭＳ Ｐゴシック" pitchFamily="34" charset="-128"/>
                      </a:rPr>
                      <a:t>App</a:t>
                    </a:r>
                    <a:endParaRPr lang="zh-CN" altLang="en-US" sz="1200">
                      <a:solidFill>
                        <a:srgbClr val="000000"/>
                      </a:solidFill>
                      <a:ea typeface="ＭＳ Ｐゴシック" pitchFamily="34" charset="-128"/>
                    </a:endParaRPr>
                  </a:p>
                </p:txBody>
              </p:sp>
              <p:cxnSp>
                <p:nvCxnSpPr>
                  <p:cNvPr id="46" name="直接箭头连接符 9"/>
                  <p:cNvCxnSpPr>
                    <a:stCxn id="43" idx="2"/>
                  </p:cNvCxnSpPr>
                  <p:nvPr/>
                </p:nvCxnSpPr>
                <p:spPr>
                  <a:xfrm>
                    <a:off x="2935923" y="1283313"/>
                    <a:ext cx="0" cy="198460"/>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cxnSp>
                <p:nvCxnSpPr>
                  <p:cNvPr id="47" name="直接箭头连接符 22"/>
                  <p:cNvCxnSpPr>
                    <a:stCxn id="45" idx="2"/>
                  </p:cNvCxnSpPr>
                  <p:nvPr/>
                </p:nvCxnSpPr>
                <p:spPr>
                  <a:xfrm>
                    <a:off x="3769314" y="1283313"/>
                    <a:ext cx="0" cy="193697"/>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sp>
                <p:nvSpPr>
                  <p:cNvPr id="48" name="TextBox 25"/>
                  <p:cNvSpPr txBox="1">
                    <a:spLocks noChangeArrowheads="1"/>
                  </p:cNvSpPr>
                  <p:nvPr/>
                </p:nvSpPr>
                <p:spPr bwMode="auto">
                  <a:xfrm>
                    <a:off x="3707904" y="692696"/>
                    <a:ext cx="504056" cy="307777"/>
                  </a:xfrm>
                  <a:prstGeom prst="rect">
                    <a:avLst/>
                  </a:prstGeom>
                  <a:noFill/>
                  <a:ln w="9525">
                    <a:noFill/>
                    <a:miter lim="800000"/>
                    <a:headEnd/>
                    <a:tailEnd/>
                  </a:ln>
                </p:spPr>
                <p:txBody>
                  <a:bodyPr>
                    <a:spAutoFit/>
                  </a:bodyPr>
                  <a:lstStyle/>
                  <a:p>
                    <a:r>
                      <a:rPr lang="en-US" altLang="zh-CN" sz="1400"/>
                      <a:t>VM</a:t>
                    </a:r>
                    <a:endParaRPr lang="zh-CN" altLang="en-US" sz="1400"/>
                  </a:p>
                </p:txBody>
              </p:sp>
            </p:grpSp>
            <p:grpSp>
              <p:nvGrpSpPr>
                <p:cNvPr id="19" name="组合 29"/>
                <p:cNvGrpSpPr>
                  <a:grpSpLocks/>
                </p:cNvGrpSpPr>
                <p:nvPr/>
              </p:nvGrpSpPr>
              <p:grpSpPr bwMode="auto">
                <a:xfrm>
                  <a:off x="3767666" y="1118834"/>
                  <a:ext cx="1782680" cy="1285027"/>
                  <a:chOff x="2441913" y="692696"/>
                  <a:chExt cx="1782680" cy="1285027"/>
                </a:xfrm>
              </p:grpSpPr>
              <p:sp>
                <p:nvSpPr>
                  <p:cNvPr id="35" name="圆角矩形 30"/>
                  <p:cNvSpPr/>
                  <p:nvPr/>
                </p:nvSpPr>
                <p:spPr>
                  <a:xfrm>
                    <a:off x="2442214" y="776843"/>
                    <a:ext cx="1782664" cy="1200285"/>
                  </a:xfrm>
                  <a:prstGeom prst="roundRect">
                    <a:avLst/>
                  </a:prstGeom>
                  <a:solidFill>
                    <a:srgbClr val="92D050"/>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zh-CN" altLang="en-US" sz="1200">
                      <a:solidFill>
                        <a:srgbClr val="FFFFFF"/>
                      </a:solidFill>
                      <a:ea typeface="ＭＳ Ｐゴシック" pitchFamily="34" charset="-128"/>
                    </a:endParaRPr>
                  </a:p>
                </p:txBody>
              </p:sp>
              <p:sp>
                <p:nvSpPr>
                  <p:cNvPr id="36" name="圆角矩形 31"/>
                  <p:cNvSpPr/>
                  <p:nvPr/>
                </p:nvSpPr>
                <p:spPr>
                  <a:xfrm>
                    <a:off x="2546983" y="953075"/>
                    <a:ext cx="777832" cy="330237"/>
                  </a:xfrm>
                  <a:prstGeom prst="roundRect">
                    <a:avLst/>
                  </a:prstGeom>
                  <a:solidFill>
                    <a:srgbClr val="99FF99"/>
                  </a:solidFill>
                </p:spPr>
                <p:style>
                  <a:lnRef idx="1">
                    <a:schemeClr val="accent3"/>
                  </a:lnRef>
                  <a:fillRef idx="2">
                    <a:schemeClr val="accent3"/>
                  </a:fillRef>
                  <a:effectRef idx="1">
                    <a:schemeClr val="accent3"/>
                  </a:effectRef>
                  <a:fontRef idx="minor">
                    <a:schemeClr val="dk1"/>
                  </a:fontRef>
                </p:style>
                <p:txBody>
                  <a:bodyPr anchor="ctr"/>
                  <a:lstStyle/>
                  <a:p>
                    <a:pPr algn="ctr"/>
                    <a:r>
                      <a:rPr lang="en-US" altLang="zh-CN" sz="1200">
                        <a:solidFill>
                          <a:srgbClr val="000000"/>
                        </a:solidFill>
                        <a:ea typeface="ＭＳ Ｐゴシック" pitchFamily="34" charset="-128"/>
                      </a:rPr>
                      <a:t>App</a:t>
                    </a:r>
                    <a:endParaRPr lang="zh-CN" altLang="en-US" sz="1200">
                      <a:solidFill>
                        <a:srgbClr val="000000"/>
                      </a:solidFill>
                      <a:ea typeface="ＭＳ Ｐゴシック" pitchFamily="34" charset="-128"/>
                    </a:endParaRPr>
                  </a:p>
                </p:txBody>
              </p:sp>
              <p:sp>
                <p:nvSpPr>
                  <p:cNvPr id="37" name="圆角矩形 32"/>
                  <p:cNvSpPr/>
                  <p:nvPr/>
                </p:nvSpPr>
                <p:spPr>
                  <a:xfrm>
                    <a:off x="2526346" y="1477010"/>
                    <a:ext cx="1595350" cy="327062"/>
                  </a:xfrm>
                  <a:prstGeom prst="roundRect">
                    <a:avLst/>
                  </a:prstGeom>
                  <a:solidFill>
                    <a:srgbClr val="99FF99"/>
                  </a:solidFill>
                </p:spPr>
                <p:style>
                  <a:lnRef idx="1">
                    <a:schemeClr val="accent3"/>
                  </a:lnRef>
                  <a:fillRef idx="2">
                    <a:schemeClr val="accent3"/>
                  </a:fillRef>
                  <a:effectRef idx="1">
                    <a:schemeClr val="accent3"/>
                  </a:effectRef>
                  <a:fontRef idx="minor">
                    <a:schemeClr val="dk1"/>
                  </a:fontRef>
                </p:style>
                <p:txBody>
                  <a:bodyPr anchor="ctr"/>
                  <a:lstStyle/>
                  <a:p>
                    <a:pPr algn="ctr"/>
                    <a:r>
                      <a:rPr lang="en-US" altLang="zh-CN" sz="1200">
                        <a:solidFill>
                          <a:srgbClr val="000000"/>
                        </a:solidFill>
                        <a:ea typeface="ＭＳ Ｐゴシック" pitchFamily="34" charset="-128"/>
                      </a:rPr>
                      <a:t>OS</a:t>
                    </a:r>
                    <a:endParaRPr lang="zh-CN" altLang="en-US" sz="1200">
                      <a:solidFill>
                        <a:srgbClr val="000000"/>
                      </a:solidFill>
                      <a:ea typeface="ＭＳ Ｐゴシック" pitchFamily="34" charset="-128"/>
                    </a:endParaRPr>
                  </a:p>
                </p:txBody>
              </p:sp>
              <p:sp>
                <p:nvSpPr>
                  <p:cNvPr id="38" name="圆角矩形 33"/>
                  <p:cNvSpPr/>
                  <p:nvPr/>
                </p:nvSpPr>
                <p:spPr>
                  <a:xfrm>
                    <a:off x="3415297" y="953075"/>
                    <a:ext cx="706399" cy="330237"/>
                  </a:xfrm>
                  <a:prstGeom prst="roundRect">
                    <a:avLst/>
                  </a:prstGeom>
                  <a:solidFill>
                    <a:srgbClr val="99FF99"/>
                  </a:solidFill>
                </p:spPr>
                <p:style>
                  <a:lnRef idx="1">
                    <a:schemeClr val="accent3"/>
                  </a:lnRef>
                  <a:fillRef idx="2">
                    <a:schemeClr val="accent3"/>
                  </a:fillRef>
                  <a:effectRef idx="1">
                    <a:schemeClr val="accent3"/>
                  </a:effectRef>
                  <a:fontRef idx="minor">
                    <a:schemeClr val="dk1"/>
                  </a:fontRef>
                </p:style>
                <p:txBody>
                  <a:bodyPr anchor="ctr"/>
                  <a:lstStyle/>
                  <a:p>
                    <a:pPr algn="ctr"/>
                    <a:r>
                      <a:rPr lang="en-US" altLang="zh-CN" sz="1200">
                        <a:solidFill>
                          <a:srgbClr val="000000"/>
                        </a:solidFill>
                        <a:ea typeface="ＭＳ Ｐゴシック" pitchFamily="34" charset="-128"/>
                      </a:rPr>
                      <a:t>App</a:t>
                    </a:r>
                    <a:endParaRPr lang="zh-CN" altLang="en-US" sz="1200">
                      <a:solidFill>
                        <a:srgbClr val="000000"/>
                      </a:solidFill>
                      <a:ea typeface="ＭＳ Ｐゴシック" pitchFamily="34" charset="-128"/>
                    </a:endParaRPr>
                  </a:p>
                </p:txBody>
              </p:sp>
              <p:cxnSp>
                <p:nvCxnSpPr>
                  <p:cNvPr id="39" name="直接箭头连接符 34"/>
                  <p:cNvCxnSpPr>
                    <a:stCxn id="36" idx="2"/>
                  </p:cNvCxnSpPr>
                  <p:nvPr/>
                </p:nvCxnSpPr>
                <p:spPr>
                  <a:xfrm>
                    <a:off x="2935899" y="1283313"/>
                    <a:ext cx="0" cy="198460"/>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cxnSp>
                <p:nvCxnSpPr>
                  <p:cNvPr id="40" name="直接箭头连接符 35"/>
                  <p:cNvCxnSpPr>
                    <a:stCxn id="38" idx="2"/>
                  </p:cNvCxnSpPr>
                  <p:nvPr/>
                </p:nvCxnSpPr>
                <p:spPr>
                  <a:xfrm>
                    <a:off x="3769291" y="1283313"/>
                    <a:ext cx="0" cy="193697"/>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sp>
                <p:nvSpPr>
                  <p:cNvPr id="41" name="TextBox 36"/>
                  <p:cNvSpPr txBox="1">
                    <a:spLocks noChangeArrowheads="1"/>
                  </p:cNvSpPr>
                  <p:nvPr/>
                </p:nvSpPr>
                <p:spPr bwMode="auto">
                  <a:xfrm>
                    <a:off x="3707904" y="692696"/>
                    <a:ext cx="504056" cy="307777"/>
                  </a:xfrm>
                  <a:prstGeom prst="rect">
                    <a:avLst/>
                  </a:prstGeom>
                  <a:noFill/>
                  <a:ln w="9525">
                    <a:noFill/>
                    <a:miter lim="800000"/>
                    <a:headEnd/>
                    <a:tailEnd/>
                  </a:ln>
                </p:spPr>
                <p:txBody>
                  <a:bodyPr>
                    <a:spAutoFit/>
                  </a:bodyPr>
                  <a:lstStyle/>
                  <a:p>
                    <a:r>
                      <a:rPr lang="en-US" altLang="zh-CN" sz="1400"/>
                      <a:t>VM</a:t>
                    </a:r>
                    <a:endParaRPr lang="zh-CN" altLang="en-US" sz="1400"/>
                  </a:p>
                </p:txBody>
              </p:sp>
            </p:grpSp>
            <p:sp>
              <p:nvSpPr>
                <p:cNvPr id="20" name="圆角矩形 37"/>
                <p:cNvSpPr/>
                <p:nvPr/>
              </p:nvSpPr>
              <p:spPr>
                <a:xfrm>
                  <a:off x="1840848" y="2565210"/>
                  <a:ext cx="3019259" cy="400095"/>
                </a:xfrm>
                <a:prstGeom prst="roundRect">
                  <a:avLst/>
                </a:prstGeom>
                <a:solidFill>
                  <a:srgbClr val="CCECFF"/>
                </a:solidFill>
                <a:ln>
                  <a:solidFill>
                    <a:srgbClr val="00B0F0"/>
                  </a:solidFill>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CN" sz="1400" dirty="0">
                      <a:solidFill>
                        <a:srgbClr val="000000"/>
                      </a:solidFill>
                      <a:ea typeface="ＭＳ Ｐゴシック" pitchFamily="34" charset="-128"/>
                    </a:rPr>
                    <a:t>VMM / Hypervisor</a:t>
                  </a:r>
                  <a:endParaRPr lang="zh-CN" altLang="en-US" sz="1400" dirty="0">
                    <a:solidFill>
                      <a:srgbClr val="000000"/>
                    </a:solidFill>
                    <a:ea typeface="ＭＳ Ｐゴシック" pitchFamily="34" charset="-128"/>
                  </a:endParaRPr>
                </a:p>
              </p:txBody>
            </p:sp>
            <p:sp>
              <p:nvSpPr>
                <p:cNvPr id="21" name="圆角矩形 39"/>
                <p:cNvSpPr/>
                <p:nvPr/>
              </p:nvSpPr>
              <p:spPr>
                <a:xfrm>
                  <a:off x="1969428" y="4511704"/>
                  <a:ext cx="1509630" cy="330237"/>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r>
                    <a:rPr lang="en-US" altLang="zh-CN" sz="1400">
                      <a:solidFill>
                        <a:srgbClr val="000000"/>
                      </a:solidFill>
                      <a:ea typeface="ＭＳ Ｐゴシック" pitchFamily="34" charset="-128"/>
                    </a:rPr>
                    <a:t>Memory</a:t>
                  </a:r>
                  <a:endParaRPr lang="zh-CN" altLang="en-US" sz="1200">
                    <a:solidFill>
                      <a:srgbClr val="000000"/>
                    </a:solidFill>
                    <a:ea typeface="ＭＳ Ｐゴシック" pitchFamily="34" charset="-128"/>
                  </a:endParaRPr>
                </a:p>
              </p:txBody>
            </p:sp>
            <p:sp>
              <p:nvSpPr>
                <p:cNvPr id="22" name="圆角矩形 40"/>
                <p:cNvSpPr/>
                <p:nvPr/>
              </p:nvSpPr>
              <p:spPr>
                <a:xfrm>
                  <a:off x="3723519" y="4492652"/>
                  <a:ext cx="1590588" cy="647773"/>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r>
                    <a:rPr lang="en-US" altLang="zh-CN" sz="1400">
                      <a:solidFill>
                        <a:srgbClr val="000000"/>
                      </a:solidFill>
                      <a:ea typeface="ＭＳ Ｐゴシック" pitchFamily="34" charset="-128"/>
                    </a:rPr>
                    <a:t>Peripherals</a:t>
                  </a:r>
                </a:p>
                <a:p>
                  <a:pPr algn="ctr"/>
                  <a:endParaRPr lang="en-US" altLang="zh-CN" sz="1400">
                    <a:solidFill>
                      <a:srgbClr val="000000"/>
                    </a:solidFill>
                    <a:ea typeface="ＭＳ Ｐゴシック" pitchFamily="34" charset="-128"/>
                  </a:endParaRPr>
                </a:p>
                <a:p>
                  <a:pPr algn="ctr"/>
                  <a:endParaRPr lang="zh-CN" altLang="en-US" sz="1200">
                    <a:solidFill>
                      <a:srgbClr val="000000"/>
                    </a:solidFill>
                    <a:ea typeface="ＭＳ Ｐゴシック" pitchFamily="34" charset="-128"/>
                  </a:endParaRPr>
                </a:p>
              </p:txBody>
            </p:sp>
            <p:sp>
              <p:nvSpPr>
                <p:cNvPr id="23" name="圆角矩形 41"/>
                <p:cNvSpPr/>
                <p:nvPr/>
              </p:nvSpPr>
              <p:spPr>
                <a:xfrm>
                  <a:off x="3883847" y="4770495"/>
                  <a:ext cx="1295329" cy="266730"/>
                </a:xfrm>
                <a:prstGeom prst="roundRect">
                  <a:avLst/>
                </a:prstGeom>
                <a:solidFill>
                  <a:srgbClr val="FFCCCC"/>
                </a:solidFill>
              </p:spPr>
              <p:style>
                <a:lnRef idx="1">
                  <a:schemeClr val="accent2"/>
                </a:lnRef>
                <a:fillRef idx="2">
                  <a:schemeClr val="accent2"/>
                </a:fillRef>
                <a:effectRef idx="1">
                  <a:schemeClr val="accent2"/>
                </a:effectRef>
                <a:fontRef idx="minor">
                  <a:schemeClr val="dk1"/>
                </a:fontRef>
              </p:style>
              <p:txBody>
                <a:bodyPr anchor="ctr"/>
                <a:lstStyle/>
                <a:p>
                  <a:pPr algn="ctr"/>
                  <a:r>
                    <a:rPr lang="en-US" altLang="zh-CN" sz="1400">
                      <a:solidFill>
                        <a:srgbClr val="000000"/>
                      </a:solidFill>
                      <a:ea typeface="ＭＳ Ｐゴシック" pitchFamily="34" charset="-128"/>
                    </a:rPr>
                    <a:t>Firmware</a:t>
                  </a:r>
                  <a:endParaRPr lang="zh-CN" altLang="en-US" sz="1400">
                    <a:solidFill>
                      <a:srgbClr val="000000"/>
                    </a:solidFill>
                    <a:ea typeface="ＭＳ Ｐゴシック" pitchFamily="34" charset="-128"/>
                  </a:endParaRPr>
                </a:p>
              </p:txBody>
            </p:sp>
            <p:sp>
              <p:nvSpPr>
                <p:cNvPr id="24" name="TextBox 43"/>
                <p:cNvSpPr txBox="1">
                  <a:spLocks noChangeArrowheads="1"/>
                </p:cNvSpPr>
                <p:nvPr/>
              </p:nvSpPr>
              <p:spPr bwMode="auto">
                <a:xfrm>
                  <a:off x="1957353" y="5108062"/>
                  <a:ext cx="1224136" cy="307777"/>
                </a:xfrm>
                <a:prstGeom prst="rect">
                  <a:avLst/>
                </a:prstGeom>
                <a:noFill/>
                <a:ln w="9525">
                  <a:noFill/>
                  <a:miter lim="800000"/>
                  <a:headEnd/>
                  <a:tailEnd/>
                </a:ln>
              </p:spPr>
              <p:txBody>
                <a:bodyPr>
                  <a:spAutoFit/>
                </a:bodyPr>
                <a:lstStyle/>
                <a:p>
                  <a:r>
                    <a:rPr lang="en-US" altLang="zh-CN" sz="1400" i="1"/>
                    <a:t>Hardware</a:t>
                  </a:r>
                  <a:endParaRPr lang="zh-CN" altLang="en-US" sz="1400" i="1"/>
                </a:p>
              </p:txBody>
            </p:sp>
            <p:cxnSp>
              <p:nvCxnSpPr>
                <p:cNvPr id="25" name="直接箭头连接符 11"/>
                <p:cNvCxnSpPr/>
                <p:nvPr/>
              </p:nvCxnSpPr>
              <p:spPr>
                <a:xfrm>
                  <a:off x="2713925" y="2231797"/>
                  <a:ext cx="0" cy="333413"/>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cxnSp>
              <p:nvCxnSpPr>
                <p:cNvPr id="26" name="直接箭头连接符 47"/>
                <p:cNvCxnSpPr/>
                <p:nvPr/>
              </p:nvCxnSpPr>
              <p:spPr>
                <a:xfrm>
                  <a:off x="4637869" y="2231797"/>
                  <a:ext cx="4762" cy="333413"/>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cxnSp>
              <p:nvCxnSpPr>
                <p:cNvPr id="27" name="直接箭头连接符 48"/>
                <p:cNvCxnSpPr>
                  <a:stCxn id="20" idx="2"/>
                  <a:endCxn id="16" idx="0"/>
                </p:cNvCxnSpPr>
                <p:nvPr/>
              </p:nvCxnSpPr>
              <p:spPr>
                <a:xfrm>
                  <a:off x="3350477" y="2965305"/>
                  <a:ext cx="3175" cy="220687"/>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cxnSp>
              <p:nvCxnSpPr>
                <p:cNvPr id="28" name="直接箭头连接符 58"/>
                <p:cNvCxnSpPr>
                  <a:stCxn id="16" idx="2"/>
                </p:cNvCxnSpPr>
                <p:nvPr/>
              </p:nvCxnSpPr>
              <p:spPr>
                <a:xfrm>
                  <a:off x="3353652" y="3586087"/>
                  <a:ext cx="0" cy="330237"/>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cxnSp>
              <p:nvCxnSpPr>
                <p:cNvPr id="29" name="直接箭头连接符 67"/>
                <p:cNvCxnSpPr/>
                <p:nvPr/>
              </p:nvCxnSpPr>
              <p:spPr>
                <a:xfrm>
                  <a:off x="2569470" y="4246561"/>
                  <a:ext cx="0" cy="265143"/>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cxnSp>
              <p:nvCxnSpPr>
                <p:cNvPr id="30" name="直接箭头连接符 71"/>
                <p:cNvCxnSpPr/>
                <p:nvPr/>
              </p:nvCxnSpPr>
              <p:spPr>
                <a:xfrm>
                  <a:off x="4668029" y="4246561"/>
                  <a:ext cx="0" cy="246091"/>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cxnSp>
              <p:nvCxnSpPr>
                <p:cNvPr id="31" name="直接箭头连接符 74"/>
                <p:cNvCxnSpPr/>
                <p:nvPr/>
              </p:nvCxnSpPr>
              <p:spPr>
                <a:xfrm>
                  <a:off x="4658505" y="2965305"/>
                  <a:ext cx="0" cy="951019"/>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cxnSp>
              <p:nvCxnSpPr>
                <p:cNvPr id="32" name="直接箭头连接符 81"/>
                <p:cNvCxnSpPr/>
                <p:nvPr/>
              </p:nvCxnSpPr>
              <p:spPr>
                <a:xfrm>
                  <a:off x="4980750" y="2238148"/>
                  <a:ext cx="0" cy="1678176"/>
                </a:xfrm>
                <a:prstGeom prst="straightConnector1">
                  <a:avLst/>
                </a:prstGeom>
                <a:ln>
                  <a:prstDash val="sysDot"/>
                  <a:headEnd type="triangle" w="med" len="sm"/>
                  <a:tailEnd type="triangle" w="med" len="sm"/>
                </a:ln>
              </p:spPr>
              <p:style>
                <a:lnRef idx="2">
                  <a:schemeClr val="dk1"/>
                </a:lnRef>
                <a:fillRef idx="0">
                  <a:schemeClr val="dk1"/>
                </a:fillRef>
                <a:effectRef idx="1">
                  <a:schemeClr val="dk1"/>
                </a:effectRef>
                <a:fontRef idx="minor">
                  <a:schemeClr val="tx1"/>
                </a:fontRef>
              </p:style>
            </p:cxnSp>
            <p:cxnSp>
              <p:nvCxnSpPr>
                <p:cNvPr id="33" name="直接箭头连接符 84"/>
                <p:cNvCxnSpPr/>
                <p:nvPr/>
              </p:nvCxnSpPr>
              <p:spPr>
                <a:xfrm>
                  <a:off x="5285533" y="2238148"/>
                  <a:ext cx="0" cy="2254504"/>
                </a:xfrm>
                <a:prstGeom prst="straightConnector1">
                  <a:avLst/>
                </a:prstGeom>
                <a:ln>
                  <a:prstDash val="sysDot"/>
                  <a:headEnd type="triangle" w="med" len="sm"/>
                  <a:tailEnd type="triangle" w="med" len="sm"/>
                </a:ln>
              </p:spPr>
              <p:style>
                <a:lnRef idx="2">
                  <a:schemeClr val="dk1"/>
                </a:lnRef>
                <a:fillRef idx="0">
                  <a:schemeClr val="dk1"/>
                </a:fillRef>
                <a:effectRef idx="1">
                  <a:schemeClr val="dk1"/>
                </a:effectRef>
                <a:fontRef idx="minor">
                  <a:schemeClr val="tx1"/>
                </a:fontRef>
              </p:style>
            </p:cxnSp>
            <p:sp>
              <p:nvSpPr>
                <p:cNvPr id="34" name="TextBox 88"/>
                <p:cNvSpPr txBox="1">
                  <a:spLocks noChangeArrowheads="1"/>
                </p:cNvSpPr>
                <p:nvPr/>
              </p:nvSpPr>
              <p:spPr bwMode="auto">
                <a:xfrm>
                  <a:off x="4741307" y="5377221"/>
                  <a:ext cx="988702" cy="307777"/>
                </a:xfrm>
                <a:prstGeom prst="rect">
                  <a:avLst/>
                </a:prstGeom>
                <a:noFill/>
                <a:ln w="9525">
                  <a:noFill/>
                  <a:miter lim="800000"/>
                  <a:headEnd/>
                  <a:tailEnd/>
                </a:ln>
              </p:spPr>
              <p:txBody>
                <a:bodyPr>
                  <a:spAutoFit/>
                </a:bodyPr>
                <a:lstStyle/>
                <a:p>
                  <a:r>
                    <a:rPr lang="en-US" altLang="zh-CN" sz="1400" i="1">
                      <a:solidFill>
                        <a:srgbClr val="C00000"/>
                      </a:solidFill>
                    </a:rPr>
                    <a:t>Platform</a:t>
                  </a:r>
                  <a:endParaRPr lang="zh-CN" altLang="en-US" sz="1400" i="1">
                    <a:solidFill>
                      <a:srgbClr val="C00000"/>
                    </a:solidFill>
                  </a:endParaRPr>
                </a:p>
              </p:txBody>
            </p:sp>
          </p:grpSp>
          <p:cxnSp>
            <p:nvCxnSpPr>
              <p:cNvPr id="13" name="直接箭头连接符 98"/>
              <p:cNvCxnSpPr>
                <a:stCxn id="21" idx="3"/>
              </p:cNvCxnSpPr>
              <p:nvPr/>
            </p:nvCxnSpPr>
            <p:spPr>
              <a:xfrm>
                <a:off x="4487249" y="4407664"/>
                <a:ext cx="244462" cy="0"/>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grpSp>
        <p:sp>
          <p:nvSpPr>
            <p:cNvPr id="9" name="燕尾形箭头 79"/>
            <p:cNvSpPr/>
            <p:nvPr/>
          </p:nvSpPr>
          <p:spPr>
            <a:xfrm rot="5400000">
              <a:off x="850237" y="2659677"/>
              <a:ext cx="2972135" cy="574644"/>
            </a:xfrm>
            <a:prstGeom prst="notchedRightArrow">
              <a:avLst>
                <a:gd name="adj1" fmla="val 50001"/>
                <a:gd name="adj2" fmla="val 132577"/>
              </a:avLst>
            </a:prstGeom>
          </p:spPr>
          <p:style>
            <a:lnRef idx="1">
              <a:schemeClr val="accent6"/>
            </a:lnRef>
            <a:fillRef idx="2">
              <a:schemeClr val="accent6"/>
            </a:fillRef>
            <a:effectRef idx="1">
              <a:schemeClr val="accent6"/>
            </a:effectRef>
            <a:fontRef idx="minor">
              <a:schemeClr val="dk1"/>
            </a:fontRef>
          </p:style>
          <p:txBody>
            <a:bodyPr anchor="ctr"/>
            <a:lstStyle/>
            <a:p>
              <a:pPr algn="ctr"/>
              <a:endParaRPr lang="zh-CN" altLang="en-US">
                <a:solidFill>
                  <a:srgbClr val="000000"/>
                </a:solidFill>
                <a:ea typeface="ＭＳ Ｐゴシック" pitchFamily="34" charset="-128"/>
              </a:endParaRPr>
            </a:p>
          </p:txBody>
        </p:sp>
        <p:sp>
          <p:nvSpPr>
            <p:cNvPr id="11" name="TextBox 10"/>
            <p:cNvSpPr txBox="1"/>
            <p:nvPr/>
          </p:nvSpPr>
          <p:spPr>
            <a:xfrm rot="16200000">
              <a:off x="1717110" y="3067691"/>
              <a:ext cx="1224101" cy="338118"/>
            </a:xfrm>
            <a:prstGeom prst="rect">
              <a:avLst/>
            </a:prstGeom>
            <a:noFill/>
          </p:spPr>
          <p:txBody>
            <a:bodyPr>
              <a:spAutoFit/>
            </a:bodyPr>
            <a:lstStyle/>
            <a:p>
              <a:r>
                <a:rPr lang="en-US" altLang="zh-CN" sz="1600" b="1">
                  <a:solidFill>
                    <a:srgbClr val="7F7F7F"/>
                  </a:solidFill>
                </a:rPr>
                <a:t>Privilege</a:t>
              </a:r>
              <a:endParaRPr lang="zh-CN" altLang="en-US" sz="1600" b="1">
                <a:solidFill>
                  <a:srgbClr val="7F7F7F"/>
                </a:solidFill>
              </a:endParaRPr>
            </a:p>
          </p:txBody>
        </p:sp>
      </p:grpSp>
      <p:sp>
        <p:nvSpPr>
          <p:cNvPr id="49" name="圆角矩形标注 86"/>
          <p:cNvSpPr/>
          <p:nvPr/>
        </p:nvSpPr>
        <p:spPr>
          <a:xfrm>
            <a:off x="6027738" y="1787525"/>
            <a:ext cx="2492148" cy="926646"/>
          </a:xfrm>
          <a:prstGeom prst="wedgeRoundRectCallout">
            <a:avLst>
              <a:gd name="adj1" fmla="val -155589"/>
              <a:gd name="adj2" fmla="val 89222"/>
              <a:gd name="adj3" fmla="val 16667"/>
            </a:avLst>
          </a:prstGeom>
        </p:spPr>
        <p:style>
          <a:lnRef idx="1">
            <a:schemeClr val="accent6"/>
          </a:lnRef>
          <a:fillRef idx="2">
            <a:schemeClr val="accent6"/>
          </a:fillRef>
          <a:effectRef idx="1">
            <a:schemeClr val="accent6"/>
          </a:effectRef>
          <a:fontRef idx="minor">
            <a:schemeClr val="dk1"/>
          </a:fontRef>
        </p:style>
        <p:txBody>
          <a:bodyPr anchor="ctr"/>
          <a:lstStyle/>
          <a:p>
            <a:r>
              <a:rPr lang="en-US" altLang="zh-CN" b="1" dirty="0">
                <a:solidFill>
                  <a:schemeClr val="tx2"/>
                </a:solidFill>
                <a:latin typeface="Browallia New" pitchFamily="34" charset="-34"/>
                <a:ea typeface="ＭＳ Ｐゴシック" pitchFamily="34" charset="-128"/>
                <a:cs typeface="Browallia New" pitchFamily="34" charset="-34"/>
              </a:rPr>
              <a:t>BIOS</a:t>
            </a:r>
            <a:r>
              <a:rPr lang="zh-CN" altLang="en-US" b="1" dirty="0">
                <a:solidFill>
                  <a:schemeClr val="tx2"/>
                </a:solidFill>
                <a:latin typeface="Browallia New" pitchFamily="34" charset="-34"/>
                <a:ea typeface="ＭＳ Ｐゴシック" pitchFamily="34" charset="-128"/>
                <a:cs typeface="Browallia New" pitchFamily="34" charset="-34"/>
              </a:rPr>
              <a:t> </a:t>
            </a:r>
            <a:r>
              <a:rPr lang="en-US" altLang="zh-CN" b="1" dirty="0">
                <a:solidFill>
                  <a:schemeClr val="tx2"/>
                </a:solidFill>
                <a:latin typeface="Browallia New" pitchFamily="34" charset="-34"/>
                <a:ea typeface="ＭＳ Ｐゴシック" pitchFamily="34" charset="-128"/>
                <a:cs typeface="Browallia New" pitchFamily="34" charset="-34"/>
              </a:rPr>
              <a:t>&amp; OS/VMM share access, but not </a:t>
            </a:r>
            <a:r>
              <a:rPr lang="en-US" altLang="zh-CN" b="1" dirty="0" smtClean="0">
                <a:solidFill>
                  <a:schemeClr val="tx2"/>
                </a:solidFill>
                <a:latin typeface="Browallia New" pitchFamily="34" charset="-34"/>
                <a:ea typeface="ＭＳ Ｐゴシック" pitchFamily="34" charset="-128"/>
                <a:cs typeface="Browallia New" pitchFamily="34" charset="-34"/>
              </a:rPr>
              <a:t>trust</a:t>
            </a:r>
          </a:p>
          <a:p>
            <a:r>
              <a:rPr lang="en-US" altLang="zh-CN" b="1" dirty="0" smtClean="0">
                <a:solidFill>
                  <a:schemeClr val="tx2"/>
                </a:solidFill>
                <a:latin typeface="Browallia New" pitchFamily="34" charset="-34"/>
                <a:ea typeface="ＭＳ Ｐゴシック" pitchFamily="34" charset="-128"/>
                <a:cs typeface="Browallia New" pitchFamily="34" charset="-34"/>
              </a:rPr>
              <a:t>UEFI  + PI SMM</a:t>
            </a:r>
            <a:endParaRPr lang="zh-CN" altLang="en-US" b="1" dirty="0">
              <a:solidFill>
                <a:schemeClr val="tx2"/>
              </a:solidFill>
              <a:latin typeface="Browallia New" pitchFamily="34" charset="-34"/>
              <a:ea typeface="ＭＳ Ｐゴシック" pitchFamily="34" charset="-128"/>
              <a:cs typeface="Browallia New" pitchFamily="34" charset="-34"/>
            </a:endParaRPr>
          </a:p>
        </p:txBody>
      </p:sp>
      <p:sp>
        <p:nvSpPr>
          <p:cNvPr id="50" name="圆角矩形标注 123"/>
          <p:cNvSpPr/>
          <p:nvPr/>
        </p:nvSpPr>
        <p:spPr>
          <a:xfrm>
            <a:off x="6461125" y="3363913"/>
            <a:ext cx="1822450" cy="998537"/>
          </a:xfrm>
          <a:prstGeom prst="wedgeRoundRectCallout">
            <a:avLst>
              <a:gd name="adj1" fmla="val -120357"/>
              <a:gd name="adj2" fmla="val -58861"/>
              <a:gd name="adj3" fmla="val 16667"/>
            </a:avLst>
          </a:prstGeom>
        </p:spPr>
        <p:style>
          <a:lnRef idx="1">
            <a:schemeClr val="accent6"/>
          </a:lnRef>
          <a:fillRef idx="2">
            <a:schemeClr val="accent6"/>
          </a:fillRef>
          <a:effectRef idx="1">
            <a:schemeClr val="accent6"/>
          </a:effectRef>
          <a:fontRef idx="minor">
            <a:schemeClr val="dk1"/>
          </a:fontRef>
        </p:style>
        <p:txBody>
          <a:bodyPr anchor="ctr"/>
          <a:lstStyle/>
          <a:p>
            <a:r>
              <a:rPr lang="en-US" altLang="zh-CN" b="1">
                <a:solidFill>
                  <a:schemeClr val="tx2"/>
                </a:solidFill>
                <a:latin typeface="Browallia New" pitchFamily="34" charset="-34"/>
                <a:ea typeface="ＭＳ Ｐゴシック" pitchFamily="34" charset="-128"/>
                <a:cs typeface="Browallia New" pitchFamily="34" charset="-34"/>
              </a:rPr>
              <a:t>Hypervisor can grant VM direct hardware access</a:t>
            </a:r>
            <a:endParaRPr lang="zh-CN" altLang="en-US" b="1">
              <a:solidFill>
                <a:schemeClr val="tx2"/>
              </a:solidFill>
              <a:latin typeface="Browallia New" pitchFamily="34" charset="-34"/>
              <a:ea typeface="ＭＳ Ｐゴシック" pitchFamily="34" charset="-128"/>
              <a:cs typeface="Browallia New" pitchFamily="34" charset="-34"/>
            </a:endParaRPr>
          </a:p>
        </p:txBody>
      </p:sp>
      <p:sp>
        <p:nvSpPr>
          <p:cNvPr id="51" name="圆角矩形标注 124"/>
          <p:cNvSpPr/>
          <p:nvPr/>
        </p:nvSpPr>
        <p:spPr>
          <a:xfrm>
            <a:off x="3425825" y="5430838"/>
            <a:ext cx="909638" cy="446087"/>
          </a:xfrm>
          <a:prstGeom prst="wedgeRoundRectCallout">
            <a:avLst>
              <a:gd name="adj1" fmla="val -24659"/>
              <a:gd name="adj2" fmla="val -258565"/>
              <a:gd name="adj3" fmla="val 16667"/>
            </a:avLst>
          </a:prstGeom>
        </p:spPr>
        <p:style>
          <a:lnRef idx="1">
            <a:schemeClr val="accent6"/>
          </a:lnRef>
          <a:fillRef idx="2">
            <a:schemeClr val="accent6"/>
          </a:fillRef>
          <a:effectRef idx="1">
            <a:schemeClr val="accent6"/>
          </a:effectRef>
          <a:fontRef idx="minor">
            <a:schemeClr val="dk1"/>
          </a:fontRef>
        </p:style>
        <p:txBody>
          <a:bodyPr anchor="ctr"/>
          <a:lstStyle/>
          <a:p>
            <a:pPr algn="ctr"/>
            <a:r>
              <a:rPr lang="en-US" altLang="zh-CN" b="1">
                <a:solidFill>
                  <a:schemeClr val="tx2"/>
                </a:solidFill>
                <a:latin typeface="Browallia New" pitchFamily="34" charset="-34"/>
                <a:ea typeface="ＭＳ Ｐゴシック" pitchFamily="34" charset="-128"/>
                <a:cs typeface="Browallia New" pitchFamily="34" charset="-34"/>
              </a:rPr>
              <a:t>DMA</a:t>
            </a:r>
            <a:endParaRPr lang="zh-CN" altLang="en-US" b="1">
              <a:solidFill>
                <a:schemeClr val="tx2"/>
              </a:solidFill>
              <a:latin typeface="Browallia New" pitchFamily="34" charset="-34"/>
              <a:ea typeface="ＭＳ Ｐゴシック" pitchFamily="34" charset="-128"/>
              <a:cs typeface="Browallia New" pitchFamily="34" charset="-34"/>
            </a:endParaRPr>
          </a:p>
        </p:txBody>
      </p:sp>
      <p:sp>
        <p:nvSpPr>
          <p:cNvPr id="52" name="圆角矩形标注 123"/>
          <p:cNvSpPr/>
          <p:nvPr/>
        </p:nvSpPr>
        <p:spPr>
          <a:xfrm>
            <a:off x="6027738" y="4772025"/>
            <a:ext cx="2665412" cy="1057275"/>
          </a:xfrm>
          <a:prstGeom prst="wedgeRoundRectCallout">
            <a:avLst>
              <a:gd name="adj1" fmla="val -80872"/>
              <a:gd name="adj2" fmla="val -85814"/>
              <a:gd name="adj3" fmla="val 16667"/>
            </a:avLst>
          </a:prstGeom>
        </p:spPr>
        <p:style>
          <a:lnRef idx="1">
            <a:schemeClr val="accent6"/>
          </a:lnRef>
          <a:fillRef idx="2">
            <a:schemeClr val="accent6"/>
          </a:fillRef>
          <a:effectRef idx="1">
            <a:schemeClr val="accent6"/>
          </a:effectRef>
          <a:fontRef idx="minor">
            <a:schemeClr val="dk1"/>
          </a:fontRef>
        </p:style>
        <p:txBody>
          <a:bodyPr anchor="ctr"/>
          <a:lstStyle/>
          <a:p>
            <a:r>
              <a:rPr lang="en-US" altLang="zh-CN" b="1">
                <a:solidFill>
                  <a:schemeClr val="tx2"/>
                </a:solidFill>
                <a:latin typeface="Browallia New" pitchFamily="34" charset="-34"/>
                <a:ea typeface="ＭＳ Ｐゴシック" pitchFamily="34" charset="-128"/>
                <a:cs typeface="Browallia New" pitchFamily="34" charset="-34"/>
              </a:rPr>
              <a:t>A specific Peripheral may have its own processor, and its own firmware, which is undetectable by host CPU/OS.</a:t>
            </a:r>
            <a:endParaRPr lang="zh-CN" altLang="en-US" b="1">
              <a:solidFill>
                <a:schemeClr val="tx2"/>
              </a:solidFill>
              <a:latin typeface="Browallia New" pitchFamily="34" charset="-34"/>
              <a:ea typeface="ＭＳ Ｐゴシック" pitchFamily="34" charset="-128"/>
              <a:cs typeface="Browallia New" pitchFamily="34" charset="-34"/>
            </a:endParaRPr>
          </a:p>
        </p:txBody>
      </p:sp>
      <p:sp>
        <p:nvSpPr>
          <p:cNvPr id="53" name="Title 1"/>
          <p:cNvSpPr>
            <a:spLocks noGrp="1"/>
          </p:cNvSpPr>
          <p:nvPr>
            <p:ph type="title"/>
          </p:nvPr>
        </p:nvSpPr>
        <p:spPr>
          <a:xfrm>
            <a:off x="455613" y="158750"/>
            <a:ext cx="8237537" cy="889000"/>
          </a:xfrm>
        </p:spPr>
        <p:txBody>
          <a:bodyPr/>
          <a:lstStyle/>
          <a:p>
            <a:r>
              <a:rPr lang="en-US" altLang="zh-CN" dirty="0" smtClean="0"/>
              <a:t>Where are we (UEFI firmware)?</a:t>
            </a:r>
          </a:p>
        </p:txBody>
      </p:sp>
      <p:sp>
        <p:nvSpPr>
          <p:cNvPr id="54" name="Oval 53"/>
          <p:cNvSpPr/>
          <p:nvPr/>
        </p:nvSpPr>
        <p:spPr>
          <a:xfrm>
            <a:off x="2071605" y="2843193"/>
            <a:ext cx="2786063" cy="700088"/>
          </a:xfrm>
          <a:prstGeom prst="ellipse">
            <a:avLst/>
          </a:prstGeom>
          <a:noFill/>
          <a:ln w="3175" cap="flat" cmpd="sng" algn="ctr">
            <a:solidFill>
              <a:srgbClr val="FF0000"/>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Tree>
    <p:extLst>
      <p:ext uri="{BB962C8B-B14F-4D97-AF65-F5344CB8AC3E}">
        <p14:creationId xmlns:p14="http://schemas.microsoft.com/office/powerpoint/2010/main" val="189054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in UEFI</a:t>
            </a:r>
            <a:endParaRPr lang="en-US" dirty="0"/>
          </a:p>
        </p:txBody>
      </p:sp>
      <p:pic>
        <p:nvPicPr>
          <p:cNvPr id="66" name="Picture 65"/>
          <p:cNvPicPr>
            <a:picLocks noChangeAspect="1"/>
          </p:cNvPicPr>
          <p:nvPr/>
        </p:nvPicPr>
        <p:blipFill>
          <a:blip r:embed="rId3"/>
          <a:stretch>
            <a:fillRect/>
          </a:stretch>
        </p:blipFill>
        <p:spPr>
          <a:xfrm>
            <a:off x="539442" y="1986981"/>
            <a:ext cx="7775883" cy="3413694"/>
          </a:xfrm>
          <a:prstGeom prst="rect">
            <a:avLst/>
          </a:prstGeom>
        </p:spPr>
      </p:pic>
    </p:spTree>
    <p:extLst>
      <p:ext uri="{BB962C8B-B14F-4D97-AF65-F5344CB8AC3E}">
        <p14:creationId xmlns:p14="http://schemas.microsoft.com/office/powerpoint/2010/main" val="233708822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84"/>
          <p:cNvSpPr>
            <a:spLocks noChangeArrowheads="1"/>
          </p:cNvSpPr>
          <p:nvPr/>
        </p:nvSpPr>
        <p:spPr bwMode="auto">
          <a:xfrm>
            <a:off x="4325939" y="541340"/>
            <a:ext cx="3775075" cy="3881437"/>
          </a:xfrm>
          <a:prstGeom prst="rect">
            <a:avLst/>
          </a:prstGeom>
          <a:gradFill rotWithShape="1">
            <a:gsLst>
              <a:gs pos="0">
                <a:srgbClr val="99CCFF">
                  <a:alpha val="87999"/>
                </a:srgbClr>
              </a:gs>
              <a:gs pos="100000">
                <a:schemeClr val="bg1"/>
              </a:gs>
            </a:gsLst>
            <a:lin ang="5400000" scaled="1"/>
          </a:gradFill>
          <a:ln>
            <a:noFill/>
          </a:ln>
          <a:effectLst>
            <a:prstShdw prst="shdw17" dist="17961" dir="2700000">
              <a:srgbClr val="5C7A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eaLnBrk="1" hangingPunct="1"/>
            <a:endParaRPr lang="en-US" altLang="en-US"/>
          </a:p>
        </p:txBody>
      </p:sp>
      <p:sp>
        <p:nvSpPr>
          <p:cNvPr id="4" name="Rectangle 83"/>
          <p:cNvSpPr>
            <a:spLocks noChangeArrowheads="1"/>
          </p:cNvSpPr>
          <p:nvPr/>
        </p:nvSpPr>
        <p:spPr bwMode="auto">
          <a:xfrm>
            <a:off x="344488" y="541340"/>
            <a:ext cx="3994150" cy="3881437"/>
          </a:xfrm>
          <a:prstGeom prst="rect">
            <a:avLst/>
          </a:prstGeom>
          <a:gradFill rotWithShape="1">
            <a:gsLst>
              <a:gs pos="0">
                <a:srgbClr val="99CCFF">
                  <a:alpha val="87999"/>
                </a:srgbClr>
              </a:gs>
              <a:gs pos="100000">
                <a:schemeClr val="bg1"/>
              </a:gs>
            </a:gsLst>
            <a:lin ang="5400000" scaled="1"/>
          </a:gradFill>
          <a:ln>
            <a:noFill/>
          </a:ln>
          <a:effectLst>
            <a:prstShdw prst="shdw17" dist="17961" dir="2700000">
              <a:srgbClr val="5C7A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eaLnBrk="1" hangingPunct="1"/>
            <a:endParaRPr lang="en-US" altLang="en-US"/>
          </a:p>
        </p:txBody>
      </p:sp>
      <p:sp>
        <p:nvSpPr>
          <p:cNvPr id="5" name="Line 16"/>
          <p:cNvSpPr>
            <a:spLocks noChangeShapeType="1"/>
          </p:cNvSpPr>
          <p:nvPr/>
        </p:nvSpPr>
        <p:spPr bwMode="auto">
          <a:xfrm>
            <a:off x="8089900" y="785813"/>
            <a:ext cx="0" cy="4113212"/>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nvGrpSpPr>
          <p:cNvPr id="2" name="Group 17"/>
          <p:cNvGrpSpPr>
            <a:grpSpLocks/>
          </p:cNvGrpSpPr>
          <p:nvPr/>
        </p:nvGrpSpPr>
        <p:grpSpPr bwMode="auto">
          <a:xfrm>
            <a:off x="384175" y="5297488"/>
            <a:ext cx="8640762" cy="138112"/>
            <a:chOff x="242" y="3513"/>
            <a:chExt cx="5443" cy="87"/>
          </a:xfrm>
        </p:grpSpPr>
        <p:sp>
          <p:nvSpPr>
            <p:cNvPr id="7" name="Rectangle 18"/>
            <p:cNvSpPr>
              <a:spLocks noChangeArrowheads="1"/>
            </p:cNvSpPr>
            <p:nvPr/>
          </p:nvSpPr>
          <p:spPr bwMode="auto">
            <a:xfrm>
              <a:off x="242" y="3513"/>
              <a:ext cx="51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a:lnSpc>
                  <a:spcPct val="75000"/>
                </a:lnSpc>
                <a:spcBef>
                  <a:spcPct val="50000"/>
                </a:spcBef>
              </a:pPr>
              <a:r>
                <a:rPr lang="en-US" altLang="zh-CN" sz="1200">
                  <a:solidFill>
                    <a:schemeClr val="tx1"/>
                  </a:solidFill>
                  <a:ea typeface="SimSun" pitchFamily="2" charset="-122"/>
                </a:rPr>
                <a:t>Power on</a:t>
              </a:r>
            </a:p>
          </p:txBody>
        </p:sp>
        <p:sp>
          <p:nvSpPr>
            <p:cNvPr id="9" name="Line 19"/>
            <p:cNvSpPr>
              <a:spLocks noChangeShapeType="1"/>
            </p:cNvSpPr>
            <p:nvPr/>
          </p:nvSpPr>
          <p:spPr bwMode="auto">
            <a:xfrm>
              <a:off x="776" y="3580"/>
              <a:ext cx="165" cy="0"/>
            </a:xfrm>
            <a:prstGeom prst="line">
              <a:avLst/>
            </a:prstGeom>
            <a:noFill/>
            <a:ln w="254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0" name="Rectangle 20"/>
            <p:cNvSpPr>
              <a:spLocks noChangeArrowheads="1"/>
            </p:cNvSpPr>
            <p:nvPr/>
          </p:nvSpPr>
          <p:spPr bwMode="auto">
            <a:xfrm>
              <a:off x="967" y="3513"/>
              <a:ext cx="1632"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a:lnSpc>
                  <a:spcPct val="75000"/>
                </a:lnSpc>
                <a:spcBef>
                  <a:spcPct val="50000"/>
                </a:spcBef>
              </a:pPr>
              <a:r>
                <a:rPr lang="en-US" altLang="zh-CN" sz="1200">
                  <a:solidFill>
                    <a:schemeClr val="tx1"/>
                  </a:solidFill>
                  <a:ea typeface="SimSun" pitchFamily="2" charset="-122"/>
                </a:rPr>
                <a:t>[ . . Platform initialization . . ]</a:t>
              </a:r>
            </a:p>
          </p:txBody>
        </p:sp>
        <p:sp>
          <p:nvSpPr>
            <p:cNvPr id="11" name="Line 21"/>
            <p:cNvSpPr>
              <a:spLocks noChangeShapeType="1"/>
            </p:cNvSpPr>
            <p:nvPr/>
          </p:nvSpPr>
          <p:spPr bwMode="auto">
            <a:xfrm>
              <a:off x="2514" y="3580"/>
              <a:ext cx="456" cy="0"/>
            </a:xfrm>
            <a:prstGeom prst="line">
              <a:avLst/>
            </a:prstGeom>
            <a:noFill/>
            <a:ln w="254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2" name="Rectangle 22"/>
            <p:cNvSpPr>
              <a:spLocks noChangeArrowheads="1"/>
            </p:cNvSpPr>
            <p:nvPr/>
          </p:nvSpPr>
          <p:spPr bwMode="auto">
            <a:xfrm>
              <a:off x="3000" y="3513"/>
              <a:ext cx="115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algn="ctr">
                <a:lnSpc>
                  <a:spcPct val="75000"/>
                </a:lnSpc>
                <a:spcBef>
                  <a:spcPct val="50000"/>
                </a:spcBef>
              </a:pPr>
              <a:r>
                <a:rPr lang="en-US" altLang="zh-CN" sz="1200">
                  <a:solidFill>
                    <a:schemeClr val="tx1"/>
                  </a:solidFill>
                  <a:ea typeface="SimSun" pitchFamily="2" charset="-122"/>
                </a:rPr>
                <a:t>[ . . . . OS boot . . . . ]</a:t>
              </a:r>
            </a:p>
          </p:txBody>
        </p:sp>
        <p:sp>
          <p:nvSpPr>
            <p:cNvPr id="13" name="Rectangle 23"/>
            <p:cNvSpPr>
              <a:spLocks noChangeArrowheads="1"/>
            </p:cNvSpPr>
            <p:nvPr/>
          </p:nvSpPr>
          <p:spPr bwMode="auto">
            <a:xfrm>
              <a:off x="5137" y="3513"/>
              <a:ext cx="5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algn="ctr">
                <a:lnSpc>
                  <a:spcPct val="75000"/>
                </a:lnSpc>
                <a:spcBef>
                  <a:spcPct val="50000"/>
                </a:spcBef>
              </a:pPr>
              <a:r>
                <a:rPr lang="en-US" altLang="zh-CN" sz="1200">
                  <a:solidFill>
                    <a:schemeClr val="tx1"/>
                  </a:solidFill>
                  <a:ea typeface="SimSun" pitchFamily="2" charset="-122"/>
                </a:rPr>
                <a:t>Shutdown</a:t>
              </a:r>
            </a:p>
          </p:txBody>
        </p:sp>
        <p:sp>
          <p:nvSpPr>
            <p:cNvPr id="14" name="Line 24"/>
            <p:cNvSpPr>
              <a:spLocks noChangeShapeType="1"/>
            </p:cNvSpPr>
            <p:nvPr/>
          </p:nvSpPr>
          <p:spPr bwMode="auto">
            <a:xfrm>
              <a:off x="4154" y="3580"/>
              <a:ext cx="864" cy="0"/>
            </a:xfrm>
            <a:prstGeom prst="line">
              <a:avLst/>
            </a:prstGeom>
            <a:noFill/>
            <a:ln w="254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sp>
        <p:nvSpPr>
          <p:cNvPr id="15" name="Rectangle 25"/>
          <p:cNvSpPr>
            <a:spLocks noChangeArrowheads="1"/>
          </p:cNvSpPr>
          <p:nvPr/>
        </p:nvSpPr>
        <p:spPr bwMode="auto">
          <a:xfrm>
            <a:off x="6421438" y="4419600"/>
            <a:ext cx="1668462" cy="801688"/>
          </a:xfrm>
          <a:prstGeom prst="rect">
            <a:avLst/>
          </a:prstGeom>
          <a:solidFill>
            <a:srgbClr val="FFFF99"/>
          </a:solidFill>
          <a:ln w="12700">
            <a:solidFill>
              <a:schemeClr val="tx1"/>
            </a:solidFill>
            <a:miter lim="800000"/>
            <a:headEnd/>
            <a:tailEnd/>
          </a:ln>
        </p:spPr>
        <p:txBody>
          <a:bodyPr lIns="46038" tIns="46038" rIns="46038" bIns="46038"/>
          <a:lstStyle>
            <a:lvl1pPr defTabSz="885825" eaLnBrk="0" hangingPunct="0">
              <a:defRPr sz="2400" b="1" i="1">
                <a:solidFill>
                  <a:schemeClr val="bg1"/>
                </a:solidFill>
                <a:latin typeface="Verdana" pitchFamily="34" charset="0"/>
                <a:cs typeface="Arial" charset="0"/>
              </a:defRPr>
            </a:lvl1pPr>
            <a:lvl2pPr marL="742950" indent="-285750" defTabSz="885825" eaLnBrk="0" hangingPunct="0">
              <a:defRPr sz="2400" b="1" i="1">
                <a:solidFill>
                  <a:schemeClr val="bg1"/>
                </a:solidFill>
                <a:latin typeface="Verdana" pitchFamily="34" charset="0"/>
                <a:cs typeface="Arial" charset="0"/>
              </a:defRPr>
            </a:lvl2pPr>
            <a:lvl3pPr marL="1143000" indent="-228600" defTabSz="885825" eaLnBrk="0" hangingPunct="0">
              <a:defRPr sz="2400" b="1" i="1">
                <a:solidFill>
                  <a:schemeClr val="bg1"/>
                </a:solidFill>
                <a:latin typeface="Verdana" pitchFamily="34" charset="0"/>
                <a:cs typeface="Arial" charset="0"/>
              </a:defRPr>
            </a:lvl3pPr>
            <a:lvl4pPr marL="1600200" indent="-228600" defTabSz="885825" eaLnBrk="0" hangingPunct="0">
              <a:defRPr sz="2400" b="1" i="1">
                <a:solidFill>
                  <a:schemeClr val="bg1"/>
                </a:solidFill>
                <a:latin typeface="Verdana" pitchFamily="34" charset="0"/>
                <a:cs typeface="Arial" charset="0"/>
              </a:defRPr>
            </a:lvl4pPr>
            <a:lvl5pPr marL="2057400" indent="-228600" defTabSz="885825" eaLnBrk="0" hangingPunct="0">
              <a:defRPr sz="2400" b="1" i="1">
                <a:solidFill>
                  <a:schemeClr val="bg1"/>
                </a:solidFill>
                <a:latin typeface="Verdana" pitchFamily="34" charset="0"/>
                <a:cs typeface="Arial" charset="0"/>
              </a:defRPr>
            </a:lvl5pPr>
            <a:lvl6pPr marL="2514600" indent="-228600" defTabSz="885825"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defTabSz="885825"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defTabSz="885825"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defTabSz="885825" eaLnBrk="0" fontAlgn="base" hangingPunct="0">
              <a:spcBef>
                <a:spcPct val="0"/>
              </a:spcBef>
              <a:spcAft>
                <a:spcPct val="0"/>
              </a:spcAft>
              <a:defRPr sz="2400" b="1" i="1">
                <a:solidFill>
                  <a:schemeClr val="bg1"/>
                </a:solidFill>
                <a:latin typeface="Verdana" pitchFamily="34" charset="0"/>
                <a:cs typeface="Arial" charset="0"/>
              </a:defRPr>
            </a:lvl9pPr>
          </a:lstStyle>
          <a:p>
            <a:pPr algn="ctr" eaLnBrk="1" hangingPunct="1">
              <a:lnSpc>
                <a:spcPct val="87000"/>
              </a:lnSpc>
              <a:spcBef>
                <a:spcPct val="50000"/>
              </a:spcBef>
            </a:pPr>
            <a:r>
              <a:rPr lang="en-US" altLang="zh-CN" sz="1200">
                <a:solidFill>
                  <a:schemeClr val="tx1"/>
                </a:solidFill>
                <a:ea typeface="SimSun" pitchFamily="2" charset="-122"/>
              </a:rPr>
              <a:t>Run Time</a:t>
            </a:r>
          </a:p>
          <a:p>
            <a:pPr algn="ctr" eaLnBrk="1" hangingPunct="1">
              <a:lnSpc>
                <a:spcPct val="87000"/>
              </a:lnSpc>
              <a:spcBef>
                <a:spcPct val="50000"/>
              </a:spcBef>
            </a:pPr>
            <a:r>
              <a:rPr lang="en-US" altLang="zh-CN" sz="1200">
                <a:solidFill>
                  <a:schemeClr val="tx1"/>
                </a:solidFill>
                <a:ea typeface="SimSun" pitchFamily="2" charset="-122"/>
              </a:rPr>
              <a:t>(RT)</a:t>
            </a:r>
          </a:p>
          <a:p>
            <a:pPr algn="ctr" eaLnBrk="1" hangingPunct="1">
              <a:lnSpc>
                <a:spcPct val="87000"/>
              </a:lnSpc>
              <a:spcBef>
                <a:spcPct val="50000"/>
              </a:spcBef>
            </a:pPr>
            <a:endParaRPr lang="en-US" altLang="zh-CN" sz="1200">
              <a:solidFill>
                <a:schemeClr val="tx1"/>
              </a:solidFill>
              <a:ea typeface="SimSun" pitchFamily="2" charset="-122"/>
            </a:endParaRPr>
          </a:p>
        </p:txBody>
      </p:sp>
      <p:sp>
        <p:nvSpPr>
          <p:cNvPr id="16" name="Rectangle 28"/>
          <p:cNvSpPr>
            <a:spLocks noChangeArrowheads="1"/>
          </p:cNvSpPr>
          <p:nvPr/>
        </p:nvSpPr>
        <p:spPr bwMode="ltGray">
          <a:xfrm>
            <a:off x="6632576" y="2854327"/>
            <a:ext cx="1228725" cy="460375"/>
          </a:xfrm>
          <a:prstGeom prst="rect">
            <a:avLst/>
          </a:prstGeom>
          <a:solidFill>
            <a:srgbClr val="33CCCC"/>
          </a:solidFill>
          <a:ln w="12700">
            <a:solidFill>
              <a:schemeClr val="tx1"/>
            </a:solidFill>
            <a:miter lim="800000"/>
            <a:headEnd/>
            <a:tailEnd/>
          </a:ln>
        </p:spPr>
        <p:txBody>
          <a:bodyPr lIns="46038" tIns="46038" rIns="46038" bIns="46038" anchor="ct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algn="ctr">
              <a:lnSpc>
                <a:spcPct val="85000"/>
              </a:lnSpc>
              <a:spcBef>
                <a:spcPct val="50000"/>
              </a:spcBef>
            </a:pPr>
            <a:r>
              <a:rPr lang="en-US" altLang="zh-CN" sz="1200">
                <a:solidFill>
                  <a:schemeClr val="tx1"/>
                </a:solidFill>
                <a:ea typeface="SimSun" pitchFamily="2" charset="-122"/>
              </a:rPr>
              <a:t>OS-Present</a:t>
            </a:r>
            <a:br>
              <a:rPr lang="en-US" altLang="zh-CN" sz="1200">
                <a:solidFill>
                  <a:schemeClr val="tx1"/>
                </a:solidFill>
                <a:ea typeface="SimSun" pitchFamily="2" charset="-122"/>
              </a:rPr>
            </a:br>
            <a:r>
              <a:rPr lang="en-US" altLang="zh-CN" sz="1200">
                <a:solidFill>
                  <a:schemeClr val="tx1"/>
                </a:solidFill>
                <a:ea typeface="SimSun" pitchFamily="2" charset="-122"/>
              </a:rPr>
              <a:t>App</a:t>
            </a:r>
          </a:p>
        </p:txBody>
      </p:sp>
      <p:sp>
        <p:nvSpPr>
          <p:cNvPr id="17" name="Arc 29"/>
          <p:cNvSpPr>
            <a:spLocks/>
          </p:cNvSpPr>
          <p:nvPr/>
        </p:nvSpPr>
        <p:spPr bwMode="auto">
          <a:xfrm rot="16200000">
            <a:off x="7148513" y="3354388"/>
            <a:ext cx="209550" cy="123825"/>
          </a:xfrm>
          <a:custGeom>
            <a:avLst/>
            <a:gdLst>
              <a:gd name="T0" fmla="*/ 2147483647 w 36732"/>
              <a:gd name="T1" fmla="*/ 2147483647 h 21600"/>
              <a:gd name="T2" fmla="*/ 0 w 36732"/>
              <a:gd name="T3" fmla="*/ 2147483647 h 21600"/>
              <a:gd name="T4" fmla="*/ 2147483647 w 36732"/>
              <a:gd name="T5" fmla="*/ 0 h 21600"/>
              <a:gd name="T6" fmla="*/ 0 60000 65536"/>
              <a:gd name="T7" fmla="*/ 0 60000 65536"/>
              <a:gd name="T8" fmla="*/ 0 60000 65536"/>
              <a:gd name="T9" fmla="*/ 0 w 36732"/>
              <a:gd name="T10" fmla="*/ 0 h 21600"/>
              <a:gd name="T11" fmla="*/ 36732 w 36732"/>
              <a:gd name="T12" fmla="*/ 21600 h 21600"/>
            </a:gdLst>
            <a:ahLst/>
            <a:cxnLst>
              <a:cxn ang="T6">
                <a:pos x="T0" y="T1"/>
              </a:cxn>
              <a:cxn ang="T7">
                <a:pos x="T2" y="T3"/>
              </a:cxn>
              <a:cxn ang="T8">
                <a:pos x="T4" y="T5"/>
              </a:cxn>
            </a:cxnLst>
            <a:rect l="T9" t="T10" r="T11" b="T12"/>
            <a:pathLst>
              <a:path w="36732" h="21600" fill="none" extrusionOk="0">
                <a:moveTo>
                  <a:pt x="36731" y="11992"/>
                </a:moveTo>
                <a:cubicBezTo>
                  <a:pt x="32724" y="17995"/>
                  <a:pt x="25984" y="21599"/>
                  <a:pt x="18767" y="21600"/>
                </a:cubicBezTo>
                <a:cubicBezTo>
                  <a:pt x="11006" y="21600"/>
                  <a:pt x="3842" y="17436"/>
                  <a:pt x="0" y="10693"/>
                </a:cubicBezTo>
              </a:path>
              <a:path w="36732" h="21600" stroke="0" extrusionOk="0">
                <a:moveTo>
                  <a:pt x="36731" y="11992"/>
                </a:moveTo>
                <a:cubicBezTo>
                  <a:pt x="32724" y="17995"/>
                  <a:pt x="25984" y="21599"/>
                  <a:pt x="18767" y="21600"/>
                </a:cubicBezTo>
                <a:cubicBezTo>
                  <a:pt x="11006" y="21600"/>
                  <a:pt x="3842" y="17436"/>
                  <a:pt x="0" y="10693"/>
                </a:cubicBezTo>
                <a:lnTo>
                  <a:pt x="18767" y="0"/>
                </a:lnTo>
                <a:close/>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 name="Arc 30"/>
          <p:cNvSpPr>
            <a:spLocks/>
          </p:cNvSpPr>
          <p:nvPr/>
        </p:nvSpPr>
        <p:spPr bwMode="auto">
          <a:xfrm rot="5400000">
            <a:off x="7119938" y="3354388"/>
            <a:ext cx="209550" cy="123825"/>
          </a:xfrm>
          <a:custGeom>
            <a:avLst/>
            <a:gdLst>
              <a:gd name="T0" fmla="*/ 2147483647 w 36732"/>
              <a:gd name="T1" fmla="*/ 2147483647 h 21600"/>
              <a:gd name="T2" fmla="*/ 0 w 36732"/>
              <a:gd name="T3" fmla="*/ 2147483647 h 21600"/>
              <a:gd name="T4" fmla="*/ 2147483647 w 36732"/>
              <a:gd name="T5" fmla="*/ 0 h 21600"/>
              <a:gd name="T6" fmla="*/ 0 60000 65536"/>
              <a:gd name="T7" fmla="*/ 0 60000 65536"/>
              <a:gd name="T8" fmla="*/ 0 60000 65536"/>
              <a:gd name="T9" fmla="*/ 0 w 36732"/>
              <a:gd name="T10" fmla="*/ 0 h 21600"/>
              <a:gd name="T11" fmla="*/ 36732 w 36732"/>
              <a:gd name="T12" fmla="*/ 21600 h 21600"/>
            </a:gdLst>
            <a:ahLst/>
            <a:cxnLst>
              <a:cxn ang="T6">
                <a:pos x="T0" y="T1"/>
              </a:cxn>
              <a:cxn ang="T7">
                <a:pos x="T2" y="T3"/>
              </a:cxn>
              <a:cxn ang="T8">
                <a:pos x="T4" y="T5"/>
              </a:cxn>
            </a:cxnLst>
            <a:rect l="T9" t="T10" r="T11" b="T12"/>
            <a:pathLst>
              <a:path w="36732" h="21600" fill="none" extrusionOk="0">
                <a:moveTo>
                  <a:pt x="36731" y="11992"/>
                </a:moveTo>
                <a:cubicBezTo>
                  <a:pt x="32724" y="17995"/>
                  <a:pt x="25984" y="21599"/>
                  <a:pt x="18767" y="21600"/>
                </a:cubicBezTo>
                <a:cubicBezTo>
                  <a:pt x="11006" y="21600"/>
                  <a:pt x="3842" y="17436"/>
                  <a:pt x="0" y="10693"/>
                </a:cubicBezTo>
              </a:path>
              <a:path w="36732" h="21600" stroke="0" extrusionOk="0">
                <a:moveTo>
                  <a:pt x="36731" y="11992"/>
                </a:moveTo>
                <a:cubicBezTo>
                  <a:pt x="32724" y="17995"/>
                  <a:pt x="25984" y="21599"/>
                  <a:pt x="18767" y="21600"/>
                </a:cubicBezTo>
                <a:cubicBezTo>
                  <a:pt x="11006" y="21600"/>
                  <a:pt x="3842" y="17436"/>
                  <a:pt x="0" y="10693"/>
                </a:cubicBezTo>
                <a:lnTo>
                  <a:pt x="18767" y="0"/>
                </a:lnTo>
                <a:close/>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 name="Rectangle 32"/>
          <p:cNvSpPr>
            <a:spLocks noChangeArrowheads="1"/>
          </p:cNvSpPr>
          <p:nvPr/>
        </p:nvSpPr>
        <p:spPr bwMode="ltGray">
          <a:xfrm>
            <a:off x="6632576" y="3524252"/>
            <a:ext cx="1228725" cy="460375"/>
          </a:xfrm>
          <a:prstGeom prst="rect">
            <a:avLst/>
          </a:prstGeom>
          <a:solidFill>
            <a:srgbClr val="33CCCC"/>
          </a:solidFill>
          <a:ln w="12700">
            <a:solidFill>
              <a:schemeClr val="tx1"/>
            </a:solidFill>
            <a:miter lim="800000"/>
            <a:headEnd/>
            <a:tailEnd/>
          </a:ln>
        </p:spPr>
        <p:txBody>
          <a:bodyPr lIns="46038" tIns="46038" rIns="46038" bIns="46038" anchor="ct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algn="ctr">
              <a:lnSpc>
                <a:spcPct val="85000"/>
              </a:lnSpc>
              <a:spcBef>
                <a:spcPct val="50000"/>
              </a:spcBef>
            </a:pPr>
            <a:r>
              <a:rPr lang="en-US" altLang="zh-CN" sz="1200">
                <a:solidFill>
                  <a:schemeClr val="tx1"/>
                </a:solidFill>
                <a:ea typeface="SimSun" pitchFamily="2" charset="-122"/>
              </a:rPr>
              <a:t>Final OS Environment</a:t>
            </a:r>
          </a:p>
        </p:txBody>
      </p:sp>
      <p:sp>
        <p:nvSpPr>
          <p:cNvPr id="20" name="Rectangle 34"/>
          <p:cNvSpPr>
            <a:spLocks noChangeArrowheads="1"/>
          </p:cNvSpPr>
          <p:nvPr/>
        </p:nvSpPr>
        <p:spPr bwMode="ltGray">
          <a:xfrm>
            <a:off x="4981576" y="3527427"/>
            <a:ext cx="1241425" cy="460375"/>
          </a:xfrm>
          <a:prstGeom prst="rect">
            <a:avLst/>
          </a:prstGeom>
          <a:solidFill>
            <a:srgbClr val="33CCCC"/>
          </a:solidFill>
          <a:ln w="12700">
            <a:solidFill>
              <a:schemeClr val="tx1"/>
            </a:solidFill>
            <a:miter lim="800000"/>
            <a:headEnd/>
            <a:tailEnd/>
          </a:ln>
        </p:spPr>
        <p:txBody>
          <a:bodyPr lIns="46038" tIns="46038" rIns="46038" bIns="46038" anchor="ct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algn="ctr">
              <a:lnSpc>
                <a:spcPct val="85000"/>
              </a:lnSpc>
              <a:spcBef>
                <a:spcPct val="50000"/>
              </a:spcBef>
            </a:pPr>
            <a:r>
              <a:rPr lang="en-US" altLang="zh-CN" sz="1200">
                <a:solidFill>
                  <a:schemeClr val="tx1"/>
                </a:solidFill>
                <a:ea typeface="SimSun" pitchFamily="2" charset="-122"/>
              </a:rPr>
              <a:t>Final OS Boot Loader</a:t>
            </a:r>
          </a:p>
        </p:txBody>
      </p:sp>
      <p:sp>
        <p:nvSpPr>
          <p:cNvPr id="21" name="Line 33"/>
          <p:cNvSpPr>
            <a:spLocks noChangeShapeType="1"/>
          </p:cNvSpPr>
          <p:nvPr/>
        </p:nvSpPr>
        <p:spPr bwMode="auto">
          <a:xfrm>
            <a:off x="4837114" y="3136900"/>
            <a:ext cx="376237" cy="376238"/>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2" name="Line 8"/>
          <p:cNvSpPr>
            <a:spLocks noChangeShapeType="1"/>
          </p:cNvSpPr>
          <p:nvPr/>
        </p:nvSpPr>
        <p:spPr bwMode="auto">
          <a:xfrm>
            <a:off x="3886200" y="787402"/>
            <a:ext cx="0" cy="4113213"/>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3" name="Rectangle 9"/>
          <p:cNvSpPr>
            <a:spLocks noChangeArrowheads="1"/>
          </p:cNvSpPr>
          <p:nvPr/>
        </p:nvSpPr>
        <p:spPr bwMode="auto">
          <a:xfrm>
            <a:off x="2441576" y="4419600"/>
            <a:ext cx="1444625" cy="801688"/>
          </a:xfrm>
          <a:prstGeom prst="rect">
            <a:avLst/>
          </a:prstGeom>
          <a:solidFill>
            <a:srgbClr val="FFFF99"/>
          </a:solidFill>
          <a:ln w="12700">
            <a:solidFill>
              <a:schemeClr val="tx1"/>
            </a:solidFill>
            <a:miter lim="800000"/>
            <a:headEnd/>
            <a:tailEnd/>
          </a:ln>
        </p:spPr>
        <p:txBody>
          <a:bodyPr lIns="46038" tIns="46038" rIns="46038" bIns="46038"/>
          <a:lstStyle>
            <a:lvl1pPr defTabSz="885825" eaLnBrk="0" hangingPunct="0">
              <a:defRPr sz="2400" b="1" i="1">
                <a:solidFill>
                  <a:schemeClr val="bg1"/>
                </a:solidFill>
                <a:latin typeface="Verdana" pitchFamily="34" charset="0"/>
                <a:cs typeface="Arial" charset="0"/>
              </a:defRPr>
            </a:lvl1pPr>
            <a:lvl2pPr marL="742950" indent="-285750" defTabSz="885825" eaLnBrk="0" hangingPunct="0">
              <a:defRPr sz="2400" b="1" i="1">
                <a:solidFill>
                  <a:schemeClr val="bg1"/>
                </a:solidFill>
                <a:latin typeface="Verdana" pitchFamily="34" charset="0"/>
                <a:cs typeface="Arial" charset="0"/>
              </a:defRPr>
            </a:lvl2pPr>
            <a:lvl3pPr marL="1143000" indent="-228600" defTabSz="885825" eaLnBrk="0" hangingPunct="0">
              <a:defRPr sz="2400" b="1" i="1">
                <a:solidFill>
                  <a:schemeClr val="bg1"/>
                </a:solidFill>
                <a:latin typeface="Verdana" pitchFamily="34" charset="0"/>
                <a:cs typeface="Arial" charset="0"/>
              </a:defRPr>
            </a:lvl3pPr>
            <a:lvl4pPr marL="1600200" indent="-228600" defTabSz="885825" eaLnBrk="0" hangingPunct="0">
              <a:defRPr sz="2400" b="1" i="1">
                <a:solidFill>
                  <a:schemeClr val="bg1"/>
                </a:solidFill>
                <a:latin typeface="Verdana" pitchFamily="34" charset="0"/>
                <a:cs typeface="Arial" charset="0"/>
              </a:defRPr>
            </a:lvl4pPr>
            <a:lvl5pPr marL="2057400" indent="-228600" defTabSz="885825" eaLnBrk="0" hangingPunct="0">
              <a:defRPr sz="2400" b="1" i="1">
                <a:solidFill>
                  <a:schemeClr val="bg1"/>
                </a:solidFill>
                <a:latin typeface="Verdana" pitchFamily="34" charset="0"/>
                <a:cs typeface="Arial" charset="0"/>
              </a:defRPr>
            </a:lvl5pPr>
            <a:lvl6pPr marL="2514600" indent="-228600" defTabSz="885825"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defTabSz="885825"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defTabSz="885825"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defTabSz="885825" eaLnBrk="0" fontAlgn="base" hangingPunct="0">
              <a:spcBef>
                <a:spcPct val="0"/>
              </a:spcBef>
              <a:spcAft>
                <a:spcPct val="0"/>
              </a:spcAft>
              <a:defRPr sz="2400" b="1" i="1">
                <a:solidFill>
                  <a:schemeClr val="bg1"/>
                </a:solidFill>
                <a:latin typeface="Verdana" pitchFamily="34" charset="0"/>
                <a:cs typeface="Arial" charset="0"/>
              </a:defRPr>
            </a:lvl9pPr>
          </a:lstStyle>
          <a:p>
            <a:pPr algn="ctr" eaLnBrk="1" hangingPunct="1">
              <a:lnSpc>
                <a:spcPct val="87000"/>
              </a:lnSpc>
              <a:spcBef>
                <a:spcPct val="50000"/>
              </a:spcBef>
            </a:pPr>
            <a:r>
              <a:rPr lang="en-US" altLang="zh-CN" sz="1200">
                <a:solidFill>
                  <a:schemeClr val="tx1"/>
                </a:solidFill>
                <a:ea typeface="SimSun" pitchFamily="2" charset="-122"/>
              </a:rPr>
              <a:t>Driver Execution Environment (DXE)</a:t>
            </a:r>
          </a:p>
        </p:txBody>
      </p:sp>
      <p:sp>
        <p:nvSpPr>
          <p:cNvPr id="24" name="Line 10"/>
          <p:cNvSpPr>
            <a:spLocks noChangeShapeType="1"/>
          </p:cNvSpPr>
          <p:nvPr/>
        </p:nvSpPr>
        <p:spPr bwMode="auto">
          <a:xfrm>
            <a:off x="4772025" y="819152"/>
            <a:ext cx="0" cy="4113213"/>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5" name="Rectangle 11"/>
          <p:cNvSpPr>
            <a:spLocks noChangeArrowheads="1"/>
          </p:cNvSpPr>
          <p:nvPr/>
        </p:nvSpPr>
        <p:spPr bwMode="auto">
          <a:xfrm>
            <a:off x="3886201" y="4419600"/>
            <a:ext cx="881063" cy="801688"/>
          </a:xfrm>
          <a:prstGeom prst="rect">
            <a:avLst/>
          </a:prstGeom>
          <a:solidFill>
            <a:srgbClr val="FFFF99"/>
          </a:solidFill>
          <a:ln w="12700">
            <a:solidFill>
              <a:schemeClr val="tx1"/>
            </a:solidFill>
            <a:miter lim="800000"/>
            <a:headEnd/>
            <a:tailEnd/>
          </a:ln>
        </p:spPr>
        <p:txBody>
          <a:bodyPr lIns="46038" tIns="46038" rIns="46038" bIns="46038"/>
          <a:lstStyle>
            <a:lvl1pPr defTabSz="885825" eaLnBrk="0" hangingPunct="0">
              <a:defRPr sz="2400" b="1" i="1">
                <a:solidFill>
                  <a:schemeClr val="bg1"/>
                </a:solidFill>
                <a:latin typeface="Verdana" pitchFamily="34" charset="0"/>
                <a:cs typeface="Arial" charset="0"/>
              </a:defRPr>
            </a:lvl1pPr>
            <a:lvl2pPr marL="742950" indent="-285750" defTabSz="885825" eaLnBrk="0" hangingPunct="0">
              <a:defRPr sz="2400" b="1" i="1">
                <a:solidFill>
                  <a:schemeClr val="bg1"/>
                </a:solidFill>
                <a:latin typeface="Verdana" pitchFamily="34" charset="0"/>
                <a:cs typeface="Arial" charset="0"/>
              </a:defRPr>
            </a:lvl2pPr>
            <a:lvl3pPr marL="1143000" indent="-228600" defTabSz="885825" eaLnBrk="0" hangingPunct="0">
              <a:defRPr sz="2400" b="1" i="1">
                <a:solidFill>
                  <a:schemeClr val="bg1"/>
                </a:solidFill>
                <a:latin typeface="Verdana" pitchFamily="34" charset="0"/>
                <a:cs typeface="Arial" charset="0"/>
              </a:defRPr>
            </a:lvl3pPr>
            <a:lvl4pPr marL="1600200" indent="-228600" defTabSz="885825" eaLnBrk="0" hangingPunct="0">
              <a:defRPr sz="2400" b="1" i="1">
                <a:solidFill>
                  <a:schemeClr val="bg1"/>
                </a:solidFill>
                <a:latin typeface="Verdana" pitchFamily="34" charset="0"/>
                <a:cs typeface="Arial" charset="0"/>
              </a:defRPr>
            </a:lvl4pPr>
            <a:lvl5pPr marL="2057400" indent="-228600" defTabSz="885825" eaLnBrk="0" hangingPunct="0">
              <a:defRPr sz="2400" b="1" i="1">
                <a:solidFill>
                  <a:schemeClr val="bg1"/>
                </a:solidFill>
                <a:latin typeface="Verdana" pitchFamily="34" charset="0"/>
                <a:cs typeface="Arial" charset="0"/>
              </a:defRPr>
            </a:lvl5pPr>
            <a:lvl6pPr marL="2514600" indent="-228600" defTabSz="885825"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defTabSz="885825"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defTabSz="885825"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defTabSz="885825" eaLnBrk="0" fontAlgn="base" hangingPunct="0">
              <a:spcBef>
                <a:spcPct val="0"/>
              </a:spcBef>
              <a:spcAft>
                <a:spcPct val="0"/>
              </a:spcAft>
              <a:defRPr sz="2400" b="1" i="1">
                <a:solidFill>
                  <a:schemeClr val="bg1"/>
                </a:solidFill>
                <a:latin typeface="Verdana" pitchFamily="34" charset="0"/>
                <a:cs typeface="Arial" charset="0"/>
              </a:defRPr>
            </a:lvl9pPr>
          </a:lstStyle>
          <a:p>
            <a:pPr algn="ctr" eaLnBrk="1" hangingPunct="1">
              <a:lnSpc>
                <a:spcPct val="87000"/>
              </a:lnSpc>
              <a:spcBef>
                <a:spcPct val="50000"/>
              </a:spcBef>
            </a:pPr>
            <a:r>
              <a:rPr lang="en-US" altLang="zh-CN" sz="1200">
                <a:solidFill>
                  <a:schemeClr val="tx1"/>
                </a:solidFill>
                <a:ea typeface="SimSun" pitchFamily="2" charset="-122"/>
              </a:rPr>
              <a:t>Boot Dev</a:t>
            </a:r>
          </a:p>
          <a:p>
            <a:pPr algn="ctr" eaLnBrk="1" hangingPunct="1">
              <a:lnSpc>
                <a:spcPct val="87000"/>
              </a:lnSpc>
              <a:spcBef>
                <a:spcPct val="50000"/>
              </a:spcBef>
            </a:pPr>
            <a:r>
              <a:rPr lang="en-US" altLang="zh-CN" sz="1200">
                <a:solidFill>
                  <a:schemeClr val="tx1"/>
                </a:solidFill>
                <a:ea typeface="SimSun" pitchFamily="2" charset="-122"/>
              </a:rPr>
              <a:t>Select</a:t>
            </a:r>
            <a:br>
              <a:rPr lang="en-US" altLang="zh-CN" sz="1200">
                <a:solidFill>
                  <a:schemeClr val="tx1"/>
                </a:solidFill>
                <a:ea typeface="SimSun" pitchFamily="2" charset="-122"/>
              </a:rPr>
            </a:br>
            <a:r>
              <a:rPr lang="en-US" altLang="zh-CN" sz="1200">
                <a:solidFill>
                  <a:schemeClr val="tx1"/>
                </a:solidFill>
                <a:ea typeface="SimSun" pitchFamily="2" charset="-122"/>
              </a:rPr>
              <a:t>(BDS) </a:t>
            </a:r>
          </a:p>
        </p:txBody>
      </p:sp>
      <p:sp>
        <p:nvSpPr>
          <p:cNvPr id="26" name="Line 12"/>
          <p:cNvSpPr>
            <a:spLocks noChangeShapeType="1"/>
          </p:cNvSpPr>
          <p:nvPr/>
        </p:nvSpPr>
        <p:spPr bwMode="auto">
          <a:xfrm>
            <a:off x="6419850" y="819152"/>
            <a:ext cx="0" cy="4113213"/>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7" name="Rectangle 13"/>
          <p:cNvSpPr>
            <a:spLocks noChangeArrowheads="1"/>
          </p:cNvSpPr>
          <p:nvPr/>
        </p:nvSpPr>
        <p:spPr bwMode="auto">
          <a:xfrm>
            <a:off x="4772026" y="4419600"/>
            <a:ext cx="1649413" cy="801688"/>
          </a:xfrm>
          <a:prstGeom prst="rect">
            <a:avLst/>
          </a:prstGeom>
          <a:solidFill>
            <a:srgbClr val="FFFF99"/>
          </a:solidFill>
          <a:ln w="12700">
            <a:solidFill>
              <a:schemeClr val="tx1"/>
            </a:solidFill>
            <a:miter lim="800000"/>
            <a:headEnd/>
            <a:tailEnd/>
          </a:ln>
        </p:spPr>
        <p:txBody>
          <a:bodyPr lIns="46038" tIns="46038" rIns="46038" bIns="46038"/>
          <a:lstStyle>
            <a:lvl1pPr defTabSz="885825" eaLnBrk="0" hangingPunct="0">
              <a:defRPr sz="2400" b="1" i="1">
                <a:solidFill>
                  <a:schemeClr val="bg1"/>
                </a:solidFill>
                <a:latin typeface="Verdana" pitchFamily="34" charset="0"/>
                <a:cs typeface="Arial" charset="0"/>
              </a:defRPr>
            </a:lvl1pPr>
            <a:lvl2pPr marL="742950" indent="-285750" defTabSz="885825" eaLnBrk="0" hangingPunct="0">
              <a:defRPr sz="2400" b="1" i="1">
                <a:solidFill>
                  <a:schemeClr val="bg1"/>
                </a:solidFill>
                <a:latin typeface="Verdana" pitchFamily="34" charset="0"/>
                <a:cs typeface="Arial" charset="0"/>
              </a:defRPr>
            </a:lvl2pPr>
            <a:lvl3pPr marL="1143000" indent="-228600" defTabSz="885825" eaLnBrk="0" hangingPunct="0">
              <a:defRPr sz="2400" b="1" i="1">
                <a:solidFill>
                  <a:schemeClr val="bg1"/>
                </a:solidFill>
                <a:latin typeface="Verdana" pitchFamily="34" charset="0"/>
                <a:cs typeface="Arial" charset="0"/>
              </a:defRPr>
            </a:lvl3pPr>
            <a:lvl4pPr marL="1600200" indent="-228600" defTabSz="885825" eaLnBrk="0" hangingPunct="0">
              <a:defRPr sz="2400" b="1" i="1">
                <a:solidFill>
                  <a:schemeClr val="bg1"/>
                </a:solidFill>
                <a:latin typeface="Verdana" pitchFamily="34" charset="0"/>
                <a:cs typeface="Arial" charset="0"/>
              </a:defRPr>
            </a:lvl4pPr>
            <a:lvl5pPr marL="2057400" indent="-228600" defTabSz="885825" eaLnBrk="0" hangingPunct="0">
              <a:defRPr sz="2400" b="1" i="1">
                <a:solidFill>
                  <a:schemeClr val="bg1"/>
                </a:solidFill>
                <a:latin typeface="Verdana" pitchFamily="34" charset="0"/>
                <a:cs typeface="Arial" charset="0"/>
              </a:defRPr>
            </a:lvl5pPr>
            <a:lvl6pPr marL="2514600" indent="-228600" defTabSz="885825"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defTabSz="885825"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defTabSz="885825"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defTabSz="885825" eaLnBrk="0" fontAlgn="base" hangingPunct="0">
              <a:spcBef>
                <a:spcPct val="0"/>
              </a:spcBef>
              <a:spcAft>
                <a:spcPct val="0"/>
              </a:spcAft>
              <a:defRPr sz="2400" b="1" i="1">
                <a:solidFill>
                  <a:schemeClr val="bg1"/>
                </a:solidFill>
                <a:latin typeface="Verdana" pitchFamily="34" charset="0"/>
                <a:cs typeface="Arial" charset="0"/>
              </a:defRPr>
            </a:lvl9pPr>
          </a:lstStyle>
          <a:p>
            <a:pPr algn="ctr" eaLnBrk="1" hangingPunct="1">
              <a:lnSpc>
                <a:spcPct val="87000"/>
              </a:lnSpc>
              <a:spcBef>
                <a:spcPct val="50000"/>
              </a:spcBef>
            </a:pPr>
            <a:r>
              <a:rPr lang="en-US" altLang="zh-CN" sz="1200">
                <a:solidFill>
                  <a:schemeClr val="tx1"/>
                </a:solidFill>
                <a:ea typeface="SimSun" pitchFamily="2" charset="-122"/>
              </a:rPr>
              <a:t>Transient </a:t>
            </a:r>
            <a:br>
              <a:rPr lang="en-US" altLang="zh-CN" sz="1200">
                <a:solidFill>
                  <a:schemeClr val="tx1"/>
                </a:solidFill>
                <a:ea typeface="SimSun" pitchFamily="2" charset="-122"/>
              </a:rPr>
            </a:br>
            <a:r>
              <a:rPr lang="en-US" altLang="zh-CN" sz="1200">
                <a:solidFill>
                  <a:schemeClr val="tx1"/>
                </a:solidFill>
                <a:ea typeface="SimSun" pitchFamily="2" charset="-122"/>
              </a:rPr>
              <a:t>System Load</a:t>
            </a:r>
          </a:p>
          <a:p>
            <a:pPr algn="ctr" eaLnBrk="1" hangingPunct="1">
              <a:lnSpc>
                <a:spcPct val="87000"/>
              </a:lnSpc>
              <a:spcBef>
                <a:spcPct val="50000"/>
              </a:spcBef>
            </a:pPr>
            <a:r>
              <a:rPr lang="en-US" altLang="zh-CN" sz="1200">
                <a:solidFill>
                  <a:schemeClr val="tx1"/>
                </a:solidFill>
                <a:ea typeface="SimSun" pitchFamily="2" charset="-122"/>
              </a:rPr>
              <a:t>(TSL)</a:t>
            </a:r>
          </a:p>
        </p:txBody>
      </p:sp>
      <p:sp>
        <p:nvSpPr>
          <p:cNvPr id="28" name="Rectangle 35"/>
          <p:cNvSpPr>
            <a:spLocks noChangeArrowheads="1"/>
          </p:cNvSpPr>
          <p:nvPr/>
        </p:nvSpPr>
        <p:spPr bwMode="ltGray">
          <a:xfrm>
            <a:off x="4975226" y="873127"/>
            <a:ext cx="1241425" cy="460375"/>
          </a:xfrm>
          <a:prstGeom prst="rect">
            <a:avLst/>
          </a:prstGeom>
          <a:solidFill>
            <a:srgbClr val="99CCFF"/>
          </a:solidFill>
          <a:ln w="12700">
            <a:solidFill>
              <a:schemeClr val="tx1"/>
            </a:solidFill>
            <a:miter lim="800000"/>
            <a:headEnd/>
            <a:tailEnd/>
          </a:ln>
        </p:spPr>
        <p:txBody>
          <a:bodyPr lIns="46038" tIns="46038" rIns="46038" bIns="46038" anchor="ct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algn="ctr">
              <a:lnSpc>
                <a:spcPct val="85000"/>
              </a:lnSpc>
              <a:spcBef>
                <a:spcPct val="50000"/>
              </a:spcBef>
            </a:pPr>
            <a:r>
              <a:rPr lang="en-US" altLang="zh-CN" sz="1400">
                <a:solidFill>
                  <a:schemeClr val="tx1"/>
                </a:solidFill>
                <a:ea typeface="SimSun" pitchFamily="2" charset="-122"/>
              </a:rPr>
              <a:t>OS-Absent</a:t>
            </a:r>
            <a:br>
              <a:rPr lang="en-US" altLang="zh-CN" sz="1400">
                <a:solidFill>
                  <a:schemeClr val="tx1"/>
                </a:solidFill>
                <a:ea typeface="SimSun" pitchFamily="2" charset="-122"/>
              </a:rPr>
            </a:br>
            <a:r>
              <a:rPr lang="en-US" altLang="zh-CN" sz="1400">
                <a:solidFill>
                  <a:schemeClr val="tx1"/>
                </a:solidFill>
                <a:ea typeface="SimSun" pitchFamily="2" charset="-122"/>
              </a:rPr>
              <a:t>App</a:t>
            </a:r>
          </a:p>
        </p:txBody>
      </p:sp>
      <p:sp>
        <p:nvSpPr>
          <p:cNvPr id="29" name="Arc 36"/>
          <p:cNvSpPr>
            <a:spLocks/>
          </p:cNvSpPr>
          <p:nvPr/>
        </p:nvSpPr>
        <p:spPr bwMode="auto">
          <a:xfrm rot="16200000">
            <a:off x="5465764" y="1384301"/>
            <a:ext cx="212725" cy="123825"/>
          </a:xfrm>
          <a:custGeom>
            <a:avLst/>
            <a:gdLst>
              <a:gd name="T0" fmla="*/ 2147483647 w 36690"/>
              <a:gd name="T1" fmla="*/ 2147483647 h 21600"/>
              <a:gd name="T2" fmla="*/ 0 w 36690"/>
              <a:gd name="T3" fmla="*/ 2147483647 h 21600"/>
              <a:gd name="T4" fmla="*/ 2147483647 w 36690"/>
              <a:gd name="T5" fmla="*/ 0 h 21600"/>
              <a:gd name="T6" fmla="*/ 0 60000 65536"/>
              <a:gd name="T7" fmla="*/ 0 60000 65536"/>
              <a:gd name="T8" fmla="*/ 0 60000 65536"/>
              <a:gd name="T9" fmla="*/ 0 w 36690"/>
              <a:gd name="T10" fmla="*/ 0 h 21600"/>
              <a:gd name="T11" fmla="*/ 36690 w 36690"/>
              <a:gd name="T12" fmla="*/ 21600 h 21600"/>
            </a:gdLst>
            <a:ahLst/>
            <a:cxnLst>
              <a:cxn ang="T6">
                <a:pos x="T0" y="T1"/>
              </a:cxn>
              <a:cxn ang="T7">
                <a:pos x="T2" y="T3"/>
              </a:cxn>
              <a:cxn ang="T8">
                <a:pos x="T4" y="T5"/>
              </a:cxn>
            </a:cxnLst>
            <a:rect l="T9" t="T10" r="T11" b="T12"/>
            <a:pathLst>
              <a:path w="36690" h="21600" fill="none" extrusionOk="0">
                <a:moveTo>
                  <a:pt x="36690" y="12023"/>
                </a:moveTo>
                <a:cubicBezTo>
                  <a:pt x="32680" y="18008"/>
                  <a:pt x="25950" y="21599"/>
                  <a:pt x="18746" y="21600"/>
                </a:cubicBezTo>
                <a:cubicBezTo>
                  <a:pt x="11000" y="21600"/>
                  <a:pt x="3848" y="17452"/>
                  <a:pt x="0" y="10730"/>
                </a:cubicBezTo>
              </a:path>
              <a:path w="36690" h="21600" stroke="0" extrusionOk="0">
                <a:moveTo>
                  <a:pt x="36690" y="12023"/>
                </a:moveTo>
                <a:cubicBezTo>
                  <a:pt x="32680" y="18008"/>
                  <a:pt x="25950" y="21599"/>
                  <a:pt x="18746" y="21600"/>
                </a:cubicBezTo>
                <a:cubicBezTo>
                  <a:pt x="11000" y="21600"/>
                  <a:pt x="3848" y="17452"/>
                  <a:pt x="0" y="10730"/>
                </a:cubicBezTo>
                <a:lnTo>
                  <a:pt x="18746" y="0"/>
                </a:lnTo>
                <a:close/>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Arc 37"/>
          <p:cNvSpPr>
            <a:spLocks/>
          </p:cNvSpPr>
          <p:nvPr/>
        </p:nvSpPr>
        <p:spPr bwMode="auto">
          <a:xfrm rot="5400000">
            <a:off x="5437189" y="1384301"/>
            <a:ext cx="212725" cy="123825"/>
          </a:xfrm>
          <a:custGeom>
            <a:avLst/>
            <a:gdLst>
              <a:gd name="T0" fmla="*/ 2147483647 w 36690"/>
              <a:gd name="T1" fmla="*/ 2147483647 h 21600"/>
              <a:gd name="T2" fmla="*/ 0 w 36690"/>
              <a:gd name="T3" fmla="*/ 2147483647 h 21600"/>
              <a:gd name="T4" fmla="*/ 2147483647 w 36690"/>
              <a:gd name="T5" fmla="*/ 0 h 21600"/>
              <a:gd name="T6" fmla="*/ 0 60000 65536"/>
              <a:gd name="T7" fmla="*/ 0 60000 65536"/>
              <a:gd name="T8" fmla="*/ 0 60000 65536"/>
              <a:gd name="T9" fmla="*/ 0 w 36690"/>
              <a:gd name="T10" fmla="*/ 0 h 21600"/>
              <a:gd name="T11" fmla="*/ 36690 w 36690"/>
              <a:gd name="T12" fmla="*/ 21600 h 21600"/>
            </a:gdLst>
            <a:ahLst/>
            <a:cxnLst>
              <a:cxn ang="T6">
                <a:pos x="T0" y="T1"/>
              </a:cxn>
              <a:cxn ang="T7">
                <a:pos x="T2" y="T3"/>
              </a:cxn>
              <a:cxn ang="T8">
                <a:pos x="T4" y="T5"/>
              </a:cxn>
            </a:cxnLst>
            <a:rect l="T9" t="T10" r="T11" b="T12"/>
            <a:pathLst>
              <a:path w="36690" h="21600" fill="none" extrusionOk="0">
                <a:moveTo>
                  <a:pt x="36690" y="12023"/>
                </a:moveTo>
                <a:cubicBezTo>
                  <a:pt x="32680" y="18008"/>
                  <a:pt x="25950" y="21599"/>
                  <a:pt x="18746" y="21600"/>
                </a:cubicBezTo>
                <a:cubicBezTo>
                  <a:pt x="11000" y="21600"/>
                  <a:pt x="3848" y="17452"/>
                  <a:pt x="0" y="10730"/>
                </a:cubicBezTo>
              </a:path>
              <a:path w="36690" h="21600" stroke="0" extrusionOk="0">
                <a:moveTo>
                  <a:pt x="36690" y="12023"/>
                </a:moveTo>
                <a:cubicBezTo>
                  <a:pt x="32680" y="18008"/>
                  <a:pt x="25950" y="21599"/>
                  <a:pt x="18746" y="21600"/>
                </a:cubicBezTo>
                <a:cubicBezTo>
                  <a:pt x="11000" y="21600"/>
                  <a:pt x="3848" y="17452"/>
                  <a:pt x="0" y="10730"/>
                </a:cubicBezTo>
                <a:lnTo>
                  <a:pt x="18746" y="0"/>
                </a:lnTo>
                <a:close/>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Rectangle 38"/>
          <p:cNvSpPr>
            <a:spLocks noChangeArrowheads="1"/>
          </p:cNvSpPr>
          <p:nvPr/>
        </p:nvSpPr>
        <p:spPr bwMode="ltGray">
          <a:xfrm>
            <a:off x="4987926" y="1544640"/>
            <a:ext cx="1241425" cy="460375"/>
          </a:xfrm>
          <a:prstGeom prst="rect">
            <a:avLst/>
          </a:prstGeom>
          <a:solidFill>
            <a:srgbClr val="99CCFF"/>
          </a:solidFill>
          <a:ln w="12700">
            <a:solidFill>
              <a:schemeClr val="tx1"/>
            </a:solidFill>
            <a:miter lim="800000"/>
            <a:headEnd/>
            <a:tailEnd/>
          </a:ln>
        </p:spPr>
        <p:txBody>
          <a:bodyPr lIns="46038" tIns="46038" rIns="46038" bIns="46038" anchor="ct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algn="ctr">
              <a:lnSpc>
                <a:spcPct val="85000"/>
              </a:lnSpc>
              <a:spcBef>
                <a:spcPct val="50000"/>
              </a:spcBef>
            </a:pPr>
            <a:r>
              <a:rPr lang="en-US" altLang="zh-CN" sz="1400">
                <a:solidFill>
                  <a:schemeClr val="tx1"/>
                </a:solidFill>
                <a:ea typeface="SimSun" pitchFamily="2" charset="-122"/>
              </a:rPr>
              <a:t>UEFI Shell</a:t>
            </a:r>
          </a:p>
        </p:txBody>
      </p:sp>
      <p:sp>
        <p:nvSpPr>
          <p:cNvPr id="32" name="Arc 39"/>
          <p:cNvSpPr>
            <a:spLocks/>
          </p:cNvSpPr>
          <p:nvPr/>
        </p:nvSpPr>
        <p:spPr bwMode="auto">
          <a:xfrm rot="16200000">
            <a:off x="5465764" y="2062164"/>
            <a:ext cx="212725" cy="123825"/>
          </a:xfrm>
          <a:custGeom>
            <a:avLst/>
            <a:gdLst>
              <a:gd name="T0" fmla="*/ 2147483647 w 36690"/>
              <a:gd name="T1" fmla="*/ 2147483647 h 21600"/>
              <a:gd name="T2" fmla="*/ 0 w 36690"/>
              <a:gd name="T3" fmla="*/ 2147483647 h 21600"/>
              <a:gd name="T4" fmla="*/ 2147483647 w 36690"/>
              <a:gd name="T5" fmla="*/ 0 h 21600"/>
              <a:gd name="T6" fmla="*/ 0 60000 65536"/>
              <a:gd name="T7" fmla="*/ 0 60000 65536"/>
              <a:gd name="T8" fmla="*/ 0 60000 65536"/>
              <a:gd name="T9" fmla="*/ 0 w 36690"/>
              <a:gd name="T10" fmla="*/ 0 h 21600"/>
              <a:gd name="T11" fmla="*/ 36690 w 36690"/>
              <a:gd name="T12" fmla="*/ 21600 h 21600"/>
            </a:gdLst>
            <a:ahLst/>
            <a:cxnLst>
              <a:cxn ang="T6">
                <a:pos x="T0" y="T1"/>
              </a:cxn>
              <a:cxn ang="T7">
                <a:pos x="T2" y="T3"/>
              </a:cxn>
              <a:cxn ang="T8">
                <a:pos x="T4" y="T5"/>
              </a:cxn>
            </a:cxnLst>
            <a:rect l="T9" t="T10" r="T11" b="T12"/>
            <a:pathLst>
              <a:path w="36690" h="21600" fill="none" extrusionOk="0">
                <a:moveTo>
                  <a:pt x="36690" y="12023"/>
                </a:moveTo>
                <a:cubicBezTo>
                  <a:pt x="32680" y="18008"/>
                  <a:pt x="25950" y="21599"/>
                  <a:pt x="18746" y="21600"/>
                </a:cubicBezTo>
                <a:cubicBezTo>
                  <a:pt x="11000" y="21600"/>
                  <a:pt x="3848" y="17452"/>
                  <a:pt x="0" y="10730"/>
                </a:cubicBezTo>
              </a:path>
              <a:path w="36690" h="21600" stroke="0" extrusionOk="0">
                <a:moveTo>
                  <a:pt x="36690" y="12023"/>
                </a:moveTo>
                <a:cubicBezTo>
                  <a:pt x="32680" y="18008"/>
                  <a:pt x="25950" y="21599"/>
                  <a:pt x="18746" y="21600"/>
                </a:cubicBezTo>
                <a:cubicBezTo>
                  <a:pt x="11000" y="21600"/>
                  <a:pt x="3848" y="17452"/>
                  <a:pt x="0" y="10730"/>
                </a:cubicBezTo>
                <a:lnTo>
                  <a:pt x="18746" y="0"/>
                </a:lnTo>
                <a:close/>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Arc 40"/>
          <p:cNvSpPr>
            <a:spLocks/>
          </p:cNvSpPr>
          <p:nvPr/>
        </p:nvSpPr>
        <p:spPr bwMode="auto">
          <a:xfrm rot="5400000">
            <a:off x="5437189" y="2062164"/>
            <a:ext cx="212725" cy="123825"/>
          </a:xfrm>
          <a:custGeom>
            <a:avLst/>
            <a:gdLst>
              <a:gd name="T0" fmla="*/ 2147483647 w 36690"/>
              <a:gd name="T1" fmla="*/ 2147483647 h 21600"/>
              <a:gd name="T2" fmla="*/ 0 w 36690"/>
              <a:gd name="T3" fmla="*/ 2147483647 h 21600"/>
              <a:gd name="T4" fmla="*/ 2147483647 w 36690"/>
              <a:gd name="T5" fmla="*/ 0 h 21600"/>
              <a:gd name="T6" fmla="*/ 0 60000 65536"/>
              <a:gd name="T7" fmla="*/ 0 60000 65536"/>
              <a:gd name="T8" fmla="*/ 0 60000 65536"/>
              <a:gd name="T9" fmla="*/ 0 w 36690"/>
              <a:gd name="T10" fmla="*/ 0 h 21600"/>
              <a:gd name="T11" fmla="*/ 36690 w 36690"/>
              <a:gd name="T12" fmla="*/ 21600 h 21600"/>
            </a:gdLst>
            <a:ahLst/>
            <a:cxnLst>
              <a:cxn ang="T6">
                <a:pos x="T0" y="T1"/>
              </a:cxn>
              <a:cxn ang="T7">
                <a:pos x="T2" y="T3"/>
              </a:cxn>
              <a:cxn ang="T8">
                <a:pos x="T4" y="T5"/>
              </a:cxn>
            </a:cxnLst>
            <a:rect l="T9" t="T10" r="T11" b="T12"/>
            <a:pathLst>
              <a:path w="36690" h="21600" fill="none" extrusionOk="0">
                <a:moveTo>
                  <a:pt x="36690" y="12023"/>
                </a:moveTo>
                <a:cubicBezTo>
                  <a:pt x="32680" y="18008"/>
                  <a:pt x="25950" y="21599"/>
                  <a:pt x="18746" y="21600"/>
                </a:cubicBezTo>
                <a:cubicBezTo>
                  <a:pt x="11000" y="21600"/>
                  <a:pt x="3848" y="17452"/>
                  <a:pt x="0" y="10730"/>
                </a:cubicBezTo>
              </a:path>
              <a:path w="36690" h="21600" stroke="0" extrusionOk="0">
                <a:moveTo>
                  <a:pt x="36690" y="12023"/>
                </a:moveTo>
                <a:cubicBezTo>
                  <a:pt x="32680" y="18008"/>
                  <a:pt x="25950" y="21599"/>
                  <a:pt x="18746" y="21600"/>
                </a:cubicBezTo>
                <a:cubicBezTo>
                  <a:pt x="11000" y="21600"/>
                  <a:pt x="3848" y="17452"/>
                  <a:pt x="0" y="10730"/>
                </a:cubicBezTo>
                <a:lnTo>
                  <a:pt x="18746" y="0"/>
                </a:lnTo>
                <a:close/>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Rectangle 41"/>
          <p:cNvSpPr>
            <a:spLocks noChangeArrowheads="1"/>
          </p:cNvSpPr>
          <p:nvPr/>
        </p:nvSpPr>
        <p:spPr bwMode="ltGray">
          <a:xfrm>
            <a:off x="4987926" y="2216152"/>
            <a:ext cx="1241425" cy="531813"/>
          </a:xfrm>
          <a:prstGeom prst="rect">
            <a:avLst/>
          </a:prstGeom>
          <a:solidFill>
            <a:srgbClr val="00FFFF"/>
          </a:solidFill>
          <a:ln w="12700">
            <a:solidFill>
              <a:schemeClr val="tx1"/>
            </a:solidFill>
            <a:miter lim="800000"/>
            <a:headEnd/>
            <a:tailEnd/>
          </a:ln>
        </p:spPr>
        <p:txBody>
          <a:bodyPr lIns="46038" tIns="46038" rIns="46038" bIns="46038" anchor="ct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algn="ctr">
              <a:lnSpc>
                <a:spcPct val="85000"/>
              </a:lnSpc>
              <a:spcBef>
                <a:spcPct val="50000"/>
              </a:spcBef>
            </a:pPr>
            <a:r>
              <a:rPr lang="en-US" altLang="zh-CN" sz="1400">
                <a:solidFill>
                  <a:schemeClr val="tx1"/>
                </a:solidFill>
                <a:ea typeface="SimSun" pitchFamily="2" charset="-122"/>
              </a:rPr>
              <a:t>Transient OS Boot Loader</a:t>
            </a:r>
          </a:p>
        </p:txBody>
      </p:sp>
      <p:sp>
        <p:nvSpPr>
          <p:cNvPr id="35" name="Arc 42"/>
          <p:cNvSpPr>
            <a:spLocks/>
          </p:cNvSpPr>
          <p:nvPr/>
        </p:nvSpPr>
        <p:spPr bwMode="auto">
          <a:xfrm rot="18180000">
            <a:off x="4969669" y="2778920"/>
            <a:ext cx="260350" cy="173038"/>
          </a:xfrm>
          <a:custGeom>
            <a:avLst/>
            <a:gdLst>
              <a:gd name="T0" fmla="*/ 2147483647 w 36819"/>
              <a:gd name="T1" fmla="*/ 2147483647 h 21600"/>
              <a:gd name="T2" fmla="*/ 0 w 36819"/>
              <a:gd name="T3" fmla="*/ 2147483647 h 21600"/>
              <a:gd name="T4" fmla="*/ 2147483647 w 36819"/>
              <a:gd name="T5" fmla="*/ 0 h 21600"/>
              <a:gd name="T6" fmla="*/ 0 60000 65536"/>
              <a:gd name="T7" fmla="*/ 0 60000 65536"/>
              <a:gd name="T8" fmla="*/ 0 60000 65536"/>
              <a:gd name="T9" fmla="*/ 0 w 36819"/>
              <a:gd name="T10" fmla="*/ 0 h 21600"/>
              <a:gd name="T11" fmla="*/ 36819 w 36819"/>
              <a:gd name="T12" fmla="*/ 21600 h 21600"/>
            </a:gdLst>
            <a:ahLst/>
            <a:cxnLst>
              <a:cxn ang="T6">
                <a:pos x="T0" y="T1"/>
              </a:cxn>
              <a:cxn ang="T7">
                <a:pos x="T2" y="T3"/>
              </a:cxn>
              <a:cxn ang="T8">
                <a:pos x="T4" y="T5"/>
              </a:cxn>
            </a:cxnLst>
            <a:rect l="T9" t="T10" r="T11" b="T12"/>
            <a:pathLst>
              <a:path w="36819" h="21600" fill="none" extrusionOk="0">
                <a:moveTo>
                  <a:pt x="36819" y="11905"/>
                </a:moveTo>
                <a:cubicBezTo>
                  <a:pt x="32820" y="17958"/>
                  <a:pt x="26050" y="21599"/>
                  <a:pt x="18796" y="21600"/>
                </a:cubicBezTo>
                <a:cubicBezTo>
                  <a:pt x="11014" y="21600"/>
                  <a:pt x="3833" y="17414"/>
                  <a:pt x="-1" y="10642"/>
                </a:cubicBezTo>
              </a:path>
              <a:path w="36819" h="21600" stroke="0" extrusionOk="0">
                <a:moveTo>
                  <a:pt x="36819" y="11905"/>
                </a:moveTo>
                <a:cubicBezTo>
                  <a:pt x="32820" y="17958"/>
                  <a:pt x="26050" y="21599"/>
                  <a:pt x="18796" y="21600"/>
                </a:cubicBezTo>
                <a:cubicBezTo>
                  <a:pt x="11014" y="21600"/>
                  <a:pt x="3833" y="17414"/>
                  <a:pt x="-1" y="10642"/>
                </a:cubicBezTo>
                <a:lnTo>
                  <a:pt x="18796" y="0"/>
                </a:lnTo>
                <a:close/>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 name="Arc 43"/>
          <p:cNvSpPr>
            <a:spLocks/>
          </p:cNvSpPr>
          <p:nvPr/>
        </p:nvSpPr>
        <p:spPr bwMode="auto">
          <a:xfrm rot="7380000">
            <a:off x="4937919" y="2756695"/>
            <a:ext cx="260350" cy="173038"/>
          </a:xfrm>
          <a:custGeom>
            <a:avLst/>
            <a:gdLst>
              <a:gd name="T0" fmla="*/ 2147483647 w 36819"/>
              <a:gd name="T1" fmla="*/ 2147483647 h 21600"/>
              <a:gd name="T2" fmla="*/ 0 w 36819"/>
              <a:gd name="T3" fmla="*/ 2147483647 h 21600"/>
              <a:gd name="T4" fmla="*/ 2147483647 w 36819"/>
              <a:gd name="T5" fmla="*/ 0 h 21600"/>
              <a:gd name="T6" fmla="*/ 0 60000 65536"/>
              <a:gd name="T7" fmla="*/ 0 60000 65536"/>
              <a:gd name="T8" fmla="*/ 0 60000 65536"/>
              <a:gd name="T9" fmla="*/ 0 w 36819"/>
              <a:gd name="T10" fmla="*/ 0 h 21600"/>
              <a:gd name="T11" fmla="*/ 36819 w 36819"/>
              <a:gd name="T12" fmla="*/ 21600 h 21600"/>
            </a:gdLst>
            <a:ahLst/>
            <a:cxnLst>
              <a:cxn ang="T6">
                <a:pos x="T0" y="T1"/>
              </a:cxn>
              <a:cxn ang="T7">
                <a:pos x="T2" y="T3"/>
              </a:cxn>
              <a:cxn ang="T8">
                <a:pos x="T4" y="T5"/>
              </a:cxn>
            </a:cxnLst>
            <a:rect l="T9" t="T10" r="T11" b="T12"/>
            <a:pathLst>
              <a:path w="36819" h="21600" fill="none" extrusionOk="0">
                <a:moveTo>
                  <a:pt x="36819" y="11905"/>
                </a:moveTo>
                <a:cubicBezTo>
                  <a:pt x="32820" y="17958"/>
                  <a:pt x="26050" y="21599"/>
                  <a:pt x="18796" y="21600"/>
                </a:cubicBezTo>
                <a:cubicBezTo>
                  <a:pt x="11014" y="21600"/>
                  <a:pt x="3833" y="17414"/>
                  <a:pt x="-1" y="10642"/>
                </a:cubicBezTo>
              </a:path>
              <a:path w="36819" h="21600" stroke="0" extrusionOk="0">
                <a:moveTo>
                  <a:pt x="36819" y="11905"/>
                </a:moveTo>
                <a:cubicBezTo>
                  <a:pt x="32820" y="17958"/>
                  <a:pt x="26050" y="21599"/>
                  <a:pt x="18796" y="21600"/>
                </a:cubicBezTo>
                <a:cubicBezTo>
                  <a:pt x="11014" y="21600"/>
                  <a:pt x="3833" y="17414"/>
                  <a:pt x="-1" y="10642"/>
                </a:cubicBezTo>
                <a:lnTo>
                  <a:pt x="18796" y="0"/>
                </a:lnTo>
                <a:close/>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Line 44"/>
          <p:cNvSpPr>
            <a:spLocks noChangeShapeType="1"/>
          </p:cNvSpPr>
          <p:nvPr/>
        </p:nvSpPr>
        <p:spPr bwMode="auto">
          <a:xfrm>
            <a:off x="3121025" y="3116263"/>
            <a:ext cx="619125"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38" name="Oval 45"/>
          <p:cNvSpPr>
            <a:spLocks noChangeArrowheads="1"/>
          </p:cNvSpPr>
          <p:nvPr/>
        </p:nvSpPr>
        <p:spPr bwMode="auto">
          <a:xfrm>
            <a:off x="3740150" y="2892427"/>
            <a:ext cx="1417638" cy="447675"/>
          </a:xfrm>
          <a:prstGeom prst="ellipse">
            <a:avLst/>
          </a:prstGeom>
          <a:solidFill>
            <a:srgbClr val="009900"/>
          </a:solidFill>
          <a:ln w="12700">
            <a:solidFill>
              <a:schemeClr val="tx1"/>
            </a:solidFill>
            <a:round/>
            <a:headEnd/>
            <a:tailEnd/>
          </a:ln>
        </p:spPr>
        <p:txBody>
          <a:bodyPr lIns="46038" tIns="46038" rIns="46038" bIns="46038" anchor="ctr"/>
          <a:lstStyle/>
          <a:p>
            <a:pPr algn="ctr" eaLnBrk="0" hangingPunct="0">
              <a:lnSpc>
                <a:spcPct val="85000"/>
              </a:lnSpc>
              <a:spcBef>
                <a:spcPct val="50000"/>
              </a:spcBef>
              <a:defRPr/>
            </a:pPr>
            <a:r>
              <a:rPr lang="en-US" altLang="zh-CN" sz="1400">
                <a:effectLst>
                  <a:outerShdw blurRad="38100" dist="38100" dir="2700000" algn="tl">
                    <a:srgbClr val="000000"/>
                  </a:outerShdw>
                </a:effectLst>
                <a:ea typeface="SimSun" pitchFamily="2" charset="-122"/>
              </a:rPr>
              <a:t>Boot Manager</a:t>
            </a:r>
          </a:p>
        </p:txBody>
      </p:sp>
      <p:grpSp>
        <p:nvGrpSpPr>
          <p:cNvPr id="6" name="Group 58"/>
          <p:cNvGrpSpPr>
            <a:grpSpLocks/>
          </p:cNvGrpSpPr>
          <p:nvPr/>
        </p:nvGrpSpPr>
        <p:grpSpPr bwMode="auto">
          <a:xfrm>
            <a:off x="2555876" y="1397000"/>
            <a:ext cx="1171575" cy="1185863"/>
            <a:chOff x="1674" y="1064"/>
            <a:chExt cx="652" cy="747"/>
          </a:xfrm>
        </p:grpSpPr>
        <p:sp>
          <p:nvSpPr>
            <p:cNvPr id="40" name="Rectangle 59"/>
            <p:cNvSpPr>
              <a:spLocks noChangeArrowheads="1"/>
            </p:cNvSpPr>
            <p:nvPr/>
          </p:nvSpPr>
          <p:spPr bwMode="ltGray">
            <a:xfrm>
              <a:off x="1816" y="1064"/>
              <a:ext cx="510" cy="532"/>
            </a:xfrm>
            <a:prstGeom prst="rect">
              <a:avLst/>
            </a:prstGeom>
            <a:solidFill>
              <a:srgbClr val="FFCC00"/>
            </a:solidFill>
            <a:ln w="12700">
              <a:solidFill>
                <a:schemeClr val="tx1"/>
              </a:solidFill>
              <a:miter lim="800000"/>
              <a:headEnd/>
              <a:tailEnd/>
            </a:ln>
          </p:spPr>
          <p:txBody>
            <a:bodyPr lIns="46038" tIns="46038" rIns="46038" bIns="46038" anchor="ct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algn="ctr">
                <a:lnSpc>
                  <a:spcPct val="85000"/>
                </a:lnSpc>
                <a:spcBef>
                  <a:spcPct val="50000"/>
                </a:spcBef>
              </a:pPr>
              <a:endParaRPr lang="zh-CN" altLang="zh-CN">
                <a:solidFill>
                  <a:schemeClr val="tx1"/>
                </a:solidFill>
                <a:latin typeface="Times New Roman" pitchFamily="18" charset="0"/>
                <a:ea typeface="SimSun" pitchFamily="2" charset="-122"/>
              </a:endParaRPr>
            </a:p>
          </p:txBody>
        </p:sp>
        <p:sp>
          <p:nvSpPr>
            <p:cNvPr id="41" name="Rectangle 60"/>
            <p:cNvSpPr>
              <a:spLocks noChangeArrowheads="1"/>
            </p:cNvSpPr>
            <p:nvPr/>
          </p:nvSpPr>
          <p:spPr bwMode="ltGray">
            <a:xfrm>
              <a:off x="1785" y="1110"/>
              <a:ext cx="510" cy="531"/>
            </a:xfrm>
            <a:prstGeom prst="rect">
              <a:avLst/>
            </a:prstGeom>
            <a:solidFill>
              <a:schemeClr val="bg2"/>
            </a:solidFill>
            <a:ln w="12700">
              <a:solidFill>
                <a:schemeClr val="tx1"/>
              </a:solidFill>
              <a:miter lim="800000"/>
              <a:headEnd/>
              <a:tailEnd/>
            </a:ln>
          </p:spPr>
          <p:txBody>
            <a:bodyPr lIns="46038" tIns="46038" rIns="46038" bIns="46038" anchor="ct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algn="ctr">
                <a:lnSpc>
                  <a:spcPct val="85000"/>
                </a:lnSpc>
                <a:spcBef>
                  <a:spcPct val="50000"/>
                </a:spcBef>
              </a:pPr>
              <a:endParaRPr lang="zh-CN" altLang="zh-CN">
                <a:solidFill>
                  <a:schemeClr val="tx1"/>
                </a:solidFill>
                <a:latin typeface="Times New Roman" pitchFamily="18" charset="0"/>
                <a:ea typeface="SimSun" pitchFamily="2" charset="-122"/>
              </a:endParaRPr>
            </a:p>
          </p:txBody>
        </p:sp>
        <p:sp>
          <p:nvSpPr>
            <p:cNvPr id="42" name="Rectangle 61"/>
            <p:cNvSpPr>
              <a:spLocks noChangeArrowheads="1"/>
            </p:cNvSpPr>
            <p:nvPr/>
          </p:nvSpPr>
          <p:spPr bwMode="ltGray">
            <a:xfrm>
              <a:off x="1751" y="1167"/>
              <a:ext cx="510" cy="532"/>
            </a:xfrm>
            <a:prstGeom prst="rect">
              <a:avLst/>
            </a:prstGeom>
            <a:solidFill>
              <a:srgbClr val="FFCC00"/>
            </a:solidFill>
            <a:ln w="12700">
              <a:solidFill>
                <a:schemeClr val="tx1"/>
              </a:solidFill>
              <a:miter lim="800000"/>
              <a:headEnd/>
              <a:tailEnd/>
            </a:ln>
          </p:spPr>
          <p:txBody>
            <a:bodyPr lIns="46038" tIns="46038" rIns="46038" bIns="46038" anchor="ct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algn="ctr">
                <a:lnSpc>
                  <a:spcPct val="85000"/>
                </a:lnSpc>
                <a:spcBef>
                  <a:spcPct val="50000"/>
                </a:spcBef>
              </a:pPr>
              <a:endParaRPr lang="zh-CN" altLang="zh-CN">
                <a:solidFill>
                  <a:schemeClr val="tx1"/>
                </a:solidFill>
                <a:latin typeface="Times New Roman" pitchFamily="18" charset="0"/>
                <a:ea typeface="SimSun" pitchFamily="2" charset="-122"/>
              </a:endParaRPr>
            </a:p>
          </p:txBody>
        </p:sp>
        <p:sp>
          <p:nvSpPr>
            <p:cNvPr id="43" name="Rectangle 62"/>
            <p:cNvSpPr>
              <a:spLocks noChangeArrowheads="1"/>
            </p:cNvSpPr>
            <p:nvPr/>
          </p:nvSpPr>
          <p:spPr bwMode="ltGray">
            <a:xfrm>
              <a:off x="1714" y="1222"/>
              <a:ext cx="511" cy="531"/>
            </a:xfrm>
            <a:prstGeom prst="rect">
              <a:avLst/>
            </a:prstGeom>
            <a:solidFill>
              <a:schemeClr val="bg2"/>
            </a:solidFill>
            <a:ln w="12700">
              <a:solidFill>
                <a:schemeClr val="tx1"/>
              </a:solidFill>
              <a:miter lim="800000"/>
              <a:headEnd/>
              <a:tailEnd/>
            </a:ln>
          </p:spPr>
          <p:txBody>
            <a:bodyPr lIns="46038" tIns="46038" rIns="46038" bIns="46038" anchor="ct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algn="ctr">
                <a:lnSpc>
                  <a:spcPct val="85000"/>
                </a:lnSpc>
                <a:spcBef>
                  <a:spcPct val="50000"/>
                </a:spcBef>
              </a:pPr>
              <a:endParaRPr lang="zh-CN" altLang="zh-CN">
                <a:solidFill>
                  <a:schemeClr val="tx1"/>
                </a:solidFill>
                <a:latin typeface="Times New Roman" pitchFamily="18" charset="0"/>
                <a:ea typeface="SimSun" pitchFamily="2" charset="-122"/>
              </a:endParaRPr>
            </a:p>
          </p:txBody>
        </p:sp>
        <p:sp>
          <p:nvSpPr>
            <p:cNvPr id="44" name="Rectangle 63"/>
            <p:cNvSpPr>
              <a:spLocks noChangeArrowheads="1"/>
            </p:cNvSpPr>
            <p:nvPr/>
          </p:nvSpPr>
          <p:spPr bwMode="auto">
            <a:xfrm>
              <a:off x="1674" y="1279"/>
              <a:ext cx="510" cy="532"/>
            </a:xfrm>
            <a:prstGeom prst="rect">
              <a:avLst/>
            </a:prstGeom>
            <a:solidFill>
              <a:srgbClr val="009900"/>
            </a:solidFill>
            <a:ln w="12700">
              <a:solidFill>
                <a:schemeClr val="tx1"/>
              </a:solidFill>
              <a:miter lim="800000"/>
              <a:headEnd/>
              <a:tailEnd/>
            </a:ln>
          </p:spPr>
          <p:txBody>
            <a:bodyPr lIns="46038" tIns="46038" rIns="46038" bIns="46038" anchor="ctr"/>
            <a:lstStyle/>
            <a:p>
              <a:pPr algn="ctr" eaLnBrk="0" hangingPunct="0">
                <a:lnSpc>
                  <a:spcPct val="95000"/>
                </a:lnSpc>
                <a:defRPr/>
              </a:pPr>
              <a:r>
                <a:rPr lang="en-US" altLang="zh-CN" sz="1400">
                  <a:effectLst>
                    <a:outerShdw blurRad="38100" dist="38100" dir="2700000" algn="tl">
                      <a:srgbClr val="000000"/>
                    </a:outerShdw>
                  </a:effectLst>
                  <a:ea typeface="SimSun" pitchFamily="2" charset="-122"/>
                </a:rPr>
                <a:t>Device,  Bus, or Service  Driver</a:t>
              </a:r>
            </a:p>
          </p:txBody>
        </p:sp>
      </p:grpSp>
      <p:sp>
        <p:nvSpPr>
          <p:cNvPr id="45" name="Arc 64"/>
          <p:cNvSpPr>
            <a:spLocks/>
          </p:cNvSpPr>
          <p:nvPr/>
        </p:nvSpPr>
        <p:spPr bwMode="auto">
          <a:xfrm rot="16200000">
            <a:off x="2835276" y="2663826"/>
            <a:ext cx="306387" cy="182562"/>
          </a:xfrm>
          <a:custGeom>
            <a:avLst/>
            <a:gdLst>
              <a:gd name="T0" fmla="*/ 2147483647 w 36935"/>
              <a:gd name="T1" fmla="*/ 2147483647 h 21600"/>
              <a:gd name="T2" fmla="*/ 0 w 36935"/>
              <a:gd name="T3" fmla="*/ 2147483647 h 21600"/>
              <a:gd name="T4" fmla="*/ 2147483647 w 36935"/>
              <a:gd name="T5" fmla="*/ 0 h 21600"/>
              <a:gd name="T6" fmla="*/ 0 60000 65536"/>
              <a:gd name="T7" fmla="*/ 0 60000 65536"/>
              <a:gd name="T8" fmla="*/ 0 60000 65536"/>
              <a:gd name="T9" fmla="*/ 0 w 36935"/>
              <a:gd name="T10" fmla="*/ 0 h 21600"/>
              <a:gd name="T11" fmla="*/ 36935 w 36935"/>
              <a:gd name="T12" fmla="*/ 21600 h 21600"/>
            </a:gdLst>
            <a:ahLst/>
            <a:cxnLst>
              <a:cxn ang="T6">
                <a:pos x="T0" y="T1"/>
              </a:cxn>
              <a:cxn ang="T7">
                <a:pos x="T2" y="T3"/>
              </a:cxn>
              <a:cxn ang="T8">
                <a:pos x="T4" y="T5"/>
              </a:cxn>
            </a:cxnLst>
            <a:rect l="T9" t="T10" r="T11" b="T12"/>
            <a:pathLst>
              <a:path w="36935" h="21600" fill="none" extrusionOk="0">
                <a:moveTo>
                  <a:pt x="36935" y="11660"/>
                </a:moveTo>
                <a:cubicBezTo>
                  <a:pt x="32963" y="17854"/>
                  <a:pt x="26111" y="21599"/>
                  <a:pt x="18753" y="21600"/>
                </a:cubicBezTo>
                <a:cubicBezTo>
                  <a:pt x="11002" y="21600"/>
                  <a:pt x="3845" y="17447"/>
                  <a:pt x="-1" y="10718"/>
                </a:cubicBezTo>
              </a:path>
              <a:path w="36935" h="21600" stroke="0" extrusionOk="0">
                <a:moveTo>
                  <a:pt x="36935" y="11660"/>
                </a:moveTo>
                <a:cubicBezTo>
                  <a:pt x="32963" y="17854"/>
                  <a:pt x="26111" y="21599"/>
                  <a:pt x="18753" y="21600"/>
                </a:cubicBezTo>
                <a:cubicBezTo>
                  <a:pt x="11002" y="21600"/>
                  <a:pt x="3845" y="17447"/>
                  <a:pt x="-1" y="10718"/>
                </a:cubicBezTo>
                <a:lnTo>
                  <a:pt x="18753" y="0"/>
                </a:lnTo>
                <a:close/>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 name="Arc 65"/>
          <p:cNvSpPr>
            <a:spLocks/>
          </p:cNvSpPr>
          <p:nvPr/>
        </p:nvSpPr>
        <p:spPr bwMode="auto">
          <a:xfrm rot="5400000">
            <a:off x="2792414" y="2663827"/>
            <a:ext cx="306387" cy="182563"/>
          </a:xfrm>
          <a:custGeom>
            <a:avLst/>
            <a:gdLst>
              <a:gd name="T0" fmla="*/ 2147483647 w 36935"/>
              <a:gd name="T1" fmla="*/ 2147483647 h 21600"/>
              <a:gd name="T2" fmla="*/ 0 w 36935"/>
              <a:gd name="T3" fmla="*/ 2147483647 h 21600"/>
              <a:gd name="T4" fmla="*/ 2147483647 w 36935"/>
              <a:gd name="T5" fmla="*/ 0 h 21600"/>
              <a:gd name="T6" fmla="*/ 0 60000 65536"/>
              <a:gd name="T7" fmla="*/ 0 60000 65536"/>
              <a:gd name="T8" fmla="*/ 0 60000 65536"/>
              <a:gd name="T9" fmla="*/ 0 w 36935"/>
              <a:gd name="T10" fmla="*/ 0 h 21600"/>
              <a:gd name="T11" fmla="*/ 36935 w 36935"/>
              <a:gd name="T12" fmla="*/ 21600 h 21600"/>
            </a:gdLst>
            <a:ahLst/>
            <a:cxnLst>
              <a:cxn ang="T6">
                <a:pos x="T0" y="T1"/>
              </a:cxn>
              <a:cxn ang="T7">
                <a:pos x="T2" y="T3"/>
              </a:cxn>
              <a:cxn ang="T8">
                <a:pos x="T4" y="T5"/>
              </a:cxn>
            </a:cxnLst>
            <a:rect l="T9" t="T10" r="T11" b="T12"/>
            <a:pathLst>
              <a:path w="36935" h="21600" fill="none" extrusionOk="0">
                <a:moveTo>
                  <a:pt x="36935" y="11660"/>
                </a:moveTo>
                <a:cubicBezTo>
                  <a:pt x="32963" y="17854"/>
                  <a:pt x="26111" y="21599"/>
                  <a:pt x="18753" y="21600"/>
                </a:cubicBezTo>
                <a:cubicBezTo>
                  <a:pt x="11002" y="21600"/>
                  <a:pt x="3845" y="17447"/>
                  <a:pt x="-1" y="10718"/>
                </a:cubicBezTo>
              </a:path>
              <a:path w="36935" h="21600" stroke="0" extrusionOk="0">
                <a:moveTo>
                  <a:pt x="36935" y="11660"/>
                </a:moveTo>
                <a:cubicBezTo>
                  <a:pt x="32963" y="17854"/>
                  <a:pt x="26111" y="21599"/>
                  <a:pt x="18753" y="21600"/>
                </a:cubicBezTo>
                <a:cubicBezTo>
                  <a:pt x="11002" y="21600"/>
                  <a:pt x="3845" y="17447"/>
                  <a:pt x="-1" y="10718"/>
                </a:cubicBezTo>
                <a:lnTo>
                  <a:pt x="18753" y="0"/>
                </a:lnTo>
                <a:close/>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 name="Line 66"/>
          <p:cNvSpPr>
            <a:spLocks noChangeShapeType="1"/>
          </p:cNvSpPr>
          <p:nvPr/>
        </p:nvSpPr>
        <p:spPr bwMode="gray">
          <a:xfrm>
            <a:off x="3892550" y="1485902"/>
            <a:ext cx="0" cy="1139825"/>
          </a:xfrm>
          <a:prstGeom prst="line">
            <a:avLst/>
          </a:prstGeom>
          <a:noFill/>
          <a:ln w="508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8" name="Line 67"/>
          <p:cNvSpPr>
            <a:spLocks noChangeShapeType="1"/>
          </p:cNvSpPr>
          <p:nvPr/>
        </p:nvSpPr>
        <p:spPr bwMode="gray">
          <a:xfrm>
            <a:off x="3892550" y="3541715"/>
            <a:ext cx="0" cy="534987"/>
          </a:xfrm>
          <a:prstGeom prst="line">
            <a:avLst/>
          </a:prstGeom>
          <a:noFill/>
          <a:ln w="508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9" name="Rectangle 68"/>
          <p:cNvSpPr>
            <a:spLocks noChangeArrowheads="1"/>
          </p:cNvSpPr>
          <p:nvPr/>
        </p:nvSpPr>
        <p:spPr bwMode="auto">
          <a:xfrm>
            <a:off x="3892550" y="632164"/>
            <a:ext cx="14001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a:lnSpc>
                <a:spcPct val="75000"/>
              </a:lnSpc>
              <a:spcBef>
                <a:spcPct val="50000"/>
              </a:spcBef>
            </a:pPr>
            <a:r>
              <a:rPr lang="en-US" altLang="zh-CN" sz="1200" dirty="0">
                <a:solidFill>
                  <a:srgbClr val="CC2460"/>
                </a:solidFill>
                <a:latin typeface="Arial" charset="0"/>
                <a:ea typeface="SimSun" pitchFamily="2" charset="-122"/>
              </a:rPr>
              <a:t>UEFI </a:t>
            </a:r>
            <a:r>
              <a:rPr lang="en-US" altLang="zh-CN" sz="1200" dirty="0" smtClean="0">
                <a:solidFill>
                  <a:srgbClr val="CC2460"/>
                </a:solidFill>
                <a:latin typeface="Arial" charset="0"/>
                <a:ea typeface="SimSun" pitchFamily="2" charset="-122"/>
              </a:rPr>
              <a:t> Interfaces</a:t>
            </a:r>
            <a:r>
              <a:rPr lang="en-US" altLang="zh-CN" sz="1200" dirty="0">
                <a:solidFill>
                  <a:srgbClr val="CC2460"/>
                </a:solidFill>
                <a:latin typeface="Arial" charset="0"/>
                <a:ea typeface="SimSun" pitchFamily="2" charset="-122"/>
              </a:rPr>
              <a:t/>
            </a:r>
            <a:br>
              <a:rPr lang="en-US" altLang="zh-CN" sz="1200" dirty="0">
                <a:solidFill>
                  <a:srgbClr val="CC2460"/>
                </a:solidFill>
                <a:latin typeface="Arial" charset="0"/>
                <a:ea typeface="SimSun" pitchFamily="2" charset="-122"/>
              </a:rPr>
            </a:br>
            <a:r>
              <a:rPr lang="en-US" altLang="zh-CN" sz="1200" dirty="0">
                <a:solidFill>
                  <a:srgbClr val="CC2460"/>
                </a:solidFill>
                <a:latin typeface="Arial" charset="0"/>
                <a:ea typeface="SimSun" pitchFamily="2" charset="-122"/>
              </a:rPr>
              <a:t/>
            </a:r>
            <a:br>
              <a:rPr lang="en-US" altLang="zh-CN" sz="1200" dirty="0">
                <a:solidFill>
                  <a:srgbClr val="CC2460"/>
                </a:solidFill>
                <a:latin typeface="Arial" charset="0"/>
                <a:ea typeface="SimSun" pitchFamily="2" charset="-122"/>
              </a:rPr>
            </a:br>
            <a:r>
              <a:rPr lang="en-US" altLang="zh-CN" sz="1200" dirty="0" smtClean="0">
                <a:solidFill>
                  <a:srgbClr val="CC2460"/>
                </a:solidFill>
                <a:latin typeface="Arial" charset="0"/>
                <a:ea typeface="SimSun" pitchFamily="2" charset="-122"/>
              </a:rPr>
              <a:t>Boundary</a:t>
            </a:r>
            <a:endParaRPr lang="en-US" altLang="zh-CN" sz="1200" dirty="0">
              <a:solidFill>
                <a:srgbClr val="CC2460"/>
              </a:solidFill>
              <a:latin typeface="Arial" charset="0"/>
              <a:ea typeface="SimSun" pitchFamily="2" charset="-122"/>
            </a:endParaRPr>
          </a:p>
          <a:p>
            <a:pPr>
              <a:lnSpc>
                <a:spcPct val="75000"/>
              </a:lnSpc>
              <a:spcBef>
                <a:spcPct val="50000"/>
              </a:spcBef>
            </a:pPr>
            <a:r>
              <a:rPr lang="en-US" altLang="zh-CN" sz="1200" dirty="0">
                <a:solidFill>
                  <a:srgbClr val="CC2460"/>
                </a:solidFill>
                <a:latin typeface="Arial" charset="0"/>
                <a:ea typeface="SimSun" pitchFamily="2" charset="-122"/>
              </a:rPr>
              <a:t>for </a:t>
            </a:r>
            <a:r>
              <a:rPr lang="en-US" altLang="zh-CN" sz="1200" dirty="0" smtClean="0">
                <a:solidFill>
                  <a:srgbClr val="CC2460"/>
                </a:solidFill>
                <a:latin typeface="Arial" charset="0"/>
                <a:ea typeface="SimSun" pitchFamily="2" charset="-122"/>
              </a:rPr>
              <a:t>PM_AUTH/</a:t>
            </a:r>
          </a:p>
          <a:p>
            <a:pPr>
              <a:lnSpc>
                <a:spcPct val="75000"/>
              </a:lnSpc>
              <a:spcBef>
                <a:spcPct val="50000"/>
              </a:spcBef>
            </a:pPr>
            <a:r>
              <a:rPr lang="en-US" altLang="zh-CN" sz="1200" dirty="0" err="1" smtClean="0">
                <a:solidFill>
                  <a:srgbClr val="CC2460"/>
                </a:solidFill>
                <a:latin typeface="Arial" charset="0"/>
                <a:ea typeface="SimSun" pitchFamily="2" charset="-122"/>
              </a:rPr>
              <a:t>EndOfDxe</a:t>
            </a:r>
            <a:r>
              <a:rPr lang="en-US" altLang="zh-CN" sz="1200" dirty="0" smtClean="0">
                <a:solidFill>
                  <a:srgbClr val="CC2460"/>
                </a:solidFill>
                <a:latin typeface="Arial" charset="0"/>
                <a:ea typeface="SimSun" pitchFamily="2" charset="-122"/>
              </a:rPr>
              <a:t/>
            </a:r>
            <a:br>
              <a:rPr lang="en-US" altLang="zh-CN" sz="1200" dirty="0" smtClean="0">
                <a:solidFill>
                  <a:srgbClr val="CC2460"/>
                </a:solidFill>
                <a:latin typeface="Arial" charset="0"/>
                <a:ea typeface="SimSun" pitchFamily="2" charset="-122"/>
              </a:rPr>
            </a:br>
            <a:r>
              <a:rPr lang="en-US" altLang="zh-CN" sz="1200" dirty="0" smtClean="0">
                <a:solidFill>
                  <a:srgbClr val="CC2460"/>
                </a:solidFill>
                <a:latin typeface="Arial" charset="0"/>
                <a:ea typeface="SimSun" pitchFamily="2" charset="-122"/>
              </a:rPr>
              <a:t>Event</a:t>
            </a:r>
            <a:endParaRPr lang="en-US" altLang="zh-CN" sz="1200" dirty="0">
              <a:solidFill>
                <a:srgbClr val="CC2460"/>
              </a:solidFill>
              <a:latin typeface="Arial" charset="0"/>
              <a:ea typeface="SimSun" pitchFamily="2" charset="-122"/>
            </a:endParaRPr>
          </a:p>
        </p:txBody>
      </p:sp>
      <p:sp>
        <p:nvSpPr>
          <p:cNvPr id="50" name="Freeform 69"/>
          <p:cNvSpPr>
            <a:spLocks/>
          </p:cNvSpPr>
          <p:nvPr/>
        </p:nvSpPr>
        <p:spPr bwMode="gray">
          <a:xfrm>
            <a:off x="3986214" y="1625601"/>
            <a:ext cx="407987" cy="461963"/>
          </a:xfrm>
          <a:custGeom>
            <a:avLst/>
            <a:gdLst>
              <a:gd name="T0" fmla="*/ 2147483647 w 257"/>
              <a:gd name="T1" fmla="*/ 0 h 291"/>
              <a:gd name="T2" fmla="*/ 2147483647 w 257"/>
              <a:gd name="T3" fmla="*/ 2147483647 h 291"/>
              <a:gd name="T4" fmla="*/ 2147483647 w 257"/>
              <a:gd name="T5" fmla="*/ 2147483647 h 291"/>
              <a:gd name="T6" fmla="*/ 2147483647 w 257"/>
              <a:gd name="T7" fmla="*/ 2147483647 h 291"/>
              <a:gd name="T8" fmla="*/ 2147483647 w 257"/>
              <a:gd name="T9" fmla="*/ 2147483647 h 291"/>
              <a:gd name="T10" fmla="*/ 2147483647 w 257"/>
              <a:gd name="T11" fmla="*/ 2147483647 h 291"/>
              <a:gd name="T12" fmla="*/ 2147483647 w 257"/>
              <a:gd name="T13" fmla="*/ 2147483647 h 291"/>
              <a:gd name="T14" fmla="*/ 2147483647 w 257"/>
              <a:gd name="T15" fmla="*/ 2147483647 h 291"/>
              <a:gd name="T16" fmla="*/ 2147483647 w 257"/>
              <a:gd name="T17" fmla="*/ 2147483647 h 291"/>
              <a:gd name="T18" fmla="*/ 2147483647 w 257"/>
              <a:gd name="T19" fmla="*/ 2147483647 h 291"/>
              <a:gd name="T20" fmla="*/ 2147483647 w 257"/>
              <a:gd name="T21" fmla="*/ 2147483647 h 291"/>
              <a:gd name="T22" fmla="*/ 2147483647 w 257"/>
              <a:gd name="T23" fmla="*/ 2147483647 h 291"/>
              <a:gd name="T24" fmla="*/ 2147483647 w 257"/>
              <a:gd name="T25" fmla="*/ 2147483647 h 291"/>
              <a:gd name="T26" fmla="*/ 2147483647 w 257"/>
              <a:gd name="T27" fmla="*/ 2147483647 h 291"/>
              <a:gd name="T28" fmla="*/ 2147483647 w 257"/>
              <a:gd name="T29" fmla="*/ 2147483647 h 291"/>
              <a:gd name="T30" fmla="*/ 2147483647 w 257"/>
              <a:gd name="T31" fmla="*/ 2147483647 h 291"/>
              <a:gd name="T32" fmla="*/ 2147483647 w 257"/>
              <a:gd name="T33" fmla="*/ 2147483647 h 291"/>
              <a:gd name="T34" fmla="*/ 2147483647 w 257"/>
              <a:gd name="T35" fmla="*/ 2147483647 h 291"/>
              <a:gd name="T36" fmla="*/ 2147483647 w 257"/>
              <a:gd name="T37" fmla="*/ 2147483647 h 291"/>
              <a:gd name="T38" fmla="*/ 2147483647 w 257"/>
              <a:gd name="T39" fmla="*/ 2147483647 h 291"/>
              <a:gd name="T40" fmla="*/ 2147483647 w 257"/>
              <a:gd name="T41" fmla="*/ 2147483647 h 291"/>
              <a:gd name="T42" fmla="*/ 2147483647 w 257"/>
              <a:gd name="T43" fmla="*/ 2147483647 h 291"/>
              <a:gd name="T44" fmla="*/ 2147483647 w 257"/>
              <a:gd name="T45" fmla="*/ 2147483647 h 291"/>
              <a:gd name="T46" fmla="*/ 2147483647 w 257"/>
              <a:gd name="T47" fmla="*/ 2147483647 h 291"/>
              <a:gd name="T48" fmla="*/ 2147483647 w 257"/>
              <a:gd name="T49" fmla="*/ 2147483647 h 291"/>
              <a:gd name="T50" fmla="*/ 2147483647 w 257"/>
              <a:gd name="T51" fmla="*/ 2147483647 h 291"/>
              <a:gd name="T52" fmla="*/ 2147483647 w 257"/>
              <a:gd name="T53" fmla="*/ 2147483647 h 291"/>
              <a:gd name="T54" fmla="*/ 2147483647 w 257"/>
              <a:gd name="T55" fmla="*/ 2147483647 h 291"/>
              <a:gd name="T56" fmla="*/ 2147483647 w 257"/>
              <a:gd name="T57" fmla="*/ 2147483647 h 291"/>
              <a:gd name="T58" fmla="*/ 2147483647 w 257"/>
              <a:gd name="T59" fmla="*/ 2147483647 h 291"/>
              <a:gd name="T60" fmla="*/ 2147483647 w 257"/>
              <a:gd name="T61" fmla="*/ 2147483647 h 291"/>
              <a:gd name="T62" fmla="*/ 2147483647 w 257"/>
              <a:gd name="T63" fmla="*/ 2147483647 h 291"/>
              <a:gd name="T64" fmla="*/ 2147483647 w 257"/>
              <a:gd name="T65" fmla="*/ 2147483647 h 291"/>
              <a:gd name="T66" fmla="*/ 2147483647 w 257"/>
              <a:gd name="T67" fmla="*/ 2147483647 h 291"/>
              <a:gd name="T68" fmla="*/ 2147483647 w 257"/>
              <a:gd name="T69" fmla="*/ 2147483647 h 291"/>
              <a:gd name="T70" fmla="*/ 2147483647 w 257"/>
              <a:gd name="T71" fmla="*/ 2147483647 h 291"/>
              <a:gd name="T72" fmla="*/ 2147483647 w 257"/>
              <a:gd name="T73" fmla="*/ 2147483647 h 291"/>
              <a:gd name="T74" fmla="*/ 2147483647 w 257"/>
              <a:gd name="T75" fmla="*/ 2147483647 h 291"/>
              <a:gd name="T76" fmla="*/ 2147483647 w 257"/>
              <a:gd name="T77" fmla="*/ 2147483647 h 291"/>
              <a:gd name="T78" fmla="*/ 2147483647 w 257"/>
              <a:gd name="T79" fmla="*/ 2147483647 h 291"/>
              <a:gd name="T80" fmla="*/ 2147483647 w 257"/>
              <a:gd name="T81" fmla="*/ 2147483647 h 291"/>
              <a:gd name="T82" fmla="*/ 2147483647 w 257"/>
              <a:gd name="T83" fmla="*/ 2147483647 h 291"/>
              <a:gd name="T84" fmla="*/ 2147483647 w 257"/>
              <a:gd name="T85" fmla="*/ 2147483647 h 291"/>
              <a:gd name="T86" fmla="*/ 0 w 257"/>
              <a:gd name="T87" fmla="*/ 2147483647 h 29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57"/>
              <a:gd name="T133" fmla="*/ 0 h 291"/>
              <a:gd name="T134" fmla="*/ 257 w 257"/>
              <a:gd name="T135" fmla="*/ 291 h 29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57" h="291">
                <a:moveTo>
                  <a:pt x="191" y="0"/>
                </a:moveTo>
                <a:lnTo>
                  <a:pt x="193" y="4"/>
                </a:lnTo>
                <a:lnTo>
                  <a:pt x="197" y="8"/>
                </a:lnTo>
                <a:lnTo>
                  <a:pt x="202" y="13"/>
                </a:lnTo>
                <a:lnTo>
                  <a:pt x="208" y="18"/>
                </a:lnTo>
                <a:lnTo>
                  <a:pt x="214" y="23"/>
                </a:lnTo>
                <a:lnTo>
                  <a:pt x="221" y="29"/>
                </a:lnTo>
                <a:lnTo>
                  <a:pt x="228" y="36"/>
                </a:lnTo>
                <a:lnTo>
                  <a:pt x="235" y="43"/>
                </a:lnTo>
                <a:lnTo>
                  <a:pt x="241" y="50"/>
                </a:lnTo>
                <a:lnTo>
                  <a:pt x="246" y="58"/>
                </a:lnTo>
                <a:lnTo>
                  <a:pt x="251" y="65"/>
                </a:lnTo>
                <a:lnTo>
                  <a:pt x="254" y="74"/>
                </a:lnTo>
                <a:lnTo>
                  <a:pt x="255" y="78"/>
                </a:lnTo>
                <a:lnTo>
                  <a:pt x="255" y="82"/>
                </a:lnTo>
                <a:lnTo>
                  <a:pt x="256" y="86"/>
                </a:lnTo>
                <a:lnTo>
                  <a:pt x="255" y="90"/>
                </a:lnTo>
                <a:lnTo>
                  <a:pt x="254" y="95"/>
                </a:lnTo>
                <a:lnTo>
                  <a:pt x="253" y="99"/>
                </a:lnTo>
                <a:lnTo>
                  <a:pt x="251" y="103"/>
                </a:lnTo>
                <a:lnTo>
                  <a:pt x="248" y="108"/>
                </a:lnTo>
                <a:lnTo>
                  <a:pt x="245" y="113"/>
                </a:lnTo>
                <a:lnTo>
                  <a:pt x="241" y="118"/>
                </a:lnTo>
                <a:lnTo>
                  <a:pt x="236" y="123"/>
                </a:lnTo>
                <a:lnTo>
                  <a:pt x="230" y="129"/>
                </a:lnTo>
                <a:lnTo>
                  <a:pt x="224" y="134"/>
                </a:lnTo>
                <a:lnTo>
                  <a:pt x="218" y="140"/>
                </a:lnTo>
                <a:lnTo>
                  <a:pt x="211" y="146"/>
                </a:lnTo>
                <a:lnTo>
                  <a:pt x="203" y="152"/>
                </a:lnTo>
                <a:lnTo>
                  <a:pt x="187" y="164"/>
                </a:lnTo>
                <a:lnTo>
                  <a:pt x="169" y="177"/>
                </a:lnTo>
                <a:lnTo>
                  <a:pt x="151" y="190"/>
                </a:lnTo>
                <a:lnTo>
                  <a:pt x="132" y="203"/>
                </a:lnTo>
                <a:lnTo>
                  <a:pt x="112" y="216"/>
                </a:lnTo>
                <a:lnTo>
                  <a:pt x="93" y="229"/>
                </a:lnTo>
                <a:lnTo>
                  <a:pt x="74" y="241"/>
                </a:lnTo>
                <a:lnTo>
                  <a:pt x="56" y="252"/>
                </a:lnTo>
                <a:lnTo>
                  <a:pt x="40" y="263"/>
                </a:lnTo>
                <a:lnTo>
                  <a:pt x="32" y="269"/>
                </a:lnTo>
                <a:lnTo>
                  <a:pt x="24" y="273"/>
                </a:lnTo>
                <a:lnTo>
                  <a:pt x="18" y="278"/>
                </a:lnTo>
                <a:lnTo>
                  <a:pt x="11" y="282"/>
                </a:lnTo>
                <a:lnTo>
                  <a:pt x="5" y="286"/>
                </a:lnTo>
                <a:lnTo>
                  <a:pt x="0" y="290"/>
                </a:lnTo>
              </a:path>
            </a:pathLst>
          </a:custGeom>
          <a:noFill/>
          <a:ln w="12700" cap="rnd">
            <a:solidFill>
              <a:schemeClr val="bg2"/>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 name="Line 71"/>
          <p:cNvSpPr>
            <a:spLocks noChangeShapeType="1"/>
          </p:cNvSpPr>
          <p:nvPr/>
        </p:nvSpPr>
        <p:spPr bwMode="auto">
          <a:xfrm>
            <a:off x="2743200" y="3225802"/>
            <a:ext cx="0" cy="3476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76200">
                <a:solidFill>
                  <a:srgbClr val="000000"/>
                </a:solidFill>
                <a:round/>
                <a:headEnd type="none" w="sm" len="sm"/>
                <a:tailEnd type="none" w="sm" len="sm"/>
              </a14:hiddenLine>
            </a:ext>
          </a:extLst>
        </p:spPr>
        <p:txBody>
          <a:bodyPr/>
          <a:lstStyle/>
          <a:p>
            <a:endParaRPr lang="en-US"/>
          </a:p>
        </p:txBody>
      </p:sp>
      <p:sp>
        <p:nvSpPr>
          <p:cNvPr id="52" name="Oval 72"/>
          <p:cNvSpPr>
            <a:spLocks noChangeArrowheads="1"/>
          </p:cNvSpPr>
          <p:nvPr/>
        </p:nvSpPr>
        <p:spPr bwMode="gray">
          <a:xfrm>
            <a:off x="1997076" y="2892425"/>
            <a:ext cx="1555750" cy="438150"/>
          </a:xfrm>
          <a:prstGeom prst="ellipse">
            <a:avLst/>
          </a:prstGeom>
          <a:solidFill>
            <a:srgbClr val="009900"/>
          </a:solidFill>
          <a:ln w="12700">
            <a:solidFill>
              <a:srgbClr val="009900"/>
            </a:solidFill>
            <a:round/>
            <a:headEnd/>
            <a:tailEnd/>
          </a:ln>
        </p:spPr>
        <p:txBody>
          <a:bodyPr lIns="46038" tIns="46038" rIns="46038" bIns="46038" anchor="ctr"/>
          <a:lstStyle/>
          <a:p>
            <a:pPr algn="ctr" eaLnBrk="0" hangingPunct="0">
              <a:lnSpc>
                <a:spcPct val="85000"/>
              </a:lnSpc>
              <a:spcBef>
                <a:spcPct val="50000"/>
              </a:spcBef>
              <a:defRPr/>
            </a:pPr>
            <a:r>
              <a:rPr lang="en-US" altLang="zh-CN" sz="1200" dirty="0">
                <a:effectLst>
                  <a:outerShdw blurRad="38100" dist="38100" dir="2700000" algn="tl">
                    <a:srgbClr val="000000"/>
                  </a:outerShdw>
                </a:effectLst>
                <a:ea typeface="SimSun" pitchFamily="2" charset="-122"/>
              </a:rPr>
              <a:t>EFI Driver Dispatcher</a:t>
            </a:r>
          </a:p>
        </p:txBody>
      </p:sp>
      <p:sp>
        <p:nvSpPr>
          <p:cNvPr id="53" name="Rectangle 73"/>
          <p:cNvSpPr>
            <a:spLocks noChangeArrowheads="1"/>
          </p:cNvSpPr>
          <p:nvPr/>
        </p:nvSpPr>
        <p:spPr bwMode="gray">
          <a:xfrm>
            <a:off x="2108201" y="3457577"/>
            <a:ext cx="1501775" cy="460375"/>
          </a:xfrm>
          <a:prstGeom prst="rect">
            <a:avLst/>
          </a:prstGeom>
          <a:solidFill>
            <a:srgbClr val="009900"/>
          </a:solidFill>
          <a:ln w="12700">
            <a:solidFill>
              <a:srgbClr val="009900"/>
            </a:solidFill>
            <a:miter lim="800000"/>
            <a:headEnd/>
            <a:tailEnd/>
          </a:ln>
        </p:spPr>
        <p:txBody>
          <a:bodyPr lIns="46038" tIns="46038" rIns="46038" bIns="46038" anchor="ctr"/>
          <a:lstStyle/>
          <a:p>
            <a:pPr algn="ctr" eaLnBrk="0" hangingPunct="0">
              <a:lnSpc>
                <a:spcPct val="85000"/>
              </a:lnSpc>
              <a:spcBef>
                <a:spcPct val="50000"/>
              </a:spcBef>
              <a:defRPr/>
            </a:pPr>
            <a:r>
              <a:rPr lang="en-US" altLang="zh-CN" sz="1400" dirty="0">
                <a:effectLst>
                  <a:outerShdw blurRad="38100" dist="38100" dir="2700000" algn="tl">
                    <a:srgbClr val="000000"/>
                  </a:outerShdw>
                </a:effectLst>
                <a:ea typeface="SimSun" pitchFamily="2" charset="-122"/>
              </a:rPr>
              <a:t>Architectural Protocols</a:t>
            </a:r>
          </a:p>
        </p:txBody>
      </p:sp>
      <p:sp>
        <p:nvSpPr>
          <p:cNvPr id="54" name="Line 4"/>
          <p:cNvSpPr>
            <a:spLocks noChangeShapeType="1"/>
          </p:cNvSpPr>
          <p:nvPr/>
        </p:nvSpPr>
        <p:spPr bwMode="auto">
          <a:xfrm>
            <a:off x="1295400" y="787402"/>
            <a:ext cx="0" cy="4113213"/>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55" name="Line 5"/>
          <p:cNvSpPr>
            <a:spLocks noChangeShapeType="1"/>
          </p:cNvSpPr>
          <p:nvPr/>
        </p:nvSpPr>
        <p:spPr bwMode="auto">
          <a:xfrm>
            <a:off x="384175" y="812802"/>
            <a:ext cx="0" cy="4113213"/>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56" name="Line 6"/>
          <p:cNvSpPr>
            <a:spLocks noChangeShapeType="1"/>
          </p:cNvSpPr>
          <p:nvPr/>
        </p:nvSpPr>
        <p:spPr bwMode="auto">
          <a:xfrm>
            <a:off x="2441575" y="785813"/>
            <a:ext cx="0" cy="4113212"/>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57" name="Rectangle 7"/>
          <p:cNvSpPr>
            <a:spLocks noChangeArrowheads="1"/>
          </p:cNvSpPr>
          <p:nvPr/>
        </p:nvSpPr>
        <p:spPr bwMode="auto">
          <a:xfrm>
            <a:off x="1246188" y="4419600"/>
            <a:ext cx="1192212" cy="801688"/>
          </a:xfrm>
          <a:prstGeom prst="rect">
            <a:avLst/>
          </a:prstGeom>
          <a:solidFill>
            <a:srgbClr val="FFFF99"/>
          </a:solidFill>
          <a:ln w="12700">
            <a:solidFill>
              <a:schemeClr val="tx1"/>
            </a:solidFill>
            <a:miter lim="800000"/>
            <a:headEnd/>
            <a:tailEnd/>
          </a:ln>
        </p:spPr>
        <p:txBody>
          <a:bodyPr lIns="46038" tIns="46038" rIns="46038" bIns="46038"/>
          <a:lstStyle>
            <a:lvl1pPr defTabSz="885825" eaLnBrk="0" hangingPunct="0">
              <a:defRPr sz="2400" b="1" i="1">
                <a:solidFill>
                  <a:schemeClr val="bg1"/>
                </a:solidFill>
                <a:latin typeface="Verdana" pitchFamily="34" charset="0"/>
                <a:cs typeface="Arial" charset="0"/>
              </a:defRPr>
            </a:lvl1pPr>
            <a:lvl2pPr marL="742950" indent="-285750" defTabSz="885825" eaLnBrk="0" hangingPunct="0">
              <a:defRPr sz="2400" b="1" i="1">
                <a:solidFill>
                  <a:schemeClr val="bg1"/>
                </a:solidFill>
                <a:latin typeface="Verdana" pitchFamily="34" charset="0"/>
                <a:cs typeface="Arial" charset="0"/>
              </a:defRPr>
            </a:lvl2pPr>
            <a:lvl3pPr marL="1143000" indent="-228600" defTabSz="885825" eaLnBrk="0" hangingPunct="0">
              <a:defRPr sz="2400" b="1" i="1">
                <a:solidFill>
                  <a:schemeClr val="bg1"/>
                </a:solidFill>
                <a:latin typeface="Verdana" pitchFamily="34" charset="0"/>
                <a:cs typeface="Arial" charset="0"/>
              </a:defRPr>
            </a:lvl3pPr>
            <a:lvl4pPr marL="1600200" indent="-228600" defTabSz="885825" eaLnBrk="0" hangingPunct="0">
              <a:defRPr sz="2400" b="1" i="1">
                <a:solidFill>
                  <a:schemeClr val="bg1"/>
                </a:solidFill>
                <a:latin typeface="Verdana" pitchFamily="34" charset="0"/>
                <a:cs typeface="Arial" charset="0"/>
              </a:defRPr>
            </a:lvl4pPr>
            <a:lvl5pPr marL="2057400" indent="-228600" defTabSz="885825" eaLnBrk="0" hangingPunct="0">
              <a:defRPr sz="2400" b="1" i="1">
                <a:solidFill>
                  <a:schemeClr val="bg1"/>
                </a:solidFill>
                <a:latin typeface="Verdana" pitchFamily="34" charset="0"/>
                <a:cs typeface="Arial" charset="0"/>
              </a:defRPr>
            </a:lvl5pPr>
            <a:lvl6pPr marL="2514600" indent="-228600" defTabSz="885825"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defTabSz="885825"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defTabSz="885825"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defTabSz="885825" eaLnBrk="0" fontAlgn="base" hangingPunct="0">
              <a:spcBef>
                <a:spcPct val="0"/>
              </a:spcBef>
              <a:spcAft>
                <a:spcPct val="0"/>
              </a:spcAft>
              <a:defRPr sz="2400" b="1" i="1">
                <a:solidFill>
                  <a:schemeClr val="bg1"/>
                </a:solidFill>
                <a:latin typeface="Verdana" pitchFamily="34" charset="0"/>
                <a:cs typeface="Arial" charset="0"/>
              </a:defRPr>
            </a:lvl9pPr>
          </a:lstStyle>
          <a:p>
            <a:pPr algn="ctr" eaLnBrk="1" hangingPunct="1">
              <a:lnSpc>
                <a:spcPct val="87000"/>
              </a:lnSpc>
              <a:spcBef>
                <a:spcPct val="50000"/>
              </a:spcBef>
            </a:pPr>
            <a:r>
              <a:rPr lang="en-US" altLang="zh-CN" sz="1200">
                <a:solidFill>
                  <a:schemeClr val="tx1"/>
                </a:solidFill>
                <a:ea typeface="SimSun" pitchFamily="2" charset="-122"/>
              </a:rPr>
              <a:t>Pre EFI Initialization (PEI) </a:t>
            </a:r>
          </a:p>
        </p:txBody>
      </p:sp>
      <p:sp>
        <p:nvSpPr>
          <p:cNvPr id="58" name="Rectangle 46"/>
          <p:cNvSpPr>
            <a:spLocks noChangeArrowheads="1"/>
          </p:cNvSpPr>
          <p:nvPr/>
        </p:nvSpPr>
        <p:spPr bwMode="gray">
          <a:xfrm>
            <a:off x="1404938" y="1776415"/>
            <a:ext cx="847725" cy="407987"/>
          </a:xfrm>
          <a:prstGeom prst="rect">
            <a:avLst/>
          </a:prstGeom>
          <a:solidFill>
            <a:srgbClr val="00FFFF"/>
          </a:solidFill>
          <a:ln w="12700">
            <a:solidFill>
              <a:schemeClr val="tx1"/>
            </a:solidFill>
            <a:miter lim="800000"/>
            <a:headEnd/>
            <a:tailEnd/>
          </a:ln>
        </p:spPr>
        <p:txBody>
          <a:bodyPr lIns="46038" tIns="46038" rIns="46038" bIns="46038" anchor="ct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algn="ctr">
              <a:lnSpc>
                <a:spcPct val="85000"/>
              </a:lnSpc>
              <a:spcBef>
                <a:spcPct val="50000"/>
              </a:spcBef>
            </a:pPr>
            <a:r>
              <a:rPr lang="en-US" altLang="zh-CN" sz="1400">
                <a:solidFill>
                  <a:schemeClr val="tx1"/>
                </a:solidFill>
                <a:ea typeface="SimSun" pitchFamily="2" charset="-122"/>
              </a:rPr>
              <a:t>CPU</a:t>
            </a:r>
            <a:br>
              <a:rPr lang="en-US" altLang="zh-CN" sz="1400">
                <a:solidFill>
                  <a:schemeClr val="tx1"/>
                </a:solidFill>
                <a:ea typeface="SimSun" pitchFamily="2" charset="-122"/>
              </a:rPr>
            </a:br>
            <a:r>
              <a:rPr lang="en-US" altLang="zh-CN" sz="1400">
                <a:solidFill>
                  <a:schemeClr val="tx1"/>
                </a:solidFill>
                <a:ea typeface="SimSun" pitchFamily="2" charset="-122"/>
              </a:rPr>
              <a:t>Init</a:t>
            </a:r>
          </a:p>
        </p:txBody>
      </p:sp>
      <p:sp>
        <p:nvSpPr>
          <p:cNvPr id="59" name="Rectangle 47"/>
          <p:cNvSpPr>
            <a:spLocks noChangeArrowheads="1"/>
          </p:cNvSpPr>
          <p:nvPr/>
        </p:nvSpPr>
        <p:spPr bwMode="gray">
          <a:xfrm>
            <a:off x="1404938" y="2249490"/>
            <a:ext cx="847725" cy="407987"/>
          </a:xfrm>
          <a:prstGeom prst="rect">
            <a:avLst/>
          </a:prstGeom>
          <a:solidFill>
            <a:srgbClr val="00FFFF"/>
          </a:solidFill>
          <a:ln w="12700">
            <a:solidFill>
              <a:schemeClr val="tx1"/>
            </a:solidFill>
            <a:miter lim="800000"/>
            <a:headEnd/>
            <a:tailEnd/>
          </a:ln>
        </p:spPr>
        <p:txBody>
          <a:bodyPr lIns="46038" tIns="46038" rIns="46038" bIns="46038" anchor="ct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algn="ctr">
              <a:lnSpc>
                <a:spcPct val="85000"/>
              </a:lnSpc>
              <a:spcBef>
                <a:spcPct val="50000"/>
              </a:spcBef>
            </a:pPr>
            <a:r>
              <a:rPr lang="en-US" altLang="zh-CN" sz="1400">
                <a:solidFill>
                  <a:schemeClr val="tx1"/>
                </a:solidFill>
                <a:ea typeface="SimSun" pitchFamily="2" charset="-122"/>
              </a:rPr>
              <a:t>Chipset Init</a:t>
            </a:r>
          </a:p>
        </p:txBody>
      </p:sp>
      <p:sp>
        <p:nvSpPr>
          <p:cNvPr id="60" name="Rectangle 48"/>
          <p:cNvSpPr>
            <a:spLocks noChangeArrowheads="1"/>
          </p:cNvSpPr>
          <p:nvPr/>
        </p:nvSpPr>
        <p:spPr bwMode="auto">
          <a:xfrm>
            <a:off x="1404939" y="2728915"/>
            <a:ext cx="822325" cy="407987"/>
          </a:xfrm>
          <a:prstGeom prst="rect">
            <a:avLst/>
          </a:prstGeom>
          <a:solidFill>
            <a:srgbClr val="00FFFF"/>
          </a:solidFill>
          <a:ln w="12700">
            <a:solidFill>
              <a:schemeClr val="tx1"/>
            </a:solidFill>
            <a:miter lim="800000"/>
            <a:headEnd/>
            <a:tailEnd/>
          </a:ln>
        </p:spPr>
        <p:txBody>
          <a:bodyPr lIns="46038" tIns="46038" rIns="46038" bIns="46038" anchor="ct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algn="ctr">
              <a:lnSpc>
                <a:spcPct val="85000"/>
              </a:lnSpc>
              <a:spcBef>
                <a:spcPct val="50000"/>
              </a:spcBef>
            </a:pPr>
            <a:r>
              <a:rPr lang="en-US" altLang="zh-CN" sz="1400">
                <a:solidFill>
                  <a:schemeClr val="tx1"/>
                </a:solidFill>
                <a:ea typeface="SimSun" pitchFamily="2" charset="-122"/>
              </a:rPr>
              <a:t>Board Init</a:t>
            </a:r>
          </a:p>
        </p:txBody>
      </p:sp>
      <p:sp>
        <p:nvSpPr>
          <p:cNvPr id="61" name="Arc 49"/>
          <p:cNvSpPr>
            <a:spLocks/>
          </p:cNvSpPr>
          <p:nvPr/>
        </p:nvSpPr>
        <p:spPr bwMode="auto">
          <a:xfrm rot="10800000">
            <a:off x="1166814" y="1036640"/>
            <a:ext cx="566737" cy="130175"/>
          </a:xfrm>
          <a:custGeom>
            <a:avLst/>
            <a:gdLst>
              <a:gd name="T0" fmla="*/ 2147483647 w 21600"/>
              <a:gd name="T1" fmla="*/ 2147483647 h 23593"/>
              <a:gd name="T2" fmla="*/ 2147483647 w 21600"/>
              <a:gd name="T3" fmla="*/ 0 h 23593"/>
              <a:gd name="T4" fmla="*/ 2147483647 w 21600"/>
              <a:gd name="T5" fmla="*/ 2147483647 h 23593"/>
              <a:gd name="T6" fmla="*/ 0 60000 65536"/>
              <a:gd name="T7" fmla="*/ 0 60000 65536"/>
              <a:gd name="T8" fmla="*/ 0 60000 65536"/>
              <a:gd name="T9" fmla="*/ 0 w 21600"/>
              <a:gd name="T10" fmla="*/ 0 h 23593"/>
              <a:gd name="T11" fmla="*/ 21600 w 21600"/>
              <a:gd name="T12" fmla="*/ 23593 h 23593"/>
            </a:gdLst>
            <a:ahLst/>
            <a:cxnLst>
              <a:cxn ang="T6">
                <a:pos x="T0" y="T1"/>
              </a:cxn>
              <a:cxn ang="T7">
                <a:pos x="T2" y="T3"/>
              </a:cxn>
              <a:cxn ang="T8">
                <a:pos x="T4" y="T5"/>
              </a:cxn>
            </a:cxnLst>
            <a:rect l="T9" t="T10" r="T11" b="T12"/>
            <a:pathLst>
              <a:path w="21600" h="23593" fill="none" extrusionOk="0">
                <a:moveTo>
                  <a:pt x="20754" y="23593"/>
                </a:moveTo>
                <a:cubicBezTo>
                  <a:pt x="9163" y="23139"/>
                  <a:pt x="0" y="13610"/>
                  <a:pt x="0" y="2010"/>
                </a:cubicBezTo>
                <a:cubicBezTo>
                  <a:pt x="-1" y="1338"/>
                  <a:pt x="31" y="668"/>
                  <a:pt x="93" y="-1"/>
                </a:cubicBezTo>
              </a:path>
              <a:path w="21600" h="23593" stroke="0" extrusionOk="0">
                <a:moveTo>
                  <a:pt x="20754" y="23593"/>
                </a:moveTo>
                <a:cubicBezTo>
                  <a:pt x="9163" y="23139"/>
                  <a:pt x="0" y="13610"/>
                  <a:pt x="0" y="2010"/>
                </a:cubicBezTo>
                <a:cubicBezTo>
                  <a:pt x="-1" y="1338"/>
                  <a:pt x="31" y="668"/>
                  <a:pt x="93" y="-1"/>
                </a:cubicBezTo>
                <a:lnTo>
                  <a:pt x="21600" y="2010"/>
                </a:lnTo>
                <a:close/>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Arc 50"/>
          <p:cNvSpPr>
            <a:spLocks/>
          </p:cNvSpPr>
          <p:nvPr/>
        </p:nvSpPr>
        <p:spPr bwMode="auto">
          <a:xfrm rot="16200000">
            <a:off x="1814514" y="1812926"/>
            <a:ext cx="930275" cy="142875"/>
          </a:xfrm>
          <a:custGeom>
            <a:avLst/>
            <a:gdLst>
              <a:gd name="T0" fmla="*/ 2147483647 w 42998"/>
              <a:gd name="T1" fmla="*/ 2147483647 h 21600"/>
              <a:gd name="T2" fmla="*/ 0 w 42998"/>
              <a:gd name="T3" fmla="*/ 2147483647 h 21600"/>
              <a:gd name="T4" fmla="*/ 2147483647 w 42998"/>
              <a:gd name="T5" fmla="*/ 0 h 21600"/>
              <a:gd name="T6" fmla="*/ 0 60000 65536"/>
              <a:gd name="T7" fmla="*/ 0 60000 65536"/>
              <a:gd name="T8" fmla="*/ 0 60000 65536"/>
              <a:gd name="T9" fmla="*/ 0 w 42998"/>
              <a:gd name="T10" fmla="*/ 0 h 21600"/>
              <a:gd name="T11" fmla="*/ 42998 w 42998"/>
              <a:gd name="T12" fmla="*/ 21600 h 21600"/>
            </a:gdLst>
            <a:ahLst/>
            <a:cxnLst>
              <a:cxn ang="T6">
                <a:pos x="T0" y="T1"/>
              </a:cxn>
              <a:cxn ang="T7">
                <a:pos x="T2" y="T3"/>
              </a:cxn>
              <a:cxn ang="T8">
                <a:pos x="T4" y="T5"/>
              </a:cxn>
            </a:cxnLst>
            <a:rect l="T9" t="T10" r="T11" b="T12"/>
            <a:pathLst>
              <a:path w="42998" h="21600" fill="none" extrusionOk="0">
                <a:moveTo>
                  <a:pt x="42998" y="1670"/>
                </a:moveTo>
                <a:cubicBezTo>
                  <a:pt x="42126" y="12917"/>
                  <a:pt x="32744" y="21599"/>
                  <a:pt x="21463" y="21600"/>
                </a:cubicBezTo>
                <a:cubicBezTo>
                  <a:pt x="10473" y="21600"/>
                  <a:pt x="1235" y="13348"/>
                  <a:pt x="0" y="2428"/>
                </a:cubicBezTo>
              </a:path>
              <a:path w="42998" h="21600" stroke="0" extrusionOk="0">
                <a:moveTo>
                  <a:pt x="42998" y="1670"/>
                </a:moveTo>
                <a:cubicBezTo>
                  <a:pt x="42126" y="12917"/>
                  <a:pt x="32744" y="21599"/>
                  <a:pt x="21463" y="21600"/>
                </a:cubicBezTo>
                <a:cubicBezTo>
                  <a:pt x="10473" y="21600"/>
                  <a:pt x="1235" y="13348"/>
                  <a:pt x="0" y="2428"/>
                </a:cubicBezTo>
                <a:lnTo>
                  <a:pt x="21463" y="0"/>
                </a:lnTo>
                <a:close/>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 name="Arc 51"/>
          <p:cNvSpPr>
            <a:spLocks/>
          </p:cNvSpPr>
          <p:nvPr/>
        </p:nvSpPr>
        <p:spPr bwMode="auto">
          <a:xfrm rot="16200000">
            <a:off x="1592263" y="2024063"/>
            <a:ext cx="1425575" cy="209550"/>
          </a:xfrm>
          <a:custGeom>
            <a:avLst/>
            <a:gdLst>
              <a:gd name="T0" fmla="*/ 2147483647 w 42998"/>
              <a:gd name="T1" fmla="*/ 2147483647 h 21600"/>
              <a:gd name="T2" fmla="*/ 0 w 42998"/>
              <a:gd name="T3" fmla="*/ 2147483647 h 21600"/>
              <a:gd name="T4" fmla="*/ 2147483647 w 42998"/>
              <a:gd name="T5" fmla="*/ 0 h 21600"/>
              <a:gd name="T6" fmla="*/ 0 60000 65536"/>
              <a:gd name="T7" fmla="*/ 0 60000 65536"/>
              <a:gd name="T8" fmla="*/ 0 60000 65536"/>
              <a:gd name="T9" fmla="*/ 0 w 42998"/>
              <a:gd name="T10" fmla="*/ 0 h 21600"/>
              <a:gd name="T11" fmla="*/ 42998 w 42998"/>
              <a:gd name="T12" fmla="*/ 21600 h 21600"/>
            </a:gdLst>
            <a:ahLst/>
            <a:cxnLst>
              <a:cxn ang="T6">
                <a:pos x="T0" y="T1"/>
              </a:cxn>
              <a:cxn ang="T7">
                <a:pos x="T2" y="T3"/>
              </a:cxn>
              <a:cxn ang="T8">
                <a:pos x="T4" y="T5"/>
              </a:cxn>
            </a:cxnLst>
            <a:rect l="T9" t="T10" r="T11" b="T12"/>
            <a:pathLst>
              <a:path w="42998" h="21600" fill="none" extrusionOk="0">
                <a:moveTo>
                  <a:pt x="42998" y="1670"/>
                </a:moveTo>
                <a:cubicBezTo>
                  <a:pt x="42126" y="12917"/>
                  <a:pt x="32744" y="21599"/>
                  <a:pt x="21463" y="21600"/>
                </a:cubicBezTo>
                <a:cubicBezTo>
                  <a:pt x="10473" y="21600"/>
                  <a:pt x="1235" y="13348"/>
                  <a:pt x="0" y="2428"/>
                </a:cubicBezTo>
              </a:path>
              <a:path w="42998" h="21600" stroke="0" extrusionOk="0">
                <a:moveTo>
                  <a:pt x="42998" y="1670"/>
                </a:moveTo>
                <a:cubicBezTo>
                  <a:pt x="42126" y="12917"/>
                  <a:pt x="32744" y="21599"/>
                  <a:pt x="21463" y="21600"/>
                </a:cubicBezTo>
                <a:cubicBezTo>
                  <a:pt x="10473" y="21600"/>
                  <a:pt x="1235" y="13348"/>
                  <a:pt x="0" y="2428"/>
                </a:cubicBezTo>
                <a:lnTo>
                  <a:pt x="21463" y="0"/>
                </a:lnTo>
                <a:close/>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 name="Rectangle 57"/>
          <p:cNvSpPr>
            <a:spLocks noChangeArrowheads="1"/>
          </p:cNvSpPr>
          <p:nvPr/>
        </p:nvSpPr>
        <p:spPr bwMode="auto">
          <a:xfrm rot="686242">
            <a:off x="1277939" y="737517"/>
            <a:ext cx="5540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algn="ctr">
              <a:lnSpc>
                <a:spcPct val="75000"/>
              </a:lnSpc>
              <a:spcBef>
                <a:spcPct val="50000"/>
              </a:spcBef>
            </a:pPr>
            <a:r>
              <a:rPr lang="en-US" altLang="zh-CN" sz="1400" dirty="0" err="1">
                <a:solidFill>
                  <a:schemeClr val="tx1"/>
                </a:solidFill>
                <a:ea typeface="SimSun" pitchFamily="2" charset="-122"/>
              </a:rPr>
              <a:t>TempRam</a:t>
            </a:r>
            <a:endParaRPr lang="en-US" altLang="zh-CN" sz="1400" dirty="0">
              <a:solidFill>
                <a:schemeClr val="tx1"/>
              </a:solidFill>
              <a:ea typeface="SimSun" pitchFamily="2" charset="-122"/>
            </a:endParaRPr>
          </a:p>
        </p:txBody>
      </p:sp>
      <p:sp>
        <p:nvSpPr>
          <p:cNvPr id="65" name="Rectangle 79"/>
          <p:cNvSpPr>
            <a:spLocks noChangeArrowheads="1"/>
          </p:cNvSpPr>
          <p:nvPr/>
        </p:nvSpPr>
        <p:spPr bwMode="auto">
          <a:xfrm>
            <a:off x="381001" y="4419600"/>
            <a:ext cx="917575" cy="801688"/>
          </a:xfrm>
          <a:prstGeom prst="rect">
            <a:avLst/>
          </a:prstGeom>
          <a:solidFill>
            <a:srgbClr val="FFFF99"/>
          </a:solidFill>
          <a:ln w="12700">
            <a:solidFill>
              <a:schemeClr val="tx1"/>
            </a:solidFill>
            <a:miter lim="800000"/>
            <a:headEnd/>
            <a:tailEnd/>
          </a:ln>
        </p:spPr>
        <p:txBody>
          <a:bodyPr lIns="46038" tIns="46038" rIns="46038" bIns="46038"/>
          <a:lstStyle>
            <a:lvl1pPr defTabSz="885825" eaLnBrk="0" hangingPunct="0">
              <a:defRPr sz="2400" b="1" i="1">
                <a:solidFill>
                  <a:schemeClr val="bg1"/>
                </a:solidFill>
                <a:latin typeface="Verdana" pitchFamily="34" charset="0"/>
                <a:cs typeface="Arial" charset="0"/>
              </a:defRPr>
            </a:lvl1pPr>
            <a:lvl2pPr marL="742950" indent="-285750" defTabSz="885825" eaLnBrk="0" hangingPunct="0">
              <a:defRPr sz="2400" b="1" i="1">
                <a:solidFill>
                  <a:schemeClr val="bg1"/>
                </a:solidFill>
                <a:latin typeface="Verdana" pitchFamily="34" charset="0"/>
                <a:cs typeface="Arial" charset="0"/>
              </a:defRPr>
            </a:lvl2pPr>
            <a:lvl3pPr marL="1143000" indent="-228600" defTabSz="885825" eaLnBrk="0" hangingPunct="0">
              <a:defRPr sz="2400" b="1" i="1">
                <a:solidFill>
                  <a:schemeClr val="bg1"/>
                </a:solidFill>
                <a:latin typeface="Verdana" pitchFamily="34" charset="0"/>
                <a:cs typeface="Arial" charset="0"/>
              </a:defRPr>
            </a:lvl3pPr>
            <a:lvl4pPr marL="1600200" indent="-228600" defTabSz="885825" eaLnBrk="0" hangingPunct="0">
              <a:defRPr sz="2400" b="1" i="1">
                <a:solidFill>
                  <a:schemeClr val="bg1"/>
                </a:solidFill>
                <a:latin typeface="Verdana" pitchFamily="34" charset="0"/>
                <a:cs typeface="Arial" charset="0"/>
              </a:defRPr>
            </a:lvl4pPr>
            <a:lvl5pPr marL="2057400" indent="-228600" defTabSz="885825" eaLnBrk="0" hangingPunct="0">
              <a:defRPr sz="2400" b="1" i="1">
                <a:solidFill>
                  <a:schemeClr val="bg1"/>
                </a:solidFill>
                <a:latin typeface="Verdana" pitchFamily="34" charset="0"/>
                <a:cs typeface="Arial" charset="0"/>
              </a:defRPr>
            </a:lvl5pPr>
            <a:lvl6pPr marL="2514600" indent="-228600" defTabSz="885825"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defTabSz="885825"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defTabSz="885825"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defTabSz="885825" eaLnBrk="0" fontAlgn="base" hangingPunct="0">
              <a:spcBef>
                <a:spcPct val="0"/>
              </a:spcBef>
              <a:spcAft>
                <a:spcPct val="0"/>
              </a:spcAft>
              <a:defRPr sz="2400" b="1" i="1">
                <a:solidFill>
                  <a:schemeClr val="bg1"/>
                </a:solidFill>
                <a:latin typeface="Verdana" pitchFamily="34" charset="0"/>
                <a:cs typeface="Arial" charset="0"/>
              </a:defRPr>
            </a:lvl9pPr>
          </a:lstStyle>
          <a:p>
            <a:pPr algn="ctr" eaLnBrk="1" hangingPunct="1">
              <a:lnSpc>
                <a:spcPct val="87000"/>
              </a:lnSpc>
              <a:spcBef>
                <a:spcPct val="50000"/>
              </a:spcBef>
            </a:pPr>
            <a:r>
              <a:rPr lang="en-US" altLang="zh-CN" sz="1200">
                <a:solidFill>
                  <a:schemeClr val="tx1"/>
                </a:solidFill>
                <a:ea typeface="SimSun" pitchFamily="2" charset="-122"/>
              </a:rPr>
              <a:t>Security (SEC) </a:t>
            </a:r>
          </a:p>
        </p:txBody>
      </p:sp>
      <p:sp>
        <p:nvSpPr>
          <p:cNvPr id="66" name="Arc 50"/>
          <p:cNvSpPr>
            <a:spLocks/>
          </p:cNvSpPr>
          <p:nvPr/>
        </p:nvSpPr>
        <p:spPr bwMode="auto">
          <a:xfrm rot="16200000">
            <a:off x="1984375" y="1622425"/>
            <a:ext cx="546100" cy="133350"/>
          </a:xfrm>
          <a:custGeom>
            <a:avLst/>
            <a:gdLst>
              <a:gd name="T0" fmla="*/ 2147483647 w 42998"/>
              <a:gd name="T1" fmla="*/ 2147483647 h 21600"/>
              <a:gd name="T2" fmla="*/ 0 w 42998"/>
              <a:gd name="T3" fmla="*/ 2147483647 h 21600"/>
              <a:gd name="T4" fmla="*/ 2147483647 w 42998"/>
              <a:gd name="T5" fmla="*/ 0 h 21600"/>
              <a:gd name="T6" fmla="*/ 0 60000 65536"/>
              <a:gd name="T7" fmla="*/ 0 60000 65536"/>
              <a:gd name="T8" fmla="*/ 0 60000 65536"/>
              <a:gd name="T9" fmla="*/ 0 w 42998"/>
              <a:gd name="T10" fmla="*/ 0 h 21600"/>
              <a:gd name="T11" fmla="*/ 42998 w 42998"/>
              <a:gd name="T12" fmla="*/ 21600 h 21600"/>
            </a:gdLst>
            <a:ahLst/>
            <a:cxnLst>
              <a:cxn ang="T6">
                <a:pos x="T0" y="T1"/>
              </a:cxn>
              <a:cxn ang="T7">
                <a:pos x="T2" y="T3"/>
              </a:cxn>
              <a:cxn ang="T8">
                <a:pos x="T4" y="T5"/>
              </a:cxn>
            </a:cxnLst>
            <a:rect l="T9" t="T10" r="T11" b="T12"/>
            <a:pathLst>
              <a:path w="42998" h="21600" fill="none" extrusionOk="0">
                <a:moveTo>
                  <a:pt x="42998" y="1670"/>
                </a:moveTo>
                <a:cubicBezTo>
                  <a:pt x="42126" y="12917"/>
                  <a:pt x="32744" y="21599"/>
                  <a:pt x="21463" y="21600"/>
                </a:cubicBezTo>
                <a:cubicBezTo>
                  <a:pt x="10473" y="21600"/>
                  <a:pt x="1235" y="13348"/>
                  <a:pt x="0" y="2428"/>
                </a:cubicBezTo>
              </a:path>
              <a:path w="42998" h="21600" stroke="0" extrusionOk="0">
                <a:moveTo>
                  <a:pt x="42998" y="1670"/>
                </a:moveTo>
                <a:cubicBezTo>
                  <a:pt x="42126" y="12917"/>
                  <a:pt x="32744" y="21599"/>
                  <a:pt x="21463" y="21600"/>
                </a:cubicBezTo>
                <a:cubicBezTo>
                  <a:pt x="10473" y="21600"/>
                  <a:pt x="1235" y="13348"/>
                  <a:pt x="0" y="2428"/>
                </a:cubicBezTo>
                <a:lnTo>
                  <a:pt x="21463" y="0"/>
                </a:lnTo>
                <a:close/>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Rectangle 46"/>
          <p:cNvSpPr>
            <a:spLocks noChangeArrowheads="1"/>
          </p:cNvSpPr>
          <p:nvPr/>
        </p:nvSpPr>
        <p:spPr bwMode="gray">
          <a:xfrm>
            <a:off x="1406526" y="1177925"/>
            <a:ext cx="796925" cy="407988"/>
          </a:xfrm>
          <a:prstGeom prst="rect">
            <a:avLst/>
          </a:prstGeom>
          <a:solidFill>
            <a:srgbClr val="009900"/>
          </a:solidFill>
          <a:ln w="12700">
            <a:solidFill>
              <a:srgbClr val="009900"/>
            </a:solidFill>
            <a:miter lim="800000"/>
            <a:headEnd/>
            <a:tailEnd/>
          </a:ln>
        </p:spPr>
        <p:txBody>
          <a:bodyPr lIns="46038" tIns="46038" rIns="46038" bIns="46038" anchor="ctr"/>
          <a:lstStyle/>
          <a:p>
            <a:pPr algn="ctr" eaLnBrk="0" hangingPunct="0">
              <a:lnSpc>
                <a:spcPct val="85000"/>
              </a:lnSpc>
              <a:spcBef>
                <a:spcPct val="50000"/>
              </a:spcBef>
              <a:defRPr/>
            </a:pPr>
            <a:r>
              <a:rPr lang="en-US" altLang="zh-CN" sz="1400">
                <a:effectLst>
                  <a:outerShdw blurRad="38100" dist="38100" dir="2700000" algn="tl">
                    <a:srgbClr val="000000"/>
                  </a:outerShdw>
                </a:effectLst>
                <a:ea typeface="SimSun" pitchFamily="2" charset="-122"/>
              </a:rPr>
              <a:t>PEI</a:t>
            </a:r>
            <a:br>
              <a:rPr lang="en-US" altLang="zh-CN" sz="1400">
                <a:effectLst>
                  <a:outerShdw blurRad="38100" dist="38100" dir="2700000" algn="tl">
                    <a:srgbClr val="000000"/>
                  </a:outerShdw>
                </a:effectLst>
                <a:ea typeface="SimSun" pitchFamily="2" charset="-122"/>
              </a:rPr>
            </a:br>
            <a:r>
              <a:rPr lang="en-US" altLang="zh-CN" sz="1400">
                <a:effectLst>
                  <a:outerShdw blurRad="38100" dist="38100" dir="2700000" algn="tl">
                    <a:srgbClr val="000000"/>
                  </a:outerShdw>
                </a:effectLst>
                <a:ea typeface="SimSun" pitchFamily="2" charset="-122"/>
              </a:rPr>
              <a:t>Core</a:t>
            </a:r>
          </a:p>
        </p:txBody>
      </p:sp>
      <p:sp>
        <p:nvSpPr>
          <p:cNvPr id="68" name="Line 33"/>
          <p:cNvSpPr>
            <a:spLocks noChangeShapeType="1"/>
          </p:cNvSpPr>
          <p:nvPr/>
        </p:nvSpPr>
        <p:spPr bwMode="auto">
          <a:xfrm flipV="1">
            <a:off x="6234114" y="3733800"/>
            <a:ext cx="415925" cy="46038"/>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69" name="Rectangle 70"/>
          <p:cNvSpPr>
            <a:spLocks noChangeArrowheads="1"/>
          </p:cNvSpPr>
          <p:nvPr/>
        </p:nvSpPr>
        <p:spPr bwMode="gray">
          <a:xfrm>
            <a:off x="352426" y="744538"/>
            <a:ext cx="862013" cy="500062"/>
          </a:xfrm>
          <a:prstGeom prst="rect">
            <a:avLst/>
          </a:prstGeom>
          <a:solidFill>
            <a:srgbClr val="009900"/>
          </a:solidFill>
          <a:ln w="12700">
            <a:solidFill>
              <a:srgbClr val="009900"/>
            </a:solidFill>
            <a:miter lim="800000"/>
            <a:headEnd/>
            <a:tailEnd/>
          </a:ln>
        </p:spPr>
        <p:txBody>
          <a:bodyPr lIns="46038" tIns="46038" rIns="46038" bIns="46038" anchor="ctr"/>
          <a:lstStyle/>
          <a:p>
            <a:pPr algn="ctr" eaLnBrk="0" hangingPunct="0">
              <a:lnSpc>
                <a:spcPct val="85000"/>
              </a:lnSpc>
              <a:spcBef>
                <a:spcPct val="50000"/>
              </a:spcBef>
              <a:defRPr/>
            </a:pPr>
            <a:r>
              <a:rPr lang="en-US" altLang="zh-CN" sz="1400">
                <a:effectLst>
                  <a:outerShdw blurRad="38100" dist="38100" dir="2700000" algn="tl">
                    <a:srgbClr val="000000"/>
                  </a:outerShdw>
                </a:effectLst>
                <a:ea typeface="SimSun" pitchFamily="2" charset="-122"/>
              </a:rPr>
              <a:t>Startup</a:t>
            </a:r>
          </a:p>
        </p:txBody>
      </p:sp>
      <p:sp>
        <p:nvSpPr>
          <p:cNvPr id="70" name="Rectangle 68"/>
          <p:cNvSpPr>
            <a:spLocks noChangeArrowheads="1"/>
          </p:cNvSpPr>
          <p:nvPr/>
        </p:nvSpPr>
        <p:spPr bwMode="auto">
          <a:xfrm>
            <a:off x="1752600" y="5638802"/>
            <a:ext cx="157321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a:lnSpc>
                <a:spcPct val="75000"/>
              </a:lnSpc>
              <a:spcBef>
                <a:spcPct val="50000"/>
              </a:spcBef>
            </a:pPr>
            <a:r>
              <a:rPr lang="en-US" altLang="zh-CN" sz="1200" dirty="0">
                <a:solidFill>
                  <a:schemeClr val="tx1"/>
                </a:solidFill>
                <a:latin typeface="Arial" charset="0"/>
                <a:ea typeface="SimSun" pitchFamily="2" charset="-122"/>
              </a:rPr>
              <a:t>OEM/PM </a:t>
            </a:r>
            <a:r>
              <a:rPr lang="en-US" altLang="zh-CN" sz="1200" dirty="0" smtClean="0">
                <a:solidFill>
                  <a:schemeClr val="tx1"/>
                </a:solidFill>
                <a:latin typeface="Arial" charset="0"/>
                <a:ea typeface="SimSun" pitchFamily="2" charset="-122"/>
              </a:rPr>
              <a:t>extensible</a:t>
            </a:r>
            <a:endParaRPr lang="en-US" altLang="zh-CN" sz="1200" dirty="0">
              <a:solidFill>
                <a:schemeClr val="tx1"/>
              </a:solidFill>
              <a:latin typeface="Arial" charset="0"/>
              <a:ea typeface="SimSun" pitchFamily="2" charset="-122"/>
            </a:endParaRPr>
          </a:p>
        </p:txBody>
      </p:sp>
      <p:sp>
        <p:nvSpPr>
          <p:cNvPr id="71" name="Rectangle 68"/>
          <p:cNvSpPr>
            <a:spLocks noChangeArrowheads="1"/>
          </p:cNvSpPr>
          <p:nvPr/>
        </p:nvSpPr>
        <p:spPr bwMode="auto">
          <a:xfrm>
            <a:off x="5838826" y="5638800"/>
            <a:ext cx="1400175"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sz="2400" b="1" i="1">
                <a:solidFill>
                  <a:schemeClr val="bg1"/>
                </a:solidFill>
                <a:latin typeface="Verdana" pitchFamily="34" charset="0"/>
                <a:cs typeface="Arial" charset="0"/>
              </a:defRPr>
            </a:lvl1pPr>
            <a:lvl2pPr marL="742950" indent="-285750" eaLnBrk="0" hangingPunct="0">
              <a:defRPr sz="2400" b="1" i="1">
                <a:solidFill>
                  <a:schemeClr val="bg1"/>
                </a:solidFill>
                <a:latin typeface="Verdana" pitchFamily="34" charset="0"/>
                <a:cs typeface="Arial" charset="0"/>
              </a:defRPr>
            </a:lvl2pPr>
            <a:lvl3pPr marL="1143000" indent="-228600" eaLnBrk="0" hangingPunct="0">
              <a:defRPr sz="2400" b="1" i="1">
                <a:solidFill>
                  <a:schemeClr val="bg1"/>
                </a:solidFill>
                <a:latin typeface="Verdana" pitchFamily="34" charset="0"/>
                <a:cs typeface="Arial" charset="0"/>
              </a:defRPr>
            </a:lvl3pPr>
            <a:lvl4pPr marL="1600200" indent="-228600" eaLnBrk="0" hangingPunct="0">
              <a:defRPr sz="2400" b="1" i="1">
                <a:solidFill>
                  <a:schemeClr val="bg1"/>
                </a:solidFill>
                <a:latin typeface="Verdana" pitchFamily="34" charset="0"/>
                <a:cs typeface="Arial" charset="0"/>
              </a:defRPr>
            </a:lvl4pPr>
            <a:lvl5pPr marL="2057400" indent="-228600" eaLnBrk="0" hangingPunct="0">
              <a:defRPr sz="2400" b="1" i="1">
                <a:solidFill>
                  <a:schemeClr val="bg1"/>
                </a:solidFill>
                <a:latin typeface="Verdana" pitchFamily="34" charset="0"/>
                <a:cs typeface="Arial" charset="0"/>
              </a:defRPr>
            </a:lvl5pPr>
            <a:lvl6pPr marL="2514600" indent="-228600" eaLnBrk="0" fontAlgn="base" hangingPunct="0">
              <a:spcBef>
                <a:spcPct val="0"/>
              </a:spcBef>
              <a:spcAft>
                <a:spcPct val="0"/>
              </a:spcAft>
              <a:defRPr sz="2400" b="1" i="1">
                <a:solidFill>
                  <a:schemeClr val="bg1"/>
                </a:solidFill>
                <a:latin typeface="Verdana" pitchFamily="34" charset="0"/>
                <a:cs typeface="Arial" charset="0"/>
              </a:defRPr>
            </a:lvl6pPr>
            <a:lvl7pPr marL="2971800" indent="-228600" eaLnBrk="0" fontAlgn="base" hangingPunct="0">
              <a:spcBef>
                <a:spcPct val="0"/>
              </a:spcBef>
              <a:spcAft>
                <a:spcPct val="0"/>
              </a:spcAft>
              <a:defRPr sz="2400" b="1" i="1">
                <a:solidFill>
                  <a:schemeClr val="bg1"/>
                </a:solidFill>
                <a:latin typeface="Verdana" pitchFamily="34" charset="0"/>
                <a:cs typeface="Arial" charset="0"/>
              </a:defRPr>
            </a:lvl7pPr>
            <a:lvl8pPr marL="3429000" indent="-228600" eaLnBrk="0" fontAlgn="base" hangingPunct="0">
              <a:spcBef>
                <a:spcPct val="0"/>
              </a:spcBef>
              <a:spcAft>
                <a:spcPct val="0"/>
              </a:spcAft>
              <a:defRPr sz="2400" b="1" i="1">
                <a:solidFill>
                  <a:schemeClr val="bg1"/>
                </a:solidFill>
                <a:latin typeface="Verdana" pitchFamily="34" charset="0"/>
                <a:cs typeface="Arial" charset="0"/>
              </a:defRPr>
            </a:lvl8pPr>
            <a:lvl9pPr marL="3886200" indent="-228600" eaLnBrk="0" fontAlgn="base" hangingPunct="0">
              <a:spcBef>
                <a:spcPct val="0"/>
              </a:spcBef>
              <a:spcAft>
                <a:spcPct val="0"/>
              </a:spcAft>
              <a:defRPr sz="2400" b="1" i="1">
                <a:solidFill>
                  <a:schemeClr val="bg1"/>
                </a:solidFill>
                <a:latin typeface="Verdana" pitchFamily="34" charset="0"/>
                <a:cs typeface="Arial" charset="0"/>
              </a:defRPr>
            </a:lvl9pPr>
          </a:lstStyle>
          <a:p>
            <a:pPr>
              <a:lnSpc>
                <a:spcPct val="75000"/>
              </a:lnSpc>
              <a:spcBef>
                <a:spcPct val="50000"/>
              </a:spcBef>
            </a:pPr>
            <a:r>
              <a:rPr lang="en-US" altLang="zh-CN" sz="1200" dirty="0">
                <a:solidFill>
                  <a:schemeClr val="tx1"/>
                </a:solidFill>
                <a:latin typeface="Arial" charset="0"/>
                <a:ea typeface="SimSun" pitchFamily="2" charset="-122"/>
              </a:rPr>
              <a:t>3</a:t>
            </a:r>
            <a:r>
              <a:rPr lang="en-US" altLang="zh-CN" sz="1200" baseline="30000" dirty="0">
                <a:solidFill>
                  <a:schemeClr val="tx1"/>
                </a:solidFill>
                <a:latin typeface="Arial" charset="0"/>
                <a:ea typeface="SimSun" pitchFamily="2" charset="-122"/>
              </a:rPr>
              <a:t>rd</a:t>
            </a:r>
            <a:r>
              <a:rPr lang="en-US" altLang="zh-CN" sz="1200" dirty="0">
                <a:solidFill>
                  <a:schemeClr val="tx1"/>
                </a:solidFill>
                <a:latin typeface="Arial" charset="0"/>
                <a:ea typeface="SimSun" pitchFamily="2" charset="-122"/>
              </a:rPr>
              <a:t> party extensible</a:t>
            </a:r>
          </a:p>
        </p:txBody>
      </p:sp>
      <p:sp>
        <p:nvSpPr>
          <p:cNvPr id="73" name="AutoShape 79"/>
          <p:cNvSpPr>
            <a:spLocks/>
          </p:cNvSpPr>
          <p:nvPr/>
        </p:nvSpPr>
        <p:spPr bwMode="auto">
          <a:xfrm rot="16200000">
            <a:off x="2278064" y="3511551"/>
            <a:ext cx="223837" cy="4021137"/>
          </a:xfrm>
          <a:prstGeom prst="leftBrace">
            <a:avLst>
              <a:gd name="adj1" fmla="val 149705"/>
              <a:gd name="adj2" fmla="val 50000"/>
            </a:avLst>
          </a:prstGeom>
          <a:noFill/>
          <a:ln w="9525">
            <a:solidFill>
              <a:schemeClr val="accent2"/>
            </a:solidFill>
            <a:round/>
            <a:headEnd/>
            <a:tailEnd/>
          </a:ln>
          <a:effectLst>
            <a:prstShdw prst="shdw17" dist="17961" dir="2700000">
              <a:schemeClr val="accent2">
                <a:gamma/>
                <a:shade val="60000"/>
                <a:invGamma/>
              </a:schemeClr>
            </a:prstShdw>
          </a:effectLst>
        </p:spPr>
        <p:txBody>
          <a:bodyPr wrap="none" anchor="ctr"/>
          <a:lstStyle/>
          <a:p>
            <a:pPr>
              <a:defRPr/>
            </a:pPr>
            <a:endParaRPr lang="en-US"/>
          </a:p>
        </p:txBody>
      </p:sp>
      <p:sp>
        <p:nvSpPr>
          <p:cNvPr id="74" name="AutoShape 80"/>
          <p:cNvSpPr>
            <a:spLocks/>
          </p:cNvSpPr>
          <p:nvPr/>
        </p:nvSpPr>
        <p:spPr bwMode="auto">
          <a:xfrm rot="16200000">
            <a:off x="6340476" y="3514726"/>
            <a:ext cx="223837" cy="4021138"/>
          </a:xfrm>
          <a:prstGeom prst="leftBrace">
            <a:avLst>
              <a:gd name="adj1" fmla="val 149705"/>
              <a:gd name="adj2" fmla="val 50000"/>
            </a:avLst>
          </a:prstGeom>
          <a:noFill/>
          <a:ln w="9525">
            <a:solidFill>
              <a:schemeClr val="accent2"/>
            </a:solidFill>
            <a:round/>
            <a:headEnd/>
            <a:tailEnd/>
          </a:ln>
          <a:effectLst>
            <a:prstShdw prst="shdw17" dist="17961" dir="2700000">
              <a:schemeClr val="accent2">
                <a:gamma/>
                <a:shade val="60000"/>
                <a:invGamma/>
              </a:schemeClr>
            </a:prstShdw>
          </a:effectLst>
        </p:spPr>
        <p:txBody>
          <a:bodyPr wrap="none" anchor="ctr"/>
          <a:lstStyle/>
          <a:p>
            <a:pPr>
              <a:defRPr/>
            </a:pPr>
            <a:endParaRPr lang="en-US"/>
          </a:p>
        </p:txBody>
      </p:sp>
      <p:sp>
        <p:nvSpPr>
          <p:cNvPr id="75" name="Line 71"/>
          <p:cNvSpPr>
            <a:spLocks noChangeShapeType="1"/>
          </p:cNvSpPr>
          <p:nvPr/>
        </p:nvSpPr>
        <p:spPr bwMode="auto">
          <a:xfrm>
            <a:off x="2813050" y="3336927"/>
            <a:ext cx="0" cy="111125"/>
          </a:xfrm>
          <a:prstGeom prst="line">
            <a:avLst/>
          </a:prstGeom>
          <a:noFill/>
          <a:ln w="76200">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6" name="Content Placeholder 3"/>
          <p:cNvSpPr>
            <a:spLocks noGrp="1"/>
          </p:cNvSpPr>
          <p:nvPr>
            <p:ph idx="10"/>
          </p:nvPr>
        </p:nvSpPr>
        <p:spPr>
          <a:xfrm>
            <a:off x="228600" y="5867400"/>
            <a:ext cx="7696200" cy="838200"/>
          </a:xfrm>
        </p:spPr>
        <p:txBody>
          <a:bodyPr/>
          <a:lstStyle/>
          <a:p>
            <a:r>
              <a:rPr lang="en-US" dirty="0" smtClean="0"/>
              <a:t>Overall UEFI Boot Timeline</a:t>
            </a:r>
            <a:endParaRPr lang="en-US" dirty="0"/>
          </a:p>
        </p:txBody>
      </p:sp>
    </p:spTree>
    <p:extLst>
      <p:ext uri="{BB962C8B-B14F-4D97-AF65-F5344CB8AC3E}">
        <p14:creationId xmlns:p14="http://schemas.microsoft.com/office/powerpoint/2010/main" val="32650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wipe(left)">
                                      <p:cBhvr>
                                        <p:cTn id="10" dur="500"/>
                                        <p:tgtEl>
                                          <p:spTgt spid="7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wipe(left)">
                                      <p:cBhvr>
                                        <p:cTn id="13" dur="5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wipe(left)">
                                      <p:cBhvr>
                                        <p:cTn id="21" dur="500"/>
                                        <p:tgtEl>
                                          <p:spTgt spid="7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wipe(left)">
                                      <p:cBhvr>
                                        <p:cTn id="2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0" grpId="0"/>
      <p:bldP spid="71" grpId="0"/>
      <p:bldP spid="73" grpId="0" animBg="1"/>
      <p:bldP spid="7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UEFI [Compliant] Firmware</a:t>
            </a:r>
            <a:endParaRPr lang="en-US" dirty="0"/>
          </a:p>
        </p:txBody>
      </p:sp>
      <p:sp>
        <p:nvSpPr>
          <p:cNvPr id="6" name="Rectangle 5"/>
          <p:cNvSpPr/>
          <p:nvPr/>
        </p:nvSpPr>
        <p:spPr>
          <a:xfrm>
            <a:off x="974840" y="1701225"/>
            <a:ext cx="762000" cy="381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D0D0D"/>
                </a:solidFill>
              </a:rPr>
              <a:t>SEC</a:t>
            </a:r>
            <a:endParaRPr lang="en-US" sz="1600" dirty="0">
              <a:solidFill>
                <a:srgbClr val="0D0D0D"/>
              </a:solidFill>
            </a:endParaRPr>
          </a:p>
        </p:txBody>
      </p:sp>
      <p:sp>
        <p:nvSpPr>
          <p:cNvPr id="7" name="Rectangle 6"/>
          <p:cNvSpPr/>
          <p:nvPr/>
        </p:nvSpPr>
        <p:spPr>
          <a:xfrm>
            <a:off x="1736840" y="2082225"/>
            <a:ext cx="1295400" cy="1295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D0D0D"/>
                </a:solidFill>
              </a:rPr>
              <a:t>Pre-EFI Init (PEI)</a:t>
            </a:r>
            <a:endParaRPr lang="en-US" sz="1600" dirty="0">
              <a:solidFill>
                <a:srgbClr val="0D0D0D"/>
              </a:solidFill>
            </a:endParaRPr>
          </a:p>
        </p:txBody>
      </p:sp>
      <p:sp>
        <p:nvSpPr>
          <p:cNvPr id="8" name="Rectangle 7"/>
          <p:cNvSpPr/>
          <p:nvPr/>
        </p:nvSpPr>
        <p:spPr>
          <a:xfrm>
            <a:off x="3032240" y="3377625"/>
            <a:ext cx="1295400" cy="1295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D0D0D"/>
                </a:solidFill>
              </a:rPr>
              <a:t>Driver Exec </a:t>
            </a:r>
            <a:r>
              <a:rPr lang="en-US" sz="1600" dirty="0" err="1" smtClean="0">
                <a:solidFill>
                  <a:srgbClr val="0D0D0D"/>
                </a:solidFill>
              </a:rPr>
              <a:t>Env</a:t>
            </a:r>
            <a:r>
              <a:rPr lang="en-US" sz="1600" dirty="0" smtClean="0">
                <a:solidFill>
                  <a:srgbClr val="0D0D0D"/>
                </a:solidFill>
              </a:rPr>
              <a:t> (DXE)</a:t>
            </a:r>
            <a:endParaRPr lang="en-US" sz="1600" dirty="0">
              <a:solidFill>
                <a:srgbClr val="0D0D0D"/>
              </a:solidFill>
            </a:endParaRPr>
          </a:p>
        </p:txBody>
      </p:sp>
      <p:sp>
        <p:nvSpPr>
          <p:cNvPr id="9" name="Rectangle 8"/>
          <p:cNvSpPr/>
          <p:nvPr/>
        </p:nvSpPr>
        <p:spPr>
          <a:xfrm>
            <a:off x="4327640" y="4673024"/>
            <a:ext cx="1547648" cy="6241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D0D0D"/>
                </a:solidFill>
              </a:rPr>
              <a:t>Boot Dev Select (BDS)</a:t>
            </a:r>
            <a:endParaRPr lang="en-US" sz="1600" dirty="0">
              <a:solidFill>
                <a:srgbClr val="0D0D0D"/>
              </a:solidFill>
            </a:endParaRPr>
          </a:p>
        </p:txBody>
      </p:sp>
      <p:sp>
        <p:nvSpPr>
          <p:cNvPr id="10" name="Rectangle 9"/>
          <p:cNvSpPr/>
          <p:nvPr/>
        </p:nvSpPr>
        <p:spPr>
          <a:xfrm>
            <a:off x="5880539" y="5290505"/>
            <a:ext cx="1981200" cy="533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D0D0D"/>
                </a:solidFill>
              </a:rPr>
              <a:t>Runtime / OS</a:t>
            </a:r>
            <a:endParaRPr lang="en-US" sz="1600" dirty="0">
              <a:solidFill>
                <a:srgbClr val="0D0D0D"/>
              </a:solidFill>
            </a:endParaRPr>
          </a:p>
        </p:txBody>
      </p:sp>
      <p:sp>
        <p:nvSpPr>
          <p:cNvPr id="11" name="TextBox 10"/>
          <p:cNvSpPr txBox="1"/>
          <p:nvPr/>
        </p:nvSpPr>
        <p:spPr>
          <a:xfrm>
            <a:off x="1736838" y="1701225"/>
            <a:ext cx="6261534" cy="276999"/>
          </a:xfrm>
          <a:prstGeom prst="rect">
            <a:avLst/>
          </a:prstGeom>
          <a:noFill/>
        </p:spPr>
        <p:txBody>
          <a:bodyPr wrap="square" rtlCol="0">
            <a:spAutoFit/>
          </a:bodyPr>
          <a:lstStyle/>
          <a:p>
            <a:r>
              <a:rPr lang="en-US" sz="1200" dirty="0" smtClean="0">
                <a:solidFill>
                  <a:srgbClr val="0D0D0D"/>
                </a:solidFill>
              </a:rPr>
              <a:t>S-CRTM; Init caches/MTRRs; Cache-as-RAM (NEM); Recovery; TPM Init</a:t>
            </a:r>
            <a:endParaRPr lang="en-US" sz="1200" dirty="0">
              <a:solidFill>
                <a:srgbClr val="0D0D0D"/>
              </a:solidFill>
            </a:endParaRPr>
          </a:p>
        </p:txBody>
      </p:sp>
      <p:sp>
        <p:nvSpPr>
          <p:cNvPr id="12" name="TextBox 11"/>
          <p:cNvSpPr txBox="1"/>
          <p:nvPr/>
        </p:nvSpPr>
        <p:spPr>
          <a:xfrm>
            <a:off x="3032240" y="2389655"/>
            <a:ext cx="4724400" cy="646331"/>
          </a:xfrm>
          <a:prstGeom prst="rect">
            <a:avLst/>
          </a:prstGeom>
          <a:noFill/>
        </p:spPr>
        <p:txBody>
          <a:bodyPr wrap="square" rtlCol="0">
            <a:spAutoFit/>
          </a:bodyPr>
          <a:lstStyle/>
          <a:p>
            <a:r>
              <a:rPr lang="en-US" sz="1200" dirty="0" smtClean="0">
                <a:solidFill>
                  <a:srgbClr val="0D0D0D"/>
                </a:solidFill>
              </a:rPr>
              <a:t>S-CRTM: Measure DXE/BDS</a:t>
            </a:r>
          </a:p>
          <a:p>
            <a:r>
              <a:rPr lang="en-US" sz="1200" dirty="0" smtClean="0">
                <a:solidFill>
                  <a:srgbClr val="0D0D0D"/>
                </a:solidFill>
              </a:rPr>
              <a:t>Early CPU/PCH Init</a:t>
            </a:r>
          </a:p>
          <a:p>
            <a:r>
              <a:rPr lang="en-US" sz="1200" dirty="0" smtClean="0">
                <a:solidFill>
                  <a:srgbClr val="0D0D0D"/>
                </a:solidFill>
              </a:rPr>
              <a:t>Memory (DIMMs, DRAM) Init, SMM Init</a:t>
            </a:r>
          </a:p>
        </p:txBody>
      </p:sp>
      <p:cxnSp>
        <p:nvCxnSpPr>
          <p:cNvPr id="13" name="Shape 12"/>
          <p:cNvCxnSpPr>
            <a:stCxn id="6" idx="2"/>
            <a:endCxn id="7" idx="1"/>
          </p:cNvCxnSpPr>
          <p:nvPr/>
        </p:nvCxnSpPr>
        <p:spPr>
          <a:xfrm rot="16200000" flipH="1">
            <a:off x="1222490" y="2215575"/>
            <a:ext cx="647700" cy="381000"/>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hape 13"/>
          <p:cNvCxnSpPr>
            <a:stCxn id="7" idx="2"/>
            <a:endCxn id="8" idx="1"/>
          </p:cNvCxnSpPr>
          <p:nvPr/>
        </p:nvCxnSpPr>
        <p:spPr>
          <a:xfrm rot="16200000" flipH="1">
            <a:off x="2384540" y="3377625"/>
            <a:ext cx="647700" cy="647700"/>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327638" y="3586660"/>
            <a:ext cx="4480032" cy="646331"/>
          </a:xfrm>
          <a:prstGeom prst="rect">
            <a:avLst/>
          </a:prstGeom>
          <a:noFill/>
        </p:spPr>
        <p:txBody>
          <a:bodyPr wrap="square" rtlCol="0">
            <a:spAutoFit/>
          </a:bodyPr>
          <a:lstStyle/>
          <a:p>
            <a:r>
              <a:rPr lang="en-US" sz="1200" dirty="0" smtClean="0">
                <a:solidFill>
                  <a:srgbClr val="0D0D0D"/>
                </a:solidFill>
              </a:rPr>
              <a:t>Continue initialization of platform &amp; devices</a:t>
            </a:r>
          </a:p>
          <a:p>
            <a:r>
              <a:rPr lang="en-US" sz="1200" dirty="0" err="1" smtClean="0">
                <a:solidFill>
                  <a:srgbClr val="0D0D0D"/>
                </a:solidFill>
              </a:rPr>
              <a:t>Enum</a:t>
            </a:r>
            <a:r>
              <a:rPr lang="en-US" sz="1200" dirty="0" smtClean="0">
                <a:solidFill>
                  <a:srgbClr val="0D0D0D"/>
                </a:solidFill>
              </a:rPr>
              <a:t> FV, dispatch drivers (network, I/O, service..)</a:t>
            </a:r>
          </a:p>
          <a:p>
            <a:r>
              <a:rPr lang="en-US" sz="1200" dirty="0" smtClean="0">
                <a:solidFill>
                  <a:srgbClr val="0D0D0D"/>
                </a:solidFill>
              </a:rPr>
              <a:t>Produce Boot and Runtime Services</a:t>
            </a:r>
            <a:endParaRPr lang="en-US" sz="1200" dirty="0">
              <a:solidFill>
                <a:srgbClr val="0D0D0D"/>
              </a:solidFill>
            </a:endParaRPr>
          </a:p>
        </p:txBody>
      </p:sp>
      <p:sp>
        <p:nvSpPr>
          <p:cNvPr id="16" name="TextBox 15"/>
          <p:cNvSpPr txBox="1"/>
          <p:nvPr/>
        </p:nvSpPr>
        <p:spPr>
          <a:xfrm>
            <a:off x="5933090" y="4675235"/>
            <a:ext cx="3210910" cy="461665"/>
          </a:xfrm>
          <a:prstGeom prst="rect">
            <a:avLst/>
          </a:prstGeom>
          <a:noFill/>
        </p:spPr>
        <p:txBody>
          <a:bodyPr wrap="square" rtlCol="0">
            <a:spAutoFit/>
          </a:bodyPr>
          <a:lstStyle/>
          <a:p>
            <a:r>
              <a:rPr lang="en-US" sz="1200" dirty="0" smtClean="0">
                <a:solidFill>
                  <a:srgbClr val="0D0D0D"/>
                </a:solidFill>
              </a:rPr>
              <a:t>Boot Manager (Select Boot Device)</a:t>
            </a:r>
          </a:p>
          <a:p>
            <a:r>
              <a:rPr lang="en-US" sz="1200" dirty="0" smtClean="0">
                <a:solidFill>
                  <a:srgbClr val="0D0D0D"/>
                </a:solidFill>
              </a:rPr>
              <a:t>EFI Shell/Apps; OS Boot Loader(s)</a:t>
            </a:r>
            <a:endParaRPr lang="en-US" sz="1200" dirty="0">
              <a:solidFill>
                <a:srgbClr val="0D0D0D"/>
              </a:solidFill>
            </a:endParaRPr>
          </a:p>
        </p:txBody>
      </p:sp>
      <p:sp>
        <p:nvSpPr>
          <p:cNvPr id="17" name="TextBox 16"/>
          <p:cNvSpPr txBox="1"/>
          <p:nvPr/>
        </p:nvSpPr>
        <p:spPr>
          <a:xfrm>
            <a:off x="633250" y="5460526"/>
            <a:ext cx="4800600" cy="276999"/>
          </a:xfrm>
          <a:prstGeom prst="rect">
            <a:avLst/>
          </a:prstGeom>
          <a:noFill/>
        </p:spPr>
        <p:txBody>
          <a:bodyPr wrap="square" rtlCol="0">
            <a:spAutoFit/>
          </a:bodyPr>
          <a:lstStyle/>
          <a:p>
            <a:pPr algn="r"/>
            <a:r>
              <a:rPr lang="en-US" sz="1200" i="1" dirty="0" err="1" smtClean="0">
                <a:solidFill>
                  <a:srgbClr val="0D0D0D"/>
                </a:solidFill>
              </a:rPr>
              <a:t>ExitBootServices</a:t>
            </a:r>
            <a:r>
              <a:rPr lang="en-US" sz="1200" i="1" dirty="0" smtClean="0">
                <a:solidFill>
                  <a:srgbClr val="0D0D0D"/>
                </a:solidFill>
              </a:rPr>
              <a:t>. Minimal UEFI services (Variable)</a:t>
            </a:r>
            <a:endParaRPr lang="en-US" sz="1200" i="1" dirty="0">
              <a:solidFill>
                <a:srgbClr val="0D0D0D"/>
              </a:solidFill>
            </a:endParaRPr>
          </a:p>
        </p:txBody>
      </p:sp>
      <p:cxnSp>
        <p:nvCxnSpPr>
          <p:cNvPr id="18" name="Shape 17"/>
          <p:cNvCxnSpPr>
            <a:stCxn id="8" idx="2"/>
            <a:endCxn id="9" idx="1"/>
          </p:cNvCxnSpPr>
          <p:nvPr/>
        </p:nvCxnSpPr>
        <p:spPr>
          <a:xfrm rot="16200000" flipH="1">
            <a:off x="3847743" y="4505222"/>
            <a:ext cx="312094" cy="647700"/>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760" y="4864066"/>
            <a:ext cx="4038600" cy="276999"/>
          </a:xfrm>
          <a:prstGeom prst="rect">
            <a:avLst/>
          </a:prstGeom>
          <a:noFill/>
        </p:spPr>
        <p:txBody>
          <a:bodyPr wrap="square" rtlCol="0">
            <a:spAutoFit/>
          </a:bodyPr>
          <a:lstStyle/>
          <a:p>
            <a:pPr algn="r"/>
            <a:r>
              <a:rPr lang="en-US" sz="1200" i="1" dirty="0" smtClean="0">
                <a:solidFill>
                  <a:srgbClr val="0D0D0D"/>
                </a:solidFill>
              </a:rPr>
              <a:t>ACPI, UEFI </a:t>
            </a:r>
            <a:r>
              <a:rPr lang="en-US" sz="1200" i="1" dirty="0" err="1" smtClean="0">
                <a:solidFill>
                  <a:srgbClr val="0D0D0D"/>
                </a:solidFill>
              </a:rPr>
              <a:t>SystemTable</a:t>
            </a:r>
            <a:r>
              <a:rPr lang="en-US" sz="1200" i="1" dirty="0" smtClean="0">
                <a:solidFill>
                  <a:srgbClr val="0D0D0D"/>
                </a:solidFill>
              </a:rPr>
              <a:t>, SMBIOS table </a:t>
            </a:r>
            <a:endParaRPr lang="en-US" sz="1200" i="1" dirty="0">
              <a:solidFill>
                <a:srgbClr val="0D0D0D"/>
              </a:solidFill>
            </a:endParaRPr>
          </a:p>
        </p:txBody>
      </p:sp>
      <p:sp>
        <p:nvSpPr>
          <p:cNvPr id="20" name="Flowchart: Extract 19"/>
          <p:cNvSpPr/>
          <p:nvPr/>
        </p:nvSpPr>
        <p:spPr>
          <a:xfrm rot="5400000">
            <a:off x="7889329" y="5328605"/>
            <a:ext cx="533400" cy="457200"/>
          </a:xfrm>
          <a:prstGeom prst="flowChartExtra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D0D0D"/>
              </a:solidFill>
            </a:endParaRPr>
          </a:p>
        </p:txBody>
      </p:sp>
      <p:cxnSp>
        <p:nvCxnSpPr>
          <p:cNvPr id="21" name="Straight Arrow Connector 20"/>
          <p:cNvCxnSpPr>
            <a:endCxn id="6" idx="1"/>
          </p:cNvCxnSpPr>
          <p:nvPr/>
        </p:nvCxnSpPr>
        <p:spPr>
          <a:xfrm>
            <a:off x="670040" y="1640375"/>
            <a:ext cx="304800" cy="2513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30921" y="1259375"/>
            <a:ext cx="1371600" cy="276999"/>
          </a:xfrm>
          <a:prstGeom prst="rect">
            <a:avLst/>
          </a:prstGeom>
          <a:noFill/>
        </p:spPr>
        <p:txBody>
          <a:bodyPr wrap="square" rtlCol="0">
            <a:spAutoFit/>
          </a:bodyPr>
          <a:lstStyle/>
          <a:p>
            <a:r>
              <a:rPr lang="en-US" sz="1200" dirty="0" smtClean="0">
                <a:solidFill>
                  <a:srgbClr val="0D0D0D"/>
                </a:solidFill>
              </a:rPr>
              <a:t>CPU Reset</a:t>
            </a:r>
            <a:endParaRPr lang="en-US" sz="1200" dirty="0">
              <a:solidFill>
                <a:srgbClr val="0D0D0D"/>
              </a:solidFill>
            </a:endParaRPr>
          </a:p>
        </p:txBody>
      </p:sp>
      <p:cxnSp>
        <p:nvCxnSpPr>
          <p:cNvPr id="23" name="Shape 22"/>
          <p:cNvCxnSpPr>
            <a:stCxn id="9" idx="2"/>
            <a:endCxn id="10" idx="1"/>
          </p:cNvCxnSpPr>
          <p:nvPr/>
        </p:nvCxnSpPr>
        <p:spPr>
          <a:xfrm rot="16200000" flipH="1">
            <a:off x="5361005" y="5037671"/>
            <a:ext cx="259992" cy="779075"/>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1102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Line 61"/>
          <p:cNvSpPr>
            <a:spLocks noChangeShapeType="1"/>
          </p:cNvSpPr>
          <p:nvPr/>
        </p:nvSpPr>
        <p:spPr bwMode="auto">
          <a:xfrm flipH="1">
            <a:off x="8403259" y="1823955"/>
            <a:ext cx="0" cy="1047835"/>
          </a:xfrm>
          <a:prstGeom prst="line">
            <a:avLst/>
          </a:prstGeom>
          <a:noFill/>
          <a:ln w="19050">
            <a:solidFill>
              <a:schemeClr val="tx1"/>
            </a:solidFill>
            <a:round/>
            <a:headEnd/>
            <a:tailEnd type="triangle" w="med" len="med"/>
          </a:ln>
        </p:spPr>
        <p:txBody>
          <a:bodyPr wrap="square" lIns="79200" tIns="39600" rIns="79200" bIns="39600">
            <a:spAutoFit/>
          </a:bodyPr>
          <a:lstStyle/>
          <a:p>
            <a:endParaRPr lang="en-US">
              <a:latin typeface="+mn-lt"/>
            </a:endParaRPr>
          </a:p>
        </p:txBody>
      </p:sp>
      <p:sp>
        <p:nvSpPr>
          <p:cNvPr id="14340" name="AutoShape 4" descr="data:image/jpg;base64,/9j/4AAQSkZJRgABAQAAAQABAAD/2wCEAAkGBhQSEBUUExQVFRUWFxwYGBgYGBoeHhsZHBgYHBwfGhwcGyYeHR0jHRwYIC8gJCcpLCwsFx4xNTAqNSYrLCkBCQoKDgwOGg8PGi0lHyQvLSwsLC8qLCwwLCwsLSwsLCwsNC8sLCwsLCwsLCwsLCwsLCwsLCwpLCwsLCwsLCwsLP/AABEIALkBEAMBIgACEQEDEQH/xAAbAAADAQEBAQEAAAAAAAAAAAADBAUGAgEHAP/EAFEQAAIBAQUEBgQJCAcIAQUBAAECAxEABAUSIQYxQVETIjJhcYGRobHBFCMzQlJicrLRByRDc4KS4fAVU1SDorPCNERjdJO00vHDFoSUo+I1/8QAGQEAAwEBAQAAAAAAAAAAAAAAAQIDBAAF/8QALhEAAgIBAwIEBgICAwAAAAAAAQIAESEDEjEiQVFhgfATcZGhscEy0eHxBEJi/9oADAMBAAIRAxEAPwCxJtDLfZgixkoOA3eJtauN4hrkEdSu+mhr5W6mMdyh6CCjTOKOw9YFgbLXXLKx0LEb+WvDu9tvf3A6eBQHHa54OotGVobnHXRqPwB1y/x9lg4hh7haL167gpFWPfXh3nS0y9J0bNvLknTdx39wHPhaDPjspJEchynQvzHKOu5ebbz7F+GxyDCsPe5HDECubUF6aLzWOu/vf/0AXPEuhYMpoBv13jj5/W9Fu4domFFZQy7tOQ4Acrd4xhgkAlgoUIqeS8z+JNrhAMGcX8Z1jjh0EkPZbeBvr3/h52Ngd3iKrHeu0DVF5D63AeFlNn8UWFsi9ZW7T8vsA8ObGz1+u8V3BZfji2qqNTXv4sbMcDYJOjwZq1uZQZjIBGBoqaV8OFsbtBtHNMeiiRo4zu5uOZJ0p9Y6eNsti2MSs1ZGavzYlJ9Y3U9XjZRMevTkjNWugAG7z4t7O60U0gDb5MsFIHTH7/jC3QFY6NNxfeEPdXe3efRbN3PCpr1IcoZmJqWO/vJJ3eJ1tpLrsksY6W+PkG8J88/+PrPjYWK7VZU6O7qIY+7tHx/n0WLdWY6Y/j9Z3Hh11uIrKRNNwQagHv5+frtDxjaiWZu0VAPVSM0pyqRYV3w6WdjQEDifxJs/Hd4LuOErj90eJ42FY8I4oeZh8Jxa+sB0jLJEtOrOquABuoW1HptxiONqJWlJ6WYmpc6AEbstOA0oBytOv2IvJvOnADd5Ab7Aw+5iSaNGNA7qppStCwGnAH0nusvGBGAHJlTba/zTzoJXbIIoiq7tWiQsacSTU61spFdALjMdFpLEdeVJQT5EqPOxL7tNHNOY1uplcdRWiLZgqDKN4YNRRxA99g3e7xxuZHvTJIRToZlVag06rdpabt4A04WSl7R6IFS1+TVYHeYFM5y9pxvU5gwU7+IrQ7rZW/3SK7ySslHUSukIJqOrQ5nPEDMtF4nfoDV7FMVldPjLv0cPB7swAI78gKN4HKLZy8yPeGVEXKg6scY7+fNjvLH1AUCO1DHMZFNkmLnNLJvaSRj6T4nh38BZuOSgKRsgVRWWUqCp5KoINVroOLHXQDTmV1iUxxdZjpJIOPNV+pXefnU5WEsRMEpPApp4s1sxNHzl8Tv4Gsm5A31oGr6Ym63oyi3XSFQMzdNHXLRl6y0pprqppuoaeiycFwYgnshdSeWoHtNq8sa9E7GrMY42J5sJSlfGm89552ZE71AzRVZ5InpGxXkV+cDqDyII4EG2guuPxm6CKRQJekWmVQAT0ikNpoOPL12zxctAeHRsAO9WzaeRBP7Rstch8bH9tfvC1l1WQ47xCgYTVXOU1TcOuP8Au3tyFDIgJLVjIpWg1uwFg3cEso07Y1/+7e36NUCxgkksuUDdq13AHrpbYG6ZAjMBj2zkl0ZV6pVxUMoIBI0I14jx4i04QrHKomDaFSykGuWo4HmLVLxtpenK5mBVaDI4GU0PEHe3fvsTavHVvs0ZhRi+UKajexOgHMCtK2xEIbK/SVUuKDD1lXbY3d70jQlCZEWoSlAeyvh1culg41gUkV/yooasWYEa1olDp3EG2WxS4S3eXo5eq4oaKQfAgjS1rCtu5UvKzTdcCPo+ANK19Nd/Ozo67qbGREKMFG03iAuGNTJcpItMrONTw3E08SBavs1hsF4vEiyvQ9FmWhpQ8TXu0slHe7rJcJs1BMZsyjjqwpT6oFfRaze9lXWfLB1/zfOeHMeu2nTuhRsf7knIyOCf8TfXS7szUUZnO8nh4/hbQYLdxEz1NTSrMedihEu0VFFWPLtMe78eFkcGzNMzS76aKNyivD3k77SdzqK1cTzzqSBiJMruTVY8xqDvfX53JeSenlaTeZRuGgH869/dYuN4sS7U0GY05nU7uXj6OdpDq1aHePm8F+33/U3/AEqW2ClAE0KCcmFaQEb6LurvJ7gOPsFqGFY+sIKyUEDdoHXXn9Y9w0tIaUBwnbkOmXl9rgo+qLKYnf40eki52A15L4d/fYNREYpuxK+INmJEBAQ6gE0NPrH3C0n4TLHquYkaZjqo7lGtfAemykQSQ1zvGOC6695O8D1nutbiuvQgOZQ5p1IxoSO6u4d+tiFsWJxO3EDh008gbOqFCayPJp+8dw+yKnutcw/aO7q4S6whZKU6XLoWpuUHcPRaVLe7zeWAliBRdyL2VHfath8V1QVKshHzuA8AQdbcVNdX0k2I/wBRTEVlvMbZqtKpFGI61CaEe+0mPBUi60pzt9EH2t+Hptrr7jURjJZ2cMe4NQcW/ifK2Yvt6gb5OZc3KTT0UswW+RUKseBEb9fmIyiipwUaD+JtFmnA41P8+Q8/RalNgl6kPUQy98ZDaeWtPVZGXBuiP5xVD9Ag5vQbQcm6E0rU0GxuCxXmOR5FJObKAGIoAoNSeJ13HTTdaAmEmHFI4nfNknjArxXMpHVG7Qjfpaps1jZjkdIVCqYpGIOpJWNiD5fjaNgk7SX+B3NWaeMsTvJLraD9o62CYM31rvdpmhojPeOjLntZArNQU3Amm6u4WlLtBMflMs/65Q3oPbH71qF/QG6yEf2s6/3bWiCAn+dLQe+0ulVH4MRhzZlWWB/pROWH7rEEfv2b6cuCPhERDCjMUyyBeI3VavIE150rbvZjZX4WzAOFygcK1JrQbxpodbfr3h8UTtEzOroaMwUFSe4VDAcjrXfQVpZlV6swFluooI4Dv6SMeKtUd40p5E2YrGsLqhDFytKA7lJJLZgKbwABXjblsOUDMrLJTiK1HipAI9FhlPKzBa7QE3PYYfipieCr/mJYk4+I0P6BP+4axLpGDHMN/UX/ADUsW8R0hI/4Kf8AcNZwlj0ibs+s8wa/Qrcp4pdGapAOpY5Rlp3g2jYfF8bHT6a/eFvDQWJdJfjY/tr94WQ5oHtH4upcWDVd/bH/AHclpOI1EMdNOxrx+SS1uCXscs49HwuS0q+APGo+isbnvXKEan2SPbytfUrZJqc5gUxRJGHwiEOa6ulVbvrTqt6LVtr5oY54muhUdUNlTcCD1SQOJFKjus3tDhV0Zo+gliQso+LBoDrocw0BpwJG607abDWuMgSMqVZahqCtQaEbzx9tosrKCD9YVZWII88TvadJ75eA5jEYVFAroKUzV113k2Rw/Cbss0YnnqC4DCMVoK69Y6WBi88kspzMz6L4dkeVnbhs48amaZMiLQqH0zsdRSvDjWyld2ocfWMOlQLgds8JigvjpCQUopoDWhI1FbDwraOeBiyOSSmTra9XhTwtcwfZmK83W9TtKOlj6wA3DSuvOu62cS6GykMrblnKVI2tmp90vGL5SWY1Y8eQ5Dut+2cvjSSSMxoKbzZS8XGKZ+pICx3CooPfa3geAC6szM4lkYCijSnhwAts1GCrU8ql2zKXiIAuwJRQSWlbQgV+ZXsD656x4ZdxgX3EOrlhGRPpUox+yD2R3nXuFncWmd5SZt4Y5YlrlX/yb6x8qWhX2TU11PIe88fKx7TWon7CD8euXmanhu4nibHjuCmeV262Q1/n+a2XwCat7jBodTQeRs9KozXuvWod25fxNq6QBA+f6gc00nLtK6k5ArcqgZR6tT4WJc3V2q6MGbewrmPgOA8rMYbcljhEzAVOi14fZUa2bhx9kBBAAO8mmcjkPoixsjLH0gP/AJEq3NY0FBI4bhFofNyaUt1iOLtHQvlnI3KAaDwqKeds/edpIyMqRZBxKgV8zW0sQxyGolZeZYaDz0sb3RAnjKV/xDpT8ZDLGPq6+rcLLw4HDJunCDk6kH+NiXcSp8jMJD3t7jb2bE71+kuokHElPetiy92Hv0jgn/r7+sYTB54Rmu/70b1b0AinrsnNtZfk6slZAN4nQN6SwqPTYQvt2r14Zom5xSe5t1m4sVqMseIZR9C8IcvmSGBtFgsYeYi0W00IDn4HEJmRkDRM4UZ1KklSSp38LSMAH53d6n9NHu+2trkt2mk/3W63kHjd3AY+SNX0rZeO6Q3eRZpYL1E8ZDqkhGUsNVBOUECtPGlLQ2XKAgAxC9SAXSQAf73/APG1oRZmNr1FNyY763mvIaxkm0hmPAUHdZHW5VDHcAxmW6SF0Iqwysra1FdNBqDXlzs3fbk8kjNJJF0rGrR5wrAnhRqCo3UBNN2+wI4PgoDN/tDCqj+qB+cf+IeA+bWu+lJTj+Tbv4ijDgmxKTK0DAtGyg8xQMONDuPiO63F5oDvqCKqeYO78PEGwBIpu4prlkatOAZUp6crei3jXjNFQb0JNB9FsvqDDX7fjYbxOoxiGYiOWgp1V/zEt+mvB6E/qV/z2src2Yxz8Oov+bHYl4X4nU1+JX/uGsNxI9IduY3g2BLNBJMzn4upyLTrBVBIrwJ58NbPXEXVrmDlVJRKtASC1ekWlDQErlr6OYtHw263j4NK8TFYho4BpUAa004A67tLT4AVKylWKBx1qGlQQaV3V7rEam0A129mAruvMuzykL1dXAZwOeS9Ox9WvkbCSPIpYdlKSx14xyHK6HwOnkeduOkYPIPnRMZ4jwZCczDwKkN5MONm8UgCpIi6AKVA36fCiALOBuBPh79+kBxiTr/hBjOZFZom1R6GhB3a7qjcRzFiY906uovWYMEGUNQ9XhSmlur1cL1cJFDM0bEBgFaoI8jQ0OhFmtqsda+PGzRCMolNTvqa13DTkLRIFGrB8IwJJHceMVvt6Lokq7iArdzKO7mKG2gxzGExOe6RhWSlEYkjezCtNdw99s9g7KSYnaiyDSnBxqp93napcoxAFAiJvM3VjU71BNK9xJ3Wuq7huPHf35yT0Pn2lrE9lFujXiJGzLkjYV30J3Glogu1P5pazs5O0GKdDiFFBUqwc1B6tUq3Kyl+AkvUyXVc6KxymtBlrprZhTUAJFWINE33uaq53arBLuNTvlP+nn42oQXLomPRXjNIO0DUlu63ezcLtKJD1UA9Ph3W8v8AhKRS9KJkyhqmh18LX3AmpmY5qLY9Es8RkXqsooy/OPcfwFsBIGfRRlHrtqIsQYTs69gnUHiPCzuMYYrp08JFD2/x/hYMuMSiHZgyDsthwW9RgbzXx3HyHrNrEVxyi+jdQ6ned3oFktlwTfI8utK67huPG1Vr1EgvzSMW17K7tx4mwSxO1D1fT8yROKXOIItWJ38ePHfZaW4JGi9KhZ5ATvpQVpw4+Nu8R2nkNyiS7xgVOrAVI37zafgxmJPSqZuOXWo8xuFju6qrtHAO2zBX92jKqgAWmbra1rYD4irduIHvBpatfbkztneiClAo4AbhZA3UDcK95s53A44hFGLrBd23iVO/ePxs5d4wvyF9CngHZk9tRZSS4s2vDnwspNdFHGvh+NlLUOP1G57y9KcUYUywXlP7p/eGtNvKKn+1XAoecZdPUaraY0TDVRk79x9O+3UWOXmPszyU5ZiR6DUWzFx3uVCntX4hwtyY/FveIT9ZFen7SkG1G63idNIcQVhwVpGX/DKMtprbXyHSWO7y/bhWvpShsB8Wu79q6lO+KUj1OGFgGWHYx5/uVMWF8kUdIhZF1HRquWp3mkYpXvNk1kW6qJJBWZhWKMjsDhI4+6p8TwqCKK7Vqk94hP1kBH70bA+q3k2FByWW8QzMd5aQqx8ekA9tuLE/x/MIAGD+JKmvzuSTWpNSeJJ5mwuhY7zarJgN5pUQuRzQZx6UqLTpIjWhBr36eq2VlPeWBHaEucio3WqVbqsBxB5d40I7wLU8Rwea6COVox0b9hqijKRUVG9cy1NDrSvK0Yx8zbR4ztg16ucN16PrIVBYEktlBVQqgaE1111PjYqaUxWuxXrJ80WVZwDVTHG688rSREV7wDQ94sMyLkjRiFEkFMx4ETSEV7qih8a8LN3uEATLUEpd4Uah0zK8IYV40NRpppZGOWF41WRijpVVYJmUqSWGbrAghi2oBqCOVuzCKqUcLvt5ghkSEK6uD1lZWy1FCaA8uBFum2tQ4c93dfjSdCqgDVg1TSmooeFot6iCUdJkeh0yZgwO8GjAEWvbO7Mx3y/SRsTGuQOAlK5mCbq6Uqx08BZ9z/xX5fWKwWtzfOT7prDGdSRFeVBP0QoIHkWb02pYlGx6UL2srsBx6l5JNPAa+VhC5dEvR1qUF8Sv2QotxtDfHinjdNGVpSNP+NJv5gjQi1R06ZvyinLCo1im3k14MfSRQlYxqrKDU1qTU9YV5A292/2ihvksTwhlyx5WqKa1qB3052lpiUDkdLdQuuphdl/wtmX2WsflDS5dNEbnkymPrhKUBr1a03NTf4a2kSSvNxKVXUba5+UyQIG4a95t9FuF0U4aL8z/AJ4syshJ1IDqFGXiCKm2Kwi6K7F3NIoxmc8+SjvY6Wp4fO08pncEgEJFGPnOdERe4cbPpJQ55/HjDrdXp7qajHsBvOIm9Xw9HGIAFCCpJCqGPhoa62k3TYu9rDJWKRcyqw03iu+3mHT326XmW7ykx/CNJVNDXMDQjy0qLXsY/KlepI1hRQmUZXZRUsQaGhPZBp67Pm9wGOPSRG4dIqpqb9iIdxBdhodC3P8AAWTbAY2JUSVkHA6CtutlbvJ0qy5aIOJ42bxG83aKTpBMpoa5Rqa8rXVq6R7+czEUaEx16VqkcjQk6KPxsTA8TEcoXtq5AIOiiulQN5slicst4leQggEkivLuFlsPjAnj3uQ43ePosxJuaNo25lmaUXfElG5fUMwI04CyU8YgvMgmFYpjWvCxdsg73gkgJ1Rv3+izmzmWdehmAY/Mkfn3DeTZgauTsBQxg7ndWuzEdH0l3fcTotn71iRRE+DNRNc2T6VdzWp3XZ6RybreWYxnsNuA5ZR+Nr2BbArdCSHPOo4+m0n10TBPyijqF1Mrf8IrkeTqs6BitNQT3cLKvhZI6kf7TW02N7RXKFjWRZJeKp8Y3nlqB5kWyt/2tmkFIYMg+lIan91dB5mz6etuHEAVone8D1+NcnuFkcsWcRxhc5/mpNkMQvTOfjZy31U0HoX8bNbPIkVZ3GWOhUHTMxNOyN5pZrs0BLVQyZziezk4UMcuRq0ZTUVG8abj3GlocuDU7Rttr3t6qR9HHCk1TU51IUUFBT5xbfrS2eveOwyfKXXL+qlZfUQbQIUk3HVnkGSBU/mlj4LhLXudYkIWtSWoaADee/8AjZ1UuT7heYu/KknvBszht+guT9PFK88o0RChRRXtF99dNABx14WmV+krux5yZtHsu90lCkh1YVVtRXmCDuI94tGdAN5td2n2hlvsisUyKoICg130qSaVJNBy3WifBj4fz32kwF9IlEJrqMEk5XVKg8xUesUtSueMX2U5EkkloK5WpIAB3OCANw8xzspd8PaR1RAWZjQDmfPQeJ0FLO351RfgsBz1IEjLvlkrooAJzRqezzPW4gCdHxj4M6nEqD84ua05mF4q+aFR6rAjxSNKmKIpIRQN0mYIDvKDKCGpoGJNATTWhHS3K+Q9lbwlPoZ6f4dLGw68Xy8S9EiCd6E5ZI4mNBvJaRaj0jfbrMXz/cRwySmYPURSDo2fKaKSQyn9lgpK7yARYkmy15+bH0g5xFZB41jJ9dtku18CYPPcpoejvAZl6NUouYuCG30UqR/hFN+nzwS0NRoedlrxgVma8V+5+mujLowYHkQR6rVVvbR3+MoxVs0QquhoVjB17xY6R3iTD5JCWeNZFpVictFcMQCagVZQT+FlJh+fx/bh9kdmK7QK8v3Gu7vz/Ufhl6nlfPurb3Hn6UyMNDBM4kHHo3kJDDwYlT4rb9EBk8r591bI37EBFfpmy1UyOrr9JCSGHo9YFrM1JR8f1EAs+/GajbbBbiZIfg14hizxjMoDMu/qkstcpI3g03VtJ/KDsimHzRLHIZFkjza0qCDQ7uB3i0/+gldvibzd2BOgZija8w6gV8DZ7b7ZaS5TRLJO0+aPqsa1GU0K6k6A7vG0XyOJNOllXd44PeMbM4GL5Jdbpm6NHR5XYDVmGbnv0FB529xkG6X9YoyMt0lATvYMCWbvNqG0e0UM8OHJcapeIlykqCpTqqKZuOoLV8eds/iwVwXiJZ4zSVialyTXP6dLXBLCx5fb3cVbJs45x68zV45tJ8JxVXKKuUhAO4Anf4k2zl/xM53+0fabajanDrtE+H3i7kM8wzSLmqCQimpFdNaindbMXrGLvI7dJdAhqdY3I4nhutYOu2hjOIqDggdp9MvV+mvUgu8TZIzocvEePKxY9kogTHG46Xm+4nj3+sW92RuEokEzdVRXfx/hbSRXWBpOl6ZcoNSN2vjysh1Nt9vl4yB5pZ81vdzJcxsXlcGmVBRa2cwzZ2UyR5gsQzDTjvtrsS2ku6lujGav0FHrbd67Z87TsZVyqq9Yc2O/0D12ZWY9pasRzaLZNBMCzFuqDyHG0iW/3aDQEVHBRU+r32b2uikeQNNIxBXQE6fuj8LQo8MroqmnPLT22ZVc8mIpXbNHFt3JeU6JECOOzJJ+A/Gy2J4peejjWdzLUHMDTLUHcVGm63F02aGmvW4a1PoXT0222HbO9RekYJJTTOFNR9k7jYk6WiLxfv3iL1E0oxMJilxkBUwxxQo6BqBKkV39qijnpaFecPqfjJWc8qk+oaW+uXvZmEnNLnmbvPuFBSwbvdI0JpAsaLvJyj2an02mNdSMC4u7bzPneEbHs/XaB+jGuq9rwGlB32dvuzN4nauRIlGirXNQeAqK21mJbXkVChFUbtCx9oHqti8X23mao6R6cg2UehKWqDq91AjZJsGLXjZBU+Vkp9oqg9ZJtHvkF3TQMp+wpb/E2lkr9iDsa+unvOtpMzE7z662DaldpZEPjGbzfoxuUn7R9wrZu5FY4xeJ1GU16KKhHSndU61EY5jedBYGE4SpUzz/ACKnRdxkb6K93M8B327F2e+zksQqgVZqUSKMdw3AbgOJtO25j44nD7Q3dt90p+rmYeplaw2kubrqb2jeETr7VNmbxjxjOS7oiwrooeONi3NnLKesd9OG6yw2hqavdrpJ/dMv+Uyi02JPJjgeA+86vV7gggKXaSR5ZaiSV0EeWP8Aq0XM3a3s1dQAOdgRUuaV0+EyLp/wUYb9DpKw3aVVTXtEZWIsegVs/wABiDjVCJJAitwJRmbNQ60JppaHeLyzsWclmYkliSSSd5J4m2c1KicXeoYBMwYkAZdDUnTWttvBfb3hN4R52aZHRly9Ix+jWmYaEGncRbJYdB+leoRCN2hZ96qp4cyeAHMitDHtr573k6QICg+aN5NASfIDTdYpQFmK4LGu3eIY5iBvN4kmK5ekbNlru4Dx0A1sh0PgLds7HnZ6SQ3YZRQzHVyyq2QcEowIzcW8l4NVSByY4wKEfuWOTR4dLCIs0TEr0tDRc1Kg6UJ1010zeFkp0Hw+P7cP3Y7V7htL0lxkunRZpZGKoUVVXrU7VAACKV3U0rztJlkVsQjIOZRLEtRuOXo1JHcaEi1NQghe/H7iLgnHj+pRhVcm/hffuraTtAg+FzCmplag8W0tUjiBj8r791bT5x00AlHysICvzMY0jfxXRCfsWLZWq8/tOXBu/dwm0Wy01yZFlUHOuZStSN9CK07QNudqPhayIL6JM4jGTPQ9ThSmm+teNd9ncU/KDfJ2QmUrkWgCaA8SWBqCSbcba7XPf5I2kjEZRMtNdampO4aHgLSO2jtgX4lrvA75lbH9mhh1ygmV88t6UCtKZAVDELzrUCtoMlxmuUqC8RlBIlaHijcfL3WDdLxJOY1lkYxQCozGoRRwWu6ugs9tntm2ISRsyKgjUqAONTUk/ham4gBvpFUODtOebP4gbldzHe0UnQNp3gjSyd8Izt9o+02NHe80SuPlISPNeHo3Wu4WAoaVAnXoSzCoVfnaeJtpVBqDaPnAWK5M+lf0g95lEMXVUnU8wPYLPvg8BbolJEm4O3Wqe4HQWT2QwWYOJ2BVRuB4jn4W012w6J5OlztUGtO+0y4Um/t4zKbJocTHzbKT5iHyinF2LHyVaL67Iz4REmkk5Y/RBCj91dbbfEcC6UlnZjU7iSR6K5fVaLeMJVNAPRQD0C3DUJHMttnez2KxMvQPGTXRGYZfKra176WXv+G3kSZAo13FFLVH2jp6rJvCoOgFR3fjbX4HtCsi9HKwVx2WJAr/AB9tkaxkZigUcTjZjYtlPS3lnLfNWooO/Tj7Laf+io84bKKiup1PpNod726hgqsjVccFU6+e60i6/lTjMtHFFoeW/wBJtkOnruSZoD6W3IueYsvRyMqyMTroWPsFpU80rqAWcgcBoLd4htGZJC0SwVP0iSfOmluodqzEyxyxIx0zsAQdfo9wt667lUWtn0nnEC8SDe8Edt49NT7bTJNnm5nwAtpMW26u8cjpmzFSR1UY7vK2YvO3w1yI+vMAe+zb1P8AKOoc8QE2zZ+iT4m37D9kTIxLALGmrHj4DvNrWHFrxGrO8iF9Rly0A4V13n1WUgvHwotEjTRQxNlplBLPxJ62p8TpZiF7CG3iV5wmS8zLGgCgdVEFKKo5+0m37GIIoo/g8brkBrI1dZH5mh7I4DzsPFsRguWa7gytKwHSOF3qdQoJbdTfS2bjxBJHVEiYlmCjMRvJpwraTOtyioxz2ncyRDcw8h/CyUsifWNtTj+yrQxq8SNLU0ICnQ03igNRofVbL3iOZd8TL4qwtJ7Hb7SyEGKPJyW3VyujSNTRVAzOxBoqjeTz4ADiSBxt5EkkjhF1ZjQDv93jY9+vIUCCJswqMzL+kfdppXKNyjjqd50z85Mv8p6zvPIscahY1By5tyqNWZzz+cx8hwFu5L7EvVECsBoHZ3Vm7yA2UV30A03a77BvF4ESGJW6x+VYa1I3INOyp1PNu5VtoYbvdThWcZDOup+nmz0PfQLTTdTWxWzeYrUKkGPEY0OZY2Eg7JMgZVbg2XowSRvFTvpvtJkqTUkmutbHkvR4LYDTnutF2BlAKmswfaWKLDJoKEStmAFO1mprmG6g0NeA77Z7DpiZ4tAPjE+8LXrphkH9FSSyZRNqVJPW30Wgr2WoRu115WzWDyfnMP61PvizajkbQT2iIo6iJejJ6Pyvn3VtBud9eF86MAdRqAQQd4IIoQeRtcRR0flffurbLoKsAdBXU8tbJqPxXviOg5ltdowSDJd7s+vCLL9wgeq1H8ou1UN+mieFCgSPK1RTWtaeC7q99n9r9h7tBJCIrxHHnSpWRmJOtMwIUih5d1pu3+ysVwmjSNy4ePMc1Kgg0NKcDw87M/xAp3SSHSZ1YXeah2wSS7Q3bpY/i51aZte3lFVQ03ClDT61pgxyKQgG5REk0AjLqT4AE2fv+10t4usfTBQsCGOOlauxULU6/NUcLDuO05uk8DdHG6xhGoUFTpr1t9e+1d+Bmh8gfzAFajYznvUXKosilI2iqxjkjck8O/W1fCqfByp3Up5ZhZHHsc+GXlrwqZA8woPBANe/SxcNU9EfP2i2jQbqxFcEqL5n2KPag3mdYIhlQnXvAtoLvjMCuIhGak0Dd9snsls+EYTyMVy6gU4czbR3WK7s/SIJXYGoHVArz6zC2VvhjDfaTpyeniBv2Mz5mRYgKGlSbR71HM290XxYe42vTYBNIWcqKk16zrQegNZZ8CmXeYR+0x/+MWKammITpvMneLgT2pgfAMf9Jsk+FLvrKTwKo3tNLaibCpG/TKPAP+IsL/6cB7UrHwU+9rWGssX4ZhMMucV7QJLFIZF3MQBUd5rSw73giRAgXYgjizj/AEofbZu54UkZBV3qOWnsNtRd8XZgB0QNNKk/wNptqMDa8fOKNNRyZ8mvitWgbL3KjH20sSOScqBkmkIFFbotRy4GtO+31LEMZnQDJCmvedPQBaVPtHejWiovp95tZNbUbIUfWBlQd79J8ufY+8uSfg15Yk1JaoqT5CwxsFeidLr+8w97W+qypPPEGjndWGjr1fSKLbN3nB5yTW8y/vkeylmUlieIvxJLuOFX6GIIYIeqKITKopyzAVrSyWFYdNdi/SGCjHMaPQhuJ7NNbN3zZontXhz4u3vNpE+yUfGQedLaQH5i7hxf2iWOXRZZWkeaBSaCg1oAKDU0rpxtPjwbc8cjtQ6MkZpUd4BGlr+F7BRysSZKRJrIwpoOQ+sbeYtcyX6kxijUZURGoFUbhodTxJ77SK2TYlQ/YGI4zjk0yKhEqhTUlEdcx5n0nQc7QZMSkT595Hizj2tapKHXdepP+qfxstJiEo/3uTzlP42R7Ju5RMSbPtHMVKmWUhhQgvWo5amwwehTMR8a46o+gh+cfrNw5DXiLOyYzL/aSfEg+0WkXqUMxZpMxOpJNsrGs3LqPKLMx/n/ANW0cWzBS5LfekNR1stNMubLQniTrUbiKi2bLLzFtDh7XhbrV85uTEhqU0q3aUb9H1HAkEcTaSVZvMdroVJN8uqAK6Kcj1pr2WFMynvFR4gqeNh3SBCSzr1E1OupPBR3n1Cp4WpLdCi3iJnBAjWQU3HrxhXU96u3k1DZXF8qt0Kk5YiVP1nBozHxIoBwAHfYFQMmENeJUXZ74Rc5b4zUZakKB1Qq0FOYoNByoOdoOFD84h0/Sp98WpYVJPHC0gDvdc1JUqMrA0DCm/cR1gNDQ8LL/AljvqIpLKJUyk6EqxUrUcDQivfYuAdpAri/7gW8gmMXm9tGkLrSqzTnu7SVB5gioI5E2Wv2EuSJII3aJxmXKpOU8UJA3qdO8UPG3mKAdDHp+lm496WTu2JSRikbyJ9l2HsNlci6Pl+Iyg1Ynkl1mr1lkruFVbyGos/i+z94inijvNQzhcpLZqLWm+vDdThbgbTXtD8vOOOsj7vAndZ/F9qpr9eoGmVVKZVAAOtWqTrzso2Hx7TiXvtUXnuiyk/GLFDEejTNU1PHQDed5snfVEswWM5hRUB3VoKV7ha7sn0BnjF6y9F0sna7ObKKZu6tk8QRIZ72YuyrlYjyVmNCPLdbQVDCz6xA2ajGAYrDd79AZBmhhJzaVq1CM1ONDa5il6iknmaAUjJzAUp2qbhwt87NtfhcvVb7KWr/AMXUtiJLW0wDu9J9HjxCW+TrErlY67tPXbV3LEIonERjqK5c/GvttC2c2eaI9O5y5dQCKad+tnG2huyOXETM4OhqaV50srKhskSO9yaU4jF6/KOkLtHkzZTSucC0m+/lJzHSIU/WD8LePjd0Zi0izAk1NBJT1G3DYzcOc1f7z3iwGmg7Sm5jJ8m3jE0EKknd8ZZs41faVF2i15yj8bX7l/R8K9LJMAxGiswqPAMN/faXe8Wu7sSL0oruACaDyFmXYTRERmbkSWccxCukEP73/wDVq+D7RXpAWvCRrXsqtfSTmsn0sJ/3lT5gew2rYWYJF6NvjKGoKHrDu8LXKaYFjMizt3kLanai/hl6MxdEwzIcrVpWhB63A2DFe58qiaSjMASU+bXdoTrarj+zMU8gOdowoyha7h+NncG2ZiyMztnMIFKnQgbs3OluXYg3VBvsVMkb3fbrOaNKcpIIotGHf1reXna2Tjc0Pix/87WsRwwEli7VJqaMfxtCvdxA/SSfvG1hpYsQBgeRJt72lrvuUf77fjaTeMXU77on/Ue1S8xD+tl/etPmuoP6WT02Uqw4P4lVK+H5k++Y07II0QRxg1yK7ULHiddTZGBHkkRABV2CjrHiac7UZbkP6xvOzWGYUEHTu9Qp+LU6Z34a/RU6n0WgUZmzLBlAxDbR7GLBGHRm3gMHpxBoRQ6btxtDw3AulchmCRqM0j0rlUd1dWJ0A4kjvtUxKe9XspGzq2ugUUq1KVOvKvhrZTEbg6gQxEFQeswOsj7q+A3KPebB0ByFxCrGqJzObzjUwNIZHhiXRI0YgBRzodWO8txJNl2x69f2iT96zs+zqRUWVpzJTriMIVU/RqzVJApXhWo4WTlw+EcL36I/xtFg0cFYs+PXjjKx8QPwtSn21ke4/BWQE7s9fm5s3ZApXhaY8EA4Xn/9dr86XP8AoqiU6avzqdJnz9y7svfSllUNnPaFtuMd5HcHIf8Ak0/zksjjERN5l0qTK/P6Zs68RyH/AJRP85Lc9E3w9ufSv6atZCpOKjg0YzLj3QXR7oFDMQcz10Utqygcabq1315C06UH4bH9qL2Jazhywf0ZKXymWtNR1sx7GU0rSgP+K06SvwtNPnRexLNqKSFs+HpzApFn1/UUxJSYIzw6WYedUNPfabHoQTrQ7rXLve0zSRS6RSMakCuRgTlcDjSpBHEEjlbw4Rdf7aPKCX30tBk3Gx7qUD1gy3tXtndbw8RW7B8iUJcupGtcoCtQgd/Owdqtoor7fLu0CMMoVdRQ1zVAFN9N1pSYZdK63s+UD+9raHHFumH4jdZLv10VczhWza6gMKneRrTutcl2yxFWJCkUgKDdGuZkr2pEVCCCJXqDzoLNX2vRtXisXssXafFReXedRlV5mIB+yo17zSvnattftJFfIUMSFejREaoA46AU3ge+3ADqz2lLOMf4mMtqMOHVb7K2BgWxsl6u006Mo6L5p+dpU68NLP3C6dsEioCg0NbP/wAbTYG/GJqupwDxN9DfpbzeFiVz0dePEC2kSK6u6wvACCcufjXdW0jZ66xoBeGdRTcDpv8AGzf/ANSQK+aODM9dKvx50tqez2+mMzB3xDXr8lkJYhZKa6aH3P7rOYb+S9buDJ0jNIOz1jQenjYmGt8HVr1e2dXbVVDMQK8AKnX2Wi3/APKC7sSJlVeClRp4nq1tjvVvpM0KyOCDIeO7FX53Ls9eQ6hoOW+2evOxl8XegP7NtXedqppPnI4HBSfdWwn2xkXenrH/ALtUbj/KNYApZhpcAvI3x+o22WyV0KXT5OXpC5zFC1afNGlmcMxZ7zJQRGvEk0A86Wsf0VPUlJliPGkw/ha6hVzIajk4MsdBD0cfwksJcuorrThm76WDHfLpGHC5yHFGFRu/etkr7s1PWpvMeu8lj7bS7zs+433yAftH8bcExkn6yQVT3msvd9udPkpPIj/ztFvuI3L+pmP7X4SWzM+CAb79CPMn2WRbDYhvv6/sxyGxsjx+soumvj+ZoJsUuX9nk/6j+5jZVsWuf9nbzlk/C0R7pdeN+k//AB3/APKwGF0H+9TN4RAe1rJ8U32+o/uUGkPP7yxNil14QL5yP/C0q/4l0jDVQAKKoGijkNf/AHbhprmB8peT5RCwkxGCNs8ayM47PSFKA8yFGtN9lbVJwSJVUA7SnIhu8eWo6Zx1zqCiH5vHrHjy3c7Auqtd0Ex+UPyQr2R/Wa8ty99TwFkcOVXzTTCsaHra6yOdQgPM7yeAr3Wcivu+9Sg9qkSbwzAaUXd0aaacTQc7D4gP6/uHaRGf6JYAGa9xwuwDGNhKzgHUZsiEAkUNK11FaWE90T+2qfCKX3qLdT3+KD5ZFvN4cl5TK0gCE7l+Ldcz8WJ3E04Gyr7Sx/Nut0HlMfvSm0t4HM6mMFNdI/7Sx/uW972CbvBxmm8oF981qt2vQZA8gucAYnJ+bFywGhIGugOlTvNaVobcvfYx+nj/AGcPi/1EWBYHtGs+/wDUmyXvMJioYIkCxrXeQJYqZuGZusaD3VsIyn+kH/Wye17PXu/wuAHlmdQc2VbvDECe8rJ4itDSptPusrPM8zUAXNIxG6prQDvLEAD8DZDZIzHHHEVjmPwZ/wBYn3JLMSy/nifai9iWXVvzd9P0ifdksaU/nafai9iWQXQz4fuPi/flELzJ120+cfabDUVIA3nSxLxTO3ifbYYFotdxxxNZiv5NbxFlylHVhUnOi0NdRRmBPiLI7XbJNcZY48/SZ1roKa1oR6dxtNxLF5rwytK5cqMq7tB5ce/fajiEN6F6g+F58xyZcxr1K/8AuvGtrnY17Qe0ivxARuI7wKBVYRkBhErOw4F6ag9w0FmcWuN7PRo8AQSdZAiAA+NOI77I3MfGzfYktcXbW8XmSKNmCqqFKKN9RQk9+61kKkbSaszm3A2BFo9m77HG6ZlRHpmXpVANOYrbvDbsYFZGZCza0Vq7udlZr/DGcggRiuhZiak8Tb9d8VDMFWKNKnXKNaWso0kIo59+QkzuIyJ9QxG/RfBEFKVy8KcOYszgOBxRp8Icjmuu7+Ns/jV1cXWPq1GmoPdytxjN7KxRhWK93lbW6jJHaYgCRXiY7jl4vEz5+kYKOyNaAeI09dosry8QHHkfcT67XNmrq0iGWXVK0GXQk+ItTv8AgPSqHgJbWhWQAkftae22crKBwuJgJ2U746eFR7zbrDbo0z5I2kXiTm0A5m2lGykzPlKZTzzVHv8AbbvHUjusXweEgyMPjH3GyhM9Uc6o4XmRMQ2kMK9Bd3RgO0x0JPiKH12iS4zIe1GD31/GtreE7PQpF0kgDMzZQG1A03+Nv2N4BdskbKTE7VrRmoaHfShpZmDkX9oQVGPvM42Kj6Lr4E2t3a5wmMNNemiZtQhQtp3kA09FpEmByfMkV/RX0DX1WpYvh7reYekjGQqlTu087TUNknyjMVOAZ3eMOiUA5mkB3aBa+FQLJyC7DtXa8HwYe62ww64E5umDdFShG7MeAThXvFiRbN3SVsgzRk9liNa99GAp5W0Oo7V9JH4lc3MRFHdJvi0SaGQ9gs1QzfROuleBspiOzcsKB3V1XvANK7s1CaedtlLsc8EyktXIwJHMA10rXfztevvRCNw7s2cZQFNCBUGrEjfpSmtp/BDLZ57VH+PRFT4uyD6Q9H8LeRXVmYKtCWIAHMk0FtzfsGu53SMPtIresa2kDCBHIrxyRFlYMK5l1BqN4pbK2gQZoXWBhttdlpbrBA2ZWiChSFqKSMCWJrvzEHX6o7rKxykTQH6FyMi11oyxSuDTubreNre0e0c95RU6FQoOY5XD5iAaeAFTp329RFE13SRAGN16MhgBq0cgCnjU5gKd4szafV0nwijU6eoSZsdsp8PWR3dhQ5RShJalSWzcNR3mtpk2z5jY9K8eVScwV1ZiBwUCup3a7q67rabD8PvN3D9DE8YffoAPHrHQ99pk2CycSi+Mie5ibONDpFjM74vVziKYBdlvt9RJAApB6oqAFRdFGugA89/E2BtLhCQ3l0jNFFNKnQkAkc9LMT/FLlRgWOrsp00NVVTyGjE86fRtJmJ3k2mygLtIzGBJawYuIjXeacbavbe9QZIUu/R0oS3R01FAEz0GpAzb9dTztlkRm0UFvAV9lmo8BvLboJv+mwHpIpaYalKgcx2FkEnicIPzSQ8emjHpSb8LNXgAX+McM8H3Y624vtzeC7mOUZXeRXC1BOVVcEmhNNWoB3Gxbwn5/GPrwfdisuaz5fuH/P6ka9H4x/tN7TYVLFvS9d/tN7TYOW0G5MqOI1h11zODuVesx5Aa+nh52vY7tDJfL1A0kfRhcoUa6gsDXXn6NLTFu5TJEO01HkrwA1CnuA6x8e62kvu0d3vmIXUkZYk0JbSupIGm5a0HmbakUBdt1ke/SQc53VeD79ZkxPkmY0qMzAjmCTUWs4U0Ujho4ujKMPnFqg+O6yuPRRtfpVgp0ZfQg1A0Bah5A1tpMTu12haL4KwIZRmoa1I49xI4Wpoqdx8AfdRXbA8T7zMdiK/Gv9o2Ndl6OIv85uqvvNr+FSwZLyJgM8hyx1FeB3cqGhtnL9PVqDsr1R5WDKF675hDbumfU8SvwF2j1pu9lqWJhJIY86q3eN+60HFf9lj8vZZmTdD/ADwt6pUG/kJ5w7ess4LPdkiMTllFagjh7rHxHaSERiKNGCjUyVFSfGh9ts5fPlLJXXtP4WysI4TNyheZukPVvLg8mJ9pqPXaRe7jMupBYcx/JWyrdq1zZrtNZCTdS1ASHdsYMQIoKHeGGnqqLO3bEI5x0cwH1WCqaV711Hqsrj/y7WhL2hbhqEGu07YCLlfEcMWJ8pYqeFagEcxm3+m1SJunRQJOjdBTjlYeRPsNvNpf9mi8DbL4bv8AOzOdj7e0C9S3NIbgVoZJYiPpLr61ow87N3K7RyOI4731m7P0a8iW3em3WzPy6+No20/+2v8Ab/CzvS8CTFliJrYdoGUdHe1d3j6oKAA05Hn42OcUu76C4XhjzOen+EG2lg7C/ZHssti/ZsBnAmUuL4kBsNkcVjw5R3uD/rIsnNh15HzbjD4mAH3m2exv5Q2TbdZSSJpVeJbvMsqb8Qu6fq8x+5GB67Spb4hNWvckp+rBWvm7g2Bde1bd4P8AJ2ZQWjt0TJwkP+gvsvfkC/6W9tnVu0Y7V0Kfr7wq+oOpt+2t3G2C4mw1Og1Cg3i5t5oIz2f6PTzeU+2QWSkbLuvUa/qbog9ZVDbKyb7OR9hbZzROZYJXeVZ8W0o14v8AIOQkWMeir2lT4lB/Z2f9beHb7gS3Em6yctk1BXEdVEKcbC9i73Zf2C/+YzWFh94L3uN2NWaZCT35xZOSxML+Xi/WJ94WzFjYlaAEFeu2/wBo+02dwe7gZpnHUipQH58h7C+kZj3KbIz9tvtH22pyf/56f8w/+XHY6YtifDMZuAJ4pegr1pZzU88hP+o18h32e24vd3klj+DBaKlGKigrXQd9BxsOf/a/7of5ItC4WrqGlKef4/uTQWQ3vMo3a55Yh9OX/DGN58/dY90nLupFAkfVQAU76nmeNmpe0f8AlV9gsncOwvi/3bUC7SAPdRSbFztTmeMjizUsneLmysQwINjwdmLxNnsc7SfZsCu5CxnA0an/2Q=="/>
          <p:cNvSpPr>
            <a:spLocks noChangeAspect="1" noChangeArrowheads="1"/>
          </p:cNvSpPr>
          <p:nvPr/>
        </p:nvSpPr>
        <p:spPr bwMode="auto">
          <a:xfrm>
            <a:off x="155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42" name="AutoShape 6" descr="data:image/jpg;base64,/9j/4AAQSkZJRgABAQAAAQABAAD/2wCEAAkGBhQSEBUUExQVFRUWFxwYGBgYGBoeHhsZHBgYHBwfGhwcGyYeHR0jHRwYIC8gJCcpLCwsFx4xNTAqNSYrLCkBCQoKDgwOGg8PGi0lHyQvLSwsLC8qLCwwLCwsLSwsLCwsNC8sLCwsLCwsLCwsLCwsLCwsLCwpLCwsLCwsLCwsLP/AABEIALkBEAMBIgACEQEDEQH/xAAbAAADAQEBAQEAAAAAAAAAAAADBAUGAgEHAP/EAFEQAAIBAQUEBgQJCAcIAQUBAAECAxEABAUSIQYxQVETIjJhcYGRobHBFCMzQlJicrLRByRDc4KS4fAVU1SDorPCNERjdJO00vHDFoSUo+I1/8QAGQEAAwEBAQAAAAAAAAAAAAAAAQIDBAAF/8QALhEAAgIBAwIEBgICAwAAAAAAAQIAESEDEjEiQVFhgfATcZGhscEy0eHxBEJi/9oADAMBAAIRAxEAPwCxJtDLfZgixkoOA3eJtauN4hrkEdSu+mhr5W6mMdyh6CCjTOKOw9YFgbLXXLKx0LEb+WvDu9tvf3A6eBQHHa54OotGVobnHXRqPwB1y/x9lg4hh7haL167gpFWPfXh3nS0y9J0bNvLknTdx39wHPhaDPjspJEchynQvzHKOu5ebbz7F+GxyDCsPe5HDECubUF6aLzWOu/vf/0AXPEuhYMpoBv13jj5/W9Fu4domFFZQy7tOQ4Acrd4xhgkAlgoUIqeS8z+JNrhAMGcX8Z1jjh0EkPZbeBvr3/h52Ngd3iKrHeu0DVF5D63AeFlNn8UWFsi9ZW7T8vsA8ObGz1+u8V3BZfji2qqNTXv4sbMcDYJOjwZq1uZQZjIBGBoqaV8OFsbtBtHNMeiiRo4zu5uOZJ0p9Y6eNsti2MSs1ZGavzYlJ9Y3U9XjZRMevTkjNWugAG7z4t7O60U0gDb5MsFIHTH7/jC3QFY6NNxfeEPdXe3efRbN3PCpr1IcoZmJqWO/vJJ3eJ1tpLrsksY6W+PkG8J88/+PrPjYWK7VZU6O7qIY+7tHx/n0WLdWY6Y/j9Z3Hh11uIrKRNNwQagHv5+frtDxjaiWZu0VAPVSM0pyqRYV3w6WdjQEDifxJs/Hd4LuOErj90eJ42FY8I4oeZh8Jxa+sB0jLJEtOrOquABuoW1HptxiONqJWlJ6WYmpc6AEbstOA0oBytOv2IvJvOnADd5Ab7Aw+5iSaNGNA7qppStCwGnAH0nusvGBGAHJlTba/zTzoJXbIIoiq7tWiQsacSTU61spFdALjMdFpLEdeVJQT5EqPOxL7tNHNOY1uplcdRWiLZgqDKN4YNRRxA99g3e7xxuZHvTJIRToZlVag06rdpabt4A04WSl7R6IFS1+TVYHeYFM5y9pxvU5gwU7+IrQ7rZW/3SK7ySslHUSukIJqOrQ5nPEDMtF4nfoDV7FMVldPjLv0cPB7swAI78gKN4HKLZy8yPeGVEXKg6scY7+fNjvLH1AUCO1DHMZFNkmLnNLJvaSRj6T4nh38BZuOSgKRsgVRWWUqCp5KoINVroOLHXQDTmV1iUxxdZjpJIOPNV+pXefnU5WEsRMEpPApp4s1sxNHzl8Tv4Gsm5A31oGr6Ym63oyi3XSFQMzdNHXLRl6y0pprqppuoaeiycFwYgnshdSeWoHtNq8sa9E7GrMY42J5sJSlfGm89552ZE71AzRVZ5InpGxXkV+cDqDyII4EG2guuPxm6CKRQJekWmVQAT0ikNpoOPL12zxctAeHRsAO9WzaeRBP7Rstch8bH9tfvC1l1WQ47xCgYTVXOU1TcOuP8Au3tyFDIgJLVjIpWg1uwFg3cEso07Y1/+7e36NUCxgkksuUDdq13AHrpbYG6ZAjMBj2zkl0ZV6pVxUMoIBI0I14jx4i04QrHKomDaFSykGuWo4HmLVLxtpenK5mBVaDI4GU0PEHe3fvsTavHVvs0ZhRi+UKajexOgHMCtK2xEIbK/SVUuKDD1lXbY3d70jQlCZEWoSlAeyvh1culg41gUkV/yooasWYEa1olDp3EG2WxS4S3eXo5eq4oaKQfAgjS1rCtu5UvKzTdcCPo+ANK19Nd/Ozo67qbGREKMFG03iAuGNTJcpItMrONTw3E08SBavs1hsF4vEiyvQ9FmWhpQ8TXu0slHe7rJcJs1BMZsyjjqwpT6oFfRaze9lXWfLB1/zfOeHMeu2nTuhRsf7knIyOCf8TfXS7szUUZnO8nh4/hbQYLdxEz1NTSrMedihEu0VFFWPLtMe78eFkcGzNMzS76aKNyivD3k77SdzqK1cTzzqSBiJMruTVY8xqDvfX53JeSenlaTeZRuGgH869/dYuN4sS7U0GY05nU7uXj6OdpDq1aHePm8F+33/U3/AEqW2ClAE0KCcmFaQEb6LurvJ7gOPsFqGFY+sIKyUEDdoHXXn9Y9w0tIaUBwnbkOmXl9rgo+qLKYnf40eki52A15L4d/fYNREYpuxK+INmJEBAQ6gE0NPrH3C0n4TLHquYkaZjqo7lGtfAemykQSQ1zvGOC6695O8D1nutbiuvQgOZQ5p1IxoSO6u4d+tiFsWJxO3EDh008gbOqFCayPJp+8dw+yKnutcw/aO7q4S6whZKU6XLoWpuUHcPRaVLe7zeWAliBRdyL2VHfath8V1QVKshHzuA8AQdbcVNdX0k2I/wBRTEVlvMbZqtKpFGI61CaEe+0mPBUi60pzt9EH2t+Hptrr7jURjJZ2cMe4NQcW/ifK2Yvt6gb5OZc3KTT0UswW+RUKseBEb9fmIyiipwUaD+JtFmnA41P8+Q8/RalNgl6kPUQy98ZDaeWtPVZGXBuiP5xVD9Ag5vQbQcm6E0rU0GxuCxXmOR5FJObKAGIoAoNSeJ13HTTdaAmEmHFI4nfNknjArxXMpHVG7Qjfpaps1jZjkdIVCqYpGIOpJWNiD5fjaNgk7SX+B3NWaeMsTvJLraD9o62CYM31rvdpmhojPeOjLntZArNQU3Amm6u4WlLtBMflMs/65Q3oPbH71qF/QG6yEf2s6/3bWiCAn+dLQe+0ulVH4MRhzZlWWB/pROWH7rEEfv2b6cuCPhERDCjMUyyBeI3VavIE150rbvZjZX4WzAOFygcK1JrQbxpodbfr3h8UTtEzOroaMwUFSe4VDAcjrXfQVpZlV6swFluooI4Dv6SMeKtUd40p5E2YrGsLqhDFytKA7lJJLZgKbwABXjblsOUDMrLJTiK1HipAI9FhlPKzBa7QE3PYYfipieCr/mJYk4+I0P6BP+4axLpGDHMN/UX/ADUsW8R0hI/4Kf8AcNZwlj0ibs+s8wa/Qrcp4pdGapAOpY5Rlp3g2jYfF8bHT6a/eFvDQWJdJfjY/tr94WQ5oHtH4upcWDVd/bH/AHclpOI1EMdNOxrx+SS1uCXscs49HwuS0q+APGo+isbnvXKEan2SPbytfUrZJqc5gUxRJGHwiEOa6ulVbvrTqt6LVtr5oY54muhUdUNlTcCD1SQOJFKjus3tDhV0Zo+gliQso+LBoDrocw0BpwJG607abDWuMgSMqVZahqCtQaEbzx9tosrKCD9YVZWII88TvadJ75eA5jEYVFAroKUzV113k2Rw/Cbss0YnnqC4DCMVoK69Y6WBi88kspzMz6L4dkeVnbhs48amaZMiLQqH0zsdRSvDjWyld2ocfWMOlQLgds8JigvjpCQUopoDWhI1FbDwraOeBiyOSSmTra9XhTwtcwfZmK83W9TtKOlj6wA3DSuvOu62cS6GykMrblnKVI2tmp90vGL5SWY1Y8eQ5Dut+2cvjSSSMxoKbzZS8XGKZ+pICx3CooPfa3geAC6szM4lkYCijSnhwAts1GCrU8ql2zKXiIAuwJRQSWlbQgV+ZXsD656x4ZdxgX3EOrlhGRPpUox+yD2R3nXuFncWmd5SZt4Y5YlrlX/yb6x8qWhX2TU11PIe88fKx7TWon7CD8euXmanhu4nibHjuCmeV262Q1/n+a2XwCat7jBodTQeRs9KozXuvWod25fxNq6QBA+f6gc00nLtK6k5ArcqgZR6tT4WJc3V2q6MGbewrmPgOA8rMYbcljhEzAVOi14fZUa2bhx9kBBAAO8mmcjkPoixsjLH0gP/AJEq3NY0FBI4bhFofNyaUt1iOLtHQvlnI3KAaDwqKeds/edpIyMqRZBxKgV8zW0sQxyGolZeZYaDz0sb3RAnjKV/xDpT8ZDLGPq6+rcLLw4HDJunCDk6kH+NiXcSp8jMJD3t7jb2bE71+kuokHElPetiy92Hv0jgn/r7+sYTB54Rmu/70b1b0AinrsnNtZfk6slZAN4nQN6SwqPTYQvt2r14Zom5xSe5t1m4sVqMseIZR9C8IcvmSGBtFgsYeYi0W00IDn4HEJmRkDRM4UZ1KklSSp38LSMAH53d6n9NHu+2trkt2mk/3W63kHjd3AY+SNX0rZeO6Q3eRZpYL1E8ZDqkhGUsNVBOUECtPGlLQ2XKAgAxC9SAXSQAf73/APG1oRZmNr1FNyY763mvIaxkm0hmPAUHdZHW5VDHcAxmW6SF0Iqwysra1FdNBqDXlzs3fbk8kjNJJF0rGrR5wrAnhRqCo3UBNN2+wI4PgoDN/tDCqj+qB+cf+IeA+bWu+lJTj+Tbv4ijDgmxKTK0DAtGyg8xQMONDuPiO63F5oDvqCKqeYO78PEGwBIpu4prlkatOAZUp6crei3jXjNFQb0JNB9FsvqDDX7fjYbxOoxiGYiOWgp1V/zEt+mvB6E/qV/z2src2Yxz8Oov+bHYl4X4nU1+JX/uGsNxI9IduY3g2BLNBJMzn4upyLTrBVBIrwJ58NbPXEXVrmDlVJRKtASC1ekWlDQErlr6OYtHw263j4NK8TFYho4BpUAa004A67tLT4AVKylWKBx1qGlQQaV3V7rEam0A129mAruvMuzykL1dXAZwOeS9Ox9WvkbCSPIpYdlKSx14xyHK6HwOnkeduOkYPIPnRMZ4jwZCczDwKkN5MONm8UgCpIi6AKVA36fCiALOBuBPh79+kBxiTr/hBjOZFZom1R6GhB3a7qjcRzFiY906uovWYMEGUNQ9XhSmlur1cL1cJFDM0bEBgFaoI8jQ0OhFmtqsda+PGzRCMolNTvqa13DTkLRIFGrB8IwJJHceMVvt6Lokq7iArdzKO7mKG2gxzGExOe6RhWSlEYkjezCtNdw99s9g7KSYnaiyDSnBxqp93napcoxAFAiJvM3VjU71BNK9xJ3Wuq7huPHf35yT0Pn2lrE9lFujXiJGzLkjYV30J3Glogu1P5pazs5O0GKdDiFFBUqwc1B6tUq3Kyl+AkvUyXVc6KxymtBlrprZhTUAJFWINE33uaq53arBLuNTvlP+nn42oQXLomPRXjNIO0DUlu63ezcLtKJD1UA9Ph3W8v8AhKRS9KJkyhqmh18LX3AmpmY5qLY9Es8RkXqsooy/OPcfwFsBIGfRRlHrtqIsQYTs69gnUHiPCzuMYYrp08JFD2/x/hYMuMSiHZgyDsthwW9RgbzXx3HyHrNrEVxyi+jdQ6ned3oFktlwTfI8utK67huPG1Vr1EgvzSMW17K7tx4mwSxO1D1fT8yROKXOIItWJ38ePHfZaW4JGi9KhZ5ATvpQVpw4+Nu8R2nkNyiS7xgVOrAVI37zafgxmJPSqZuOXWo8xuFju6qrtHAO2zBX92jKqgAWmbra1rYD4irduIHvBpatfbkztneiClAo4AbhZA3UDcK95s53A44hFGLrBd23iVO/ePxs5d4wvyF9CngHZk9tRZSS4s2vDnwspNdFHGvh+NlLUOP1G57y9KcUYUywXlP7p/eGtNvKKn+1XAoecZdPUaraY0TDVRk79x9O+3UWOXmPszyU5ZiR6DUWzFx3uVCntX4hwtyY/FveIT9ZFen7SkG1G63idNIcQVhwVpGX/DKMtprbXyHSWO7y/bhWvpShsB8Wu79q6lO+KUj1OGFgGWHYx5/uVMWF8kUdIhZF1HRquWp3mkYpXvNk1kW6qJJBWZhWKMjsDhI4+6p8TwqCKK7Vqk94hP1kBH70bA+q3k2FByWW8QzMd5aQqx8ekA9tuLE/x/MIAGD+JKmvzuSTWpNSeJJ5mwuhY7zarJgN5pUQuRzQZx6UqLTpIjWhBr36eq2VlPeWBHaEucio3WqVbqsBxB5d40I7wLU8Rwea6COVox0b9hqijKRUVG9cy1NDrSvK0Yx8zbR4ztg16ucN16PrIVBYEktlBVQqgaE1111PjYqaUxWuxXrJ80WVZwDVTHG688rSREV7wDQ94sMyLkjRiFEkFMx4ETSEV7qih8a8LN3uEATLUEpd4Uah0zK8IYV40NRpppZGOWF41WRijpVVYJmUqSWGbrAghi2oBqCOVuzCKqUcLvt5ghkSEK6uD1lZWy1FCaA8uBFum2tQ4c93dfjSdCqgDVg1TSmooeFot6iCUdJkeh0yZgwO8GjAEWvbO7Mx3y/SRsTGuQOAlK5mCbq6Uqx08BZ9z/xX5fWKwWtzfOT7prDGdSRFeVBP0QoIHkWb02pYlGx6UL2srsBx6l5JNPAa+VhC5dEvR1qUF8Sv2QotxtDfHinjdNGVpSNP+NJv5gjQi1R06ZvyinLCo1im3k14MfSRQlYxqrKDU1qTU9YV5A292/2ihvksTwhlyx5WqKa1qB3052lpiUDkdLdQuuphdl/wtmX2WsflDS5dNEbnkymPrhKUBr1a03NTf4a2kSSvNxKVXUba5+UyQIG4a95t9FuF0U4aL8z/AJ4syshJ1IDqFGXiCKm2Kwi6K7F3NIoxmc8+SjvY6Wp4fO08pncEgEJFGPnOdERe4cbPpJQ55/HjDrdXp7qajHsBvOIm9Xw9HGIAFCCpJCqGPhoa62k3TYu9rDJWKRcyqw03iu+3mHT326XmW7ykx/CNJVNDXMDQjy0qLXsY/KlepI1hRQmUZXZRUsQaGhPZBp67Pm9wGOPSRG4dIqpqb9iIdxBdhodC3P8AAWTbAY2JUSVkHA6CtutlbvJ0qy5aIOJ42bxG83aKTpBMpoa5Rqa8rXVq6R7+czEUaEx16VqkcjQk6KPxsTA8TEcoXtq5AIOiiulQN5slicst4leQggEkivLuFlsPjAnj3uQ43ePosxJuaNo25lmaUXfElG5fUMwI04CyU8YgvMgmFYpjWvCxdsg73gkgJ1Rv3+izmzmWdehmAY/Mkfn3DeTZgauTsBQxg7ndWuzEdH0l3fcTotn71iRRE+DNRNc2T6VdzWp3XZ6RybreWYxnsNuA5ZR+Nr2BbArdCSHPOo4+m0n10TBPyijqF1Mrf8IrkeTqs6BitNQT3cLKvhZI6kf7TW02N7RXKFjWRZJeKp8Y3nlqB5kWyt/2tmkFIYMg+lIan91dB5mz6etuHEAVone8D1+NcnuFkcsWcRxhc5/mpNkMQvTOfjZy31U0HoX8bNbPIkVZ3GWOhUHTMxNOyN5pZrs0BLVQyZziezk4UMcuRq0ZTUVG8abj3GlocuDU7Rttr3t6qR9HHCk1TU51IUUFBT5xbfrS2eveOwyfKXXL+qlZfUQbQIUk3HVnkGSBU/mlj4LhLXudYkIWtSWoaADee/8AjZ1UuT7heYu/KknvBszht+guT9PFK88o0RChRRXtF99dNABx14WmV+krux5yZtHsu90lCkh1YVVtRXmCDuI94tGdAN5td2n2hlvsisUyKoICg130qSaVJNBy3WifBj4fz32kwF9IlEJrqMEk5XVKg8xUesUtSueMX2U5EkkloK5WpIAB3OCANw8xzspd8PaR1RAWZjQDmfPQeJ0FLO351RfgsBz1IEjLvlkrooAJzRqezzPW4gCdHxj4M6nEqD84ua05mF4q+aFR6rAjxSNKmKIpIRQN0mYIDvKDKCGpoGJNATTWhHS3K+Q9lbwlPoZ6f4dLGw68Xy8S9EiCd6E5ZI4mNBvJaRaj0jfbrMXz/cRwySmYPURSDo2fKaKSQyn9lgpK7yARYkmy15+bH0g5xFZB41jJ9dtku18CYPPcpoejvAZl6NUouYuCG30UqR/hFN+nzwS0NRoedlrxgVma8V+5+mujLowYHkQR6rVVvbR3+MoxVs0QquhoVjB17xY6R3iTD5JCWeNZFpVictFcMQCagVZQT+FlJh+fx/bh9kdmK7QK8v3Gu7vz/Ufhl6nlfPurb3Hn6UyMNDBM4kHHo3kJDDwYlT4rb9EBk8r591bI37EBFfpmy1UyOrr9JCSGHo9YFrM1JR8f1EAs+/GajbbBbiZIfg14hizxjMoDMu/qkstcpI3g03VtJ/KDsimHzRLHIZFkjza0qCDQ7uB3i0/+gldvibzd2BOgZija8w6gV8DZ7b7ZaS5TRLJO0+aPqsa1GU0K6k6A7vG0XyOJNOllXd44PeMbM4GL5Jdbpm6NHR5XYDVmGbnv0FB529xkG6X9YoyMt0lATvYMCWbvNqG0e0UM8OHJcapeIlykqCpTqqKZuOoLV8eds/iwVwXiJZ4zSVialyTXP6dLXBLCx5fb3cVbJs45x68zV45tJ8JxVXKKuUhAO4Anf4k2zl/xM53+0fabajanDrtE+H3i7kM8wzSLmqCQimpFdNaindbMXrGLvI7dJdAhqdY3I4nhutYOu2hjOIqDggdp9MvV+mvUgu8TZIzocvEePKxY9kogTHG46Xm+4nj3+sW92RuEokEzdVRXfx/hbSRXWBpOl6ZcoNSN2vjysh1Nt9vl4yB5pZ81vdzJcxsXlcGmVBRa2cwzZ2UyR5gsQzDTjvtrsS2ku6lujGav0FHrbd67Z87TsZVyqq9Yc2O/0D12ZWY9pasRzaLZNBMCzFuqDyHG0iW/3aDQEVHBRU+r32b2uikeQNNIxBXQE6fuj8LQo8MroqmnPLT22ZVc8mIpXbNHFt3JeU6JECOOzJJ+A/Gy2J4peejjWdzLUHMDTLUHcVGm63F02aGmvW4a1PoXT0222HbO9RekYJJTTOFNR9k7jYk6WiLxfv3iL1E0oxMJilxkBUwxxQo6BqBKkV39qijnpaFecPqfjJWc8qk+oaW+uXvZmEnNLnmbvPuFBSwbvdI0JpAsaLvJyj2an02mNdSMC4u7bzPneEbHs/XaB+jGuq9rwGlB32dvuzN4nauRIlGirXNQeAqK21mJbXkVChFUbtCx9oHqti8X23mao6R6cg2UehKWqDq91AjZJsGLXjZBU+Vkp9oqg9ZJtHvkF3TQMp+wpb/E2lkr9iDsa+unvOtpMzE7z662DaldpZEPjGbzfoxuUn7R9wrZu5FY4xeJ1GU16KKhHSndU61EY5jedBYGE4SpUzz/ACKnRdxkb6K93M8B327F2e+zksQqgVZqUSKMdw3AbgOJtO25j44nD7Q3dt90p+rmYeplaw2kubrqb2jeETr7VNmbxjxjOS7oiwrooeONi3NnLKesd9OG6yw2hqavdrpJ/dMv+Uyi02JPJjgeA+86vV7gggKXaSR5ZaiSV0EeWP8Aq0XM3a3s1dQAOdgRUuaV0+EyLp/wUYb9DpKw3aVVTXtEZWIsegVs/wABiDjVCJJAitwJRmbNQ60JppaHeLyzsWclmYkliSSSd5J4m2c1KicXeoYBMwYkAZdDUnTWttvBfb3hN4R52aZHRly9Ix+jWmYaEGncRbJYdB+leoRCN2hZ96qp4cyeAHMitDHtr573k6QICg+aN5NASfIDTdYpQFmK4LGu3eIY5iBvN4kmK5ekbNlru4Dx0A1sh0PgLds7HnZ6SQ3YZRQzHVyyq2QcEowIzcW8l4NVSByY4wKEfuWOTR4dLCIs0TEr0tDRc1Kg6UJ1010zeFkp0Hw+P7cP3Y7V7htL0lxkunRZpZGKoUVVXrU7VAACKV3U0rztJlkVsQjIOZRLEtRuOXo1JHcaEi1NQghe/H7iLgnHj+pRhVcm/hffuraTtAg+FzCmplag8W0tUjiBj8r791bT5x00AlHysICvzMY0jfxXRCfsWLZWq8/tOXBu/dwm0Wy01yZFlUHOuZStSN9CK07QNudqPhayIL6JM4jGTPQ9ThSmm+teNd9ncU/KDfJ2QmUrkWgCaA8SWBqCSbcba7XPf5I2kjEZRMtNdampO4aHgLSO2jtgX4lrvA75lbH9mhh1ygmV88t6UCtKZAVDELzrUCtoMlxmuUqC8RlBIlaHijcfL3WDdLxJOY1lkYxQCozGoRRwWu6ugs9tntm2ISRsyKgjUqAONTUk/ham4gBvpFUODtOebP4gbldzHe0UnQNp3gjSyd8Izt9o+02NHe80SuPlISPNeHo3Wu4WAoaVAnXoSzCoVfnaeJtpVBqDaPnAWK5M+lf0g95lEMXVUnU8wPYLPvg8BbolJEm4O3Wqe4HQWT2QwWYOJ2BVRuB4jn4W012w6J5OlztUGtO+0y4Um/t4zKbJocTHzbKT5iHyinF2LHyVaL67Iz4REmkk5Y/RBCj91dbbfEcC6UlnZjU7iSR6K5fVaLeMJVNAPRQD0C3DUJHMttnez2KxMvQPGTXRGYZfKra176WXv+G3kSZAo13FFLVH2jp6rJvCoOgFR3fjbX4HtCsi9HKwVx2WJAr/AB9tkaxkZigUcTjZjYtlPS3lnLfNWooO/Tj7Laf+io84bKKiup1PpNod726hgqsjVccFU6+e60i6/lTjMtHFFoeW/wBJtkOnruSZoD6W3IueYsvRyMqyMTroWPsFpU80rqAWcgcBoLd4htGZJC0SwVP0iSfOmluodqzEyxyxIx0zsAQdfo9wt667lUWtn0nnEC8SDe8Edt49NT7bTJNnm5nwAtpMW26u8cjpmzFSR1UY7vK2YvO3w1yI+vMAe+zb1P8AKOoc8QE2zZ+iT4m37D9kTIxLALGmrHj4DvNrWHFrxGrO8iF9Rly0A4V13n1WUgvHwotEjTRQxNlplBLPxJ62p8TpZiF7CG3iV5wmS8zLGgCgdVEFKKo5+0m37GIIoo/g8brkBrI1dZH5mh7I4DzsPFsRguWa7gytKwHSOF3qdQoJbdTfS2bjxBJHVEiYlmCjMRvJpwraTOtyioxz2ncyRDcw8h/CyUsifWNtTj+yrQxq8SNLU0ICnQ03igNRofVbL3iOZd8TL4qwtJ7Hb7SyEGKPJyW3VyujSNTRVAzOxBoqjeTz4ADiSBxt5EkkjhF1ZjQDv93jY9+vIUCCJswqMzL+kfdppXKNyjjqd50z85Mv8p6zvPIscahY1By5tyqNWZzz+cx8hwFu5L7EvVECsBoHZ3Vm7yA2UV30A03a77BvF4ESGJW6x+VYa1I3INOyp1PNu5VtoYbvdThWcZDOup+nmz0PfQLTTdTWxWzeYrUKkGPEY0OZY2Eg7JMgZVbg2XowSRvFTvpvtJkqTUkmutbHkvR4LYDTnutF2BlAKmswfaWKLDJoKEStmAFO1mprmG6g0NeA77Z7DpiZ4tAPjE+8LXrphkH9FSSyZRNqVJPW30Wgr2WoRu115WzWDyfnMP61PvizajkbQT2iIo6iJejJ6Pyvn3VtBud9eF86MAdRqAQQd4IIoQeRtcRR0flffurbLoKsAdBXU8tbJqPxXviOg5ltdowSDJd7s+vCLL9wgeq1H8ou1UN+mieFCgSPK1RTWtaeC7q99n9r9h7tBJCIrxHHnSpWRmJOtMwIUih5d1pu3+ysVwmjSNy4ePMc1Kgg0NKcDw87M/xAp3SSHSZ1YXeah2wSS7Q3bpY/i51aZte3lFVQ03ClDT61pgxyKQgG5REk0AjLqT4AE2fv+10t4usfTBQsCGOOlauxULU6/NUcLDuO05uk8DdHG6xhGoUFTpr1t9e+1d+Bmh8gfzAFajYznvUXKosilI2iqxjkjck8O/W1fCqfByp3Up5ZhZHHsc+GXlrwqZA8woPBANe/SxcNU9EfP2i2jQbqxFcEqL5n2KPag3mdYIhlQnXvAtoLvjMCuIhGak0Dd9snsls+EYTyMVy6gU4czbR3WK7s/SIJXYGoHVArz6zC2VvhjDfaTpyeniBv2Mz5mRYgKGlSbR71HM290XxYe42vTYBNIWcqKk16zrQegNZZ8CmXeYR+0x/+MWKammITpvMneLgT2pgfAMf9Jsk+FLvrKTwKo3tNLaibCpG/TKPAP+IsL/6cB7UrHwU+9rWGssX4ZhMMucV7QJLFIZF3MQBUd5rSw73giRAgXYgjizj/AEofbZu54UkZBV3qOWnsNtRd8XZgB0QNNKk/wNptqMDa8fOKNNRyZ8mvitWgbL3KjH20sSOScqBkmkIFFbotRy4GtO+31LEMZnQDJCmvedPQBaVPtHejWiovp95tZNbUbIUfWBlQd79J8ufY+8uSfg15Yk1JaoqT5CwxsFeidLr+8w97W+qypPPEGjndWGjr1fSKLbN3nB5yTW8y/vkeylmUlieIvxJLuOFX6GIIYIeqKITKopyzAVrSyWFYdNdi/SGCjHMaPQhuJ7NNbN3zZontXhz4u3vNpE+yUfGQedLaQH5i7hxf2iWOXRZZWkeaBSaCg1oAKDU0rpxtPjwbc8cjtQ6MkZpUd4BGlr+F7BRysSZKRJrIwpoOQ+sbeYtcyX6kxijUZURGoFUbhodTxJ77SK2TYlQ/YGI4zjk0yKhEqhTUlEdcx5n0nQc7QZMSkT595Hizj2tapKHXdepP+qfxstJiEo/3uTzlP42R7Ju5RMSbPtHMVKmWUhhQgvWo5amwwehTMR8a46o+gh+cfrNw5DXiLOyYzL/aSfEg+0WkXqUMxZpMxOpJNsrGs3LqPKLMx/n/ANW0cWzBS5LfekNR1stNMubLQniTrUbiKi2bLLzFtDh7XhbrV85uTEhqU0q3aUb9H1HAkEcTaSVZvMdroVJN8uqAK6Kcj1pr2WFMynvFR4gqeNh3SBCSzr1E1OupPBR3n1Cp4WpLdCi3iJnBAjWQU3HrxhXU96u3k1DZXF8qt0Kk5YiVP1nBozHxIoBwAHfYFQMmENeJUXZ74Rc5b4zUZakKB1Qq0FOYoNByoOdoOFD84h0/Sp98WpYVJPHC0gDvdc1JUqMrA0DCm/cR1gNDQ8LL/AljvqIpLKJUyk6EqxUrUcDQivfYuAdpAri/7gW8gmMXm9tGkLrSqzTnu7SVB5gioI5E2Wv2EuSJII3aJxmXKpOU8UJA3qdO8UPG3mKAdDHp+lm496WTu2JSRikbyJ9l2HsNlci6Pl+Iyg1Ynkl1mr1lkruFVbyGos/i+z94inijvNQzhcpLZqLWm+vDdThbgbTXtD8vOOOsj7vAndZ/F9qpr9eoGmVVKZVAAOtWqTrzso2Hx7TiXvtUXnuiyk/GLFDEejTNU1PHQDed5snfVEswWM5hRUB3VoKV7ha7sn0BnjF6y9F0sna7ObKKZu6tk8QRIZ72YuyrlYjyVmNCPLdbQVDCz6xA2ajGAYrDd79AZBmhhJzaVq1CM1ONDa5il6iknmaAUjJzAUp2qbhwt87NtfhcvVb7KWr/AMXUtiJLW0wDu9J9HjxCW+TrErlY67tPXbV3LEIonERjqK5c/GvttC2c2eaI9O5y5dQCKad+tnG2huyOXETM4OhqaV50srKhskSO9yaU4jF6/KOkLtHkzZTSucC0m+/lJzHSIU/WD8LePjd0Zi0izAk1NBJT1G3DYzcOc1f7z3iwGmg7Sm5jJ8m3jE0EKknd8ZZs41faVF2i15yj8bX7l/R8K9LJMAxGiswqPAMN/faXe8Wu7sSL0oruACaDyFmXYTRERmbkSWccxCukEP73/wDVq+D7RXpAWvCRrXsqtfSTmsn0sJ/3lT5gew2rYWYJF6NvjKGoKHrDu8LXKaYFjMizt3kLanai/hl6MxdEwzIcrVpWhB63A2DFe58qiaSjMASU+bXdoTrarj+zMU8gOdowoyha7h+NncG2ZiyMztnMIFKnQgbs3OluXYg3VBvsVMkb3fbrOaNKcpIIotGHf1reXna2Tjc0Pix/87WsRwwEli7VJqaMfxtCvdxA/SSfvG1hpYsQBgeRJt72lrvuUf77fjaTeMXU77on/Ue1S8xD+tl/etPmuoP6WT02Uqw4P4lVK+H5k++Y07II0QRxg1yK7ULHiddTZGBHkkRABV2CjrHiac7UZbkP6xvOzWGYUEHTu9Qp+LU6Z34a/RU6n0WgUZmzLBlAxDbR7GLBGHRm3gMHpxBoRQ6btxtDw3AulchmCRqM0j0rlUd1dWJ0A4kjvtUxKe9XspGzq2ugUUq1KVOvKvhrZTEbg6gQxEFQeswOsj7q+A3KPebB0ByFxCrGqJzObzjUwNIZHhiXRI0YgBRzodWO8txJNl2x69f2iT96zs+zqRUWVpzJTriMIVU/RqzVJApXhWo4WTlw+EcL36I/xtFg0cFYs+PXjjKx8QPwtSn21ke4/BWQE7s9fm5s3ZApXhaY8EA4Xn/9dr86XP8AoqiU6avzqdJnz9y7svfSllUNnPaFtuMd5HcHIf8Ak0/zksjjERN5l0qTK/P6Zs68RyH/AJRP85Lc9E3w9ufSv6atZCpOKjg0YzLj3QXR7oFDMQcz10Utqygcabq1315C06UH4bH9qL2Jazhywf0ZKXymWtNR1sx7GU0rSgP+K06SvwtNPnRexLNqKSFs+HpzApFn1/UUxJSYIzw6WYedUNPfabHoQTrQ7rXLve0zSRS6RSMakCuRgTlcDjSpBHEEjlbw4Rdf7aPKCX30tBk3Gx7qUD1gy3tXtndbw8RW7B8iUJcupGtcoCtQgd/Owdqtoor7fLu0CMMoVdRQ1zVAFN9N1pSYZdK63s+UD+9raHHFumH4jdZLv10VczhWza6gMKneRrTutcl2yxFWJCkUgKDdGuZkr2pEVCCCJXqDzoLNX2vRtXisXssXafFReXedRlV5mIB+yo17zSvnattftJFfIUMSFejREaoA46AU3ge+3ADqz2lLOMf4mMtqMOHVb7K2BgWxsl6u006Mo6L5p+dpU68NLP3C6dsEioCg0NbP/wAbTYG/GJqupwDxN9DfpbzeFiVz0dePEC2kSK6u6wvACCcufjXdW0jZ66xoBeGdRTcDpv8AGzf/ANSQK+aODM9dKvx50tqez2+mMzB3xDXr8lkJYhZKa6aH3P7rOYb+S9buDJ0jNIOz1jQenjYmGt8HVr1e2dXbVVDMQK8AKnX2Wi3/APKC7sSJlVeClRp4nq1tjvVvpM0KyOCDIeO7FX53Ls9eQ6hoOW+2evOxl8XegP7NtXedqppPnI4HBSfdWwn2xkXenrH/ALtUbj/KNYApZhpcAvI3x+o22WyV0KXT5OXpC5zFC1afNGlmcMxZ7zJQRGvEk0A86Wsf0VPUlJliPGkw/ha6hVzIajk4MsdBD0cfwksJcuorrThm76WDHfLpGHC5yHFGFRu/etkr7s1PWpvMeu8lj7bS7zs+433yAftH8bcExkn6yQVT3msvd9udPkpPIj/ztFvuI3L+pmP7X4SWzM+CAb79CPMn2WRbDYhvv6/sxyGxsjx+soumvj+ZoJsUuX9nk/6j+5jZVsWuf9nbzlk/C0R7pdeN+k//AB3/APKwGF0H+9TN4RAe1rJ8U32+o/uUGkPP7yxNil14QL5yP/C0q/4l0jDVQAKKoGijkNf/AHbhprmB8peT5RCwkxGCNs8ayM47PSFKA8yFGtN9lbVJwSJVUA7SnIhu8eWo6Zx1zqCiH5vHrHjy3c7Auqtd0Ex+UPyQr2R/Wa8ty99TwFkcOVXzTTCsaHra6yOdQgPM7yeAr3Wcivu+9Sg9qkSbwzAaUXd0aaacTQc7D4gP6/uHaRGf6JYAGa9xwuwDGNhKzgHUZsiEAkUNK11FaWE90T+2qfCKX3qLdT3+KD5ZFvN4cl5TK0gCE7l+Ldcz8WJ3E04Gyr7Sx/Nut0HlMfvSm0t4HM6mMFNdI/7Sx/uW972CbvBxmm8oF981qt2vQZA8gucAYnJ+bFywGhIGugOlTvNaVobcvfYx+nj/AGcPi/1EWBYHtGs+/wDUmyXvMJioYIkCxrXeQJYqZuGZusaD3VsIyn+kH/Wye17PXu/wuAHlmdQc2VbvDECe8rJ4itDSptPusrPM8zUAXNIxG6prQDvLEAD8DZDZIzHHHEVjmPwZ/wBYn3JLMSy/nifai9iWXVvzd9P0ifdksaU/nafai9iWQXQz4fuPi/flELzJ120+cfabDUVIA3nSxLxTO3ifbYYFotdxxxNZiv5NbxFlylHVhUnOi0NdRRmBPiLI7XbJNcZY48/SZ1roKa1oR6dxtNxLF5rwytK5cqMq7tB5ce/fajiEN6F6g+F58xyZcxr1K/8AuvGtrnY17Qe0ivxARuI7wKBVYRkBhErOw4F6ag9w0FmcWuN7PRo8AQSdZAiAA+NOI77I3MfGzfYktcXbW8XmSKNmCqqFKKN9RQk9+61kKkbSaszm3A2BFo9m77HG6ZlRHpmXpVANOYrbvDbsYFZGZCza0Vq7udlZr/DGcggRiuhZiak8Tb9d8VDMFWKNKnXKNaWso0kIo59+QkzuIyJ9QxG/RfBEFKVy8KcOYszgOBxRp8Icjmuu7+Ns/jV1cXWPq1GmoPdytxjN7KxRhWK93lbW6jJHaYgCRXiY7jl4vEz5+kYKOyNaAeI09dosry8QHHkfcT67XNmrq0iGWXVK0GXQk+ItTv8AgPSqHgJbWhWQAkftae22crKBwuJgJ2U746eFR7zbrDbo0z5I2kXiTm0A5m2lGykzPlKZTzzVHv8AbbvHUjusXweEgyMPjH3GyhM9Uc6o4XmRMQ2kMK9Bd3RgO0x0JPiKH12iS4zIe1GD31/GtreE7PQpF0kgDMzZQG1A03+Nv2N4BdskbKTE7VrRmoaHfShpZmDkX9oQVGPvM42Kj6Lr4E2t3a5wmMNNemiZtQhQtp3kA09FpEmByfMkV/RX0DX1WpYvh7reYekjGQqlTu087TUNknyjMVOAZ3eMOiUA5mkB3aBa+FQLJyC7DtXa8HwYe62ww64E5umDdFShG7MeAThXvFiRbN3SVsgzRk9liNa99GAp5W0Oo7V9JH4lc3MRFHdJvi0SaGQ9gs1QzfROuleBspiOzcsKB3V1XvANK7s1CaedtlLsc8EyktXIwJHMA10rXfztevvRCNw7s2cZQFNCBUGrEjfpSmtp/BDLZ57VH+PRFT4uyD6Q9H8LeRXVmYKtCWIAHMk0FtzfsGu53SMPtIresa2kDCBHIrxyRFlYMK5l1BqN4pbK2gQZoXWBhttdlpbrBA2ZWiChSFqKSMCWJrvzEHX6o7rKxykTQH6FyMi11oyxSuDTubreNre0e0c95RU6FQoOY5XD5iAaeAFTp329RFE13SRAGN16MhgBq0cgCnjU5gKd4szafV0nwijU6eoSZsdsp8PWR3dhQ5RShJalSWzcNR3mtpk2z5jY9K8eVScwV1ZiBwUCup3a7q67rabD8PvN3D9DE8YffoAPHrHQ99pk2CycSi+Mie5ibONDpFjM74vVziKYBdlvt9RJAApB6oqAFRdFGugA89/E2BtLhCQ3l0jNFFNKnQkAkc9LMT/FLlRgWOrsp00NVVTyGjE86fRtJmJ3k2mygLtIzGBJawYuIjXeacbavbe9QZIUu/R0oS3R01FAEz0GpAzb9dTztlkRm0UFvAV9lmo8BvLboJv+mwHpIpaYalKgcx2FkEnicIPzSQ8emjHpSb8LNXgAX+McM8H3Y624vtzeC7mOUZXeRXC1BOVVcEmhNNWoB3Gxbwn5/GPrwfdisuaz5fuH/P6ka9H4x/tN7TYVLFvS9d/tN7TYOW0G5MqOI1h11zODuVesx5Aa+nh52vY7tDJfL1A0kfRhcoUa6gsDXXn6NLTFu5TJEO01HkrwA1CnuA6x8e62kvu0d3vmIXUkZYk0JbSupIGm5a0HmbakUBdt1ke/SQc53VeD79ZkxPkmY0qMzAjmCTUWs4U0Ujho4ujKMPnFqg+O6yuPRRtfpVgp0ZfQg1A0Bah5A1tpMTu12haL4KwIZRmoa1I49xI4Wpoqdx8AfdRXbA8T7zMdiK/Gv9o2Ndl6OIv85uqvvNr+FSwZLyJgM8hyx1FeB3cqGhtnL9PVqDsr1R5WDKF675hDbumfU8SvwF2j1pu9lqWJhJIY86q3eN+60HFf9lj8vZZmTdD/ADwt6pUG/kJ5w7ess4LPdkiMTllFagjh7rHxHaSERiKNGCjUyVFSfGh9ts5fPlLJXXtP4WysI4TNyheZukPVvLg8mJ9pqPXaRe7jMupBYcx/JWyrdq1zZrtNZCTdS1ASHdsYMQIoKHeGGnqqLO3bEI5x0cwH1WCqaV711Hqsrj/y7WhL2hbhqEGu07YCLlfEcMWJ8pYqeFagEcxm3+m1SJunRQJOjdBTjlYeRPsNvNpf9mi8DbL4bv8AOzOdj7e0C9S3NIbgVoZJYiPpLr61ow87N3K7RyOI4731m7P0a8iW3em3WzPy6+No20/+2v8Ab/CzvS8CTFliJrYdoGUdHe1d3j6oKAA05Hn42OcUu76C4XhjzOen+EG2lg7C/ZHssti/ZsBnAmUuL4kBsNkcVjw5R3uD/rIsnNh15HzbjD4mAH3m2exv5Q2TbdZSSJpVeJbvMsqb8Qu6fq8x+5GB67Spb4hNWvckp+rBWvm7g2Bde1bd4P8AJ2ZQWjt0TJwkP+gvsvfkC/6W9tnVu0Y7V0Kfr7wq+oOpt+2t3G2C4mw1Og1Cg3i5t5oIz2f6PTzeU+2QWSkbLuvUa/qbog9ZVDbKyb7OR9hbZzROZYJXeVZ8W0o14v8AIOQkWMeir2lT4lB/Z2f9beHb7gS3Em6yctk1BXEdVEKcbC9i73Zf2C/+YzWFh94L3uN2NWaZCT35xZOSxML+Xi/WJ94WzFjYlaAEFeu2/wBo+02dwe7gZpnHUipQH58h7C+kZj3KbIz9tvtH22pyf/56f8w/+XHY6YtifDMZuAJ4pegr1pZzU88hP+o18h32e24vd3klj+DBaKlGKigrXQd9BxsOf/a/7of5ItC4WrqGlKef4/uTQWQ3vMo3a55Yh9OX/DGN58/dY90nLupFAkfVQAU76nmeNmpe0f8AlV9gsncOwvi/3bUC7SAPdRSbFztTmeMjizUsneLmysQwINjwdmLxNnsc7SfZsCu5CxnA0an/2Q=="/>
          <p:cNvSpPr>
            <a:spLocks noChangeAspect="1" noChangeArrowheads="1"/>
          </p:cNvSpPr>
          <p:nvPr/>
        </p:nvSpPr>
        <p:spPr bwMode="auto">
          <a:xfrm>
            <a:off x="155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Rectangle 2"/>
          <p:cNvSpPr>
            <a:spLocks noGrp="1" noChangeArrowheads="1"/>
          </p:cNvSpPr>
          <p:nvPr>
            <p:ph type="title"/>
          </p:nvPr>
        </p:nvSpPr>
        <p:spPr>
          <a:xfrm>
            <a:off x="47616" y="228600"/>
            <a:ext cx="8610600" cy="609600"/>
          </a:xfrm>
        </p:spPr>
        <p:txBody>
          <a:bodyPr/>
          <a:lstStyle/>
          <a:p>
            <a:r>
              <a:rPr lang="en-US" altLang="zh-CN" sz="2800" dirty="0" smtClean="0">
                <a:latin typeface="+mn-lt"/>
                <a:ea typeface="宋体" pitchFamily="2" charset="-122"/>
              </a:rPr>
              <a:t>Specification &amp; Tianocore.org Timeline</a:t>
            </a:r>
          </a:p>
        </p:txBody>
      </p:sp>
      <p:sp>
        <p:nvSpPr>
          <p:cNvPr id="9" name="AutoShape 2"/>
          <p:cNvSpPr>
            <a:spLocks noChangeArrowheads="1"/>
          </p:cNvSpPr>
          <p:nvPr/>
        </p:nvSpPr>
        <p:spPr bwMode="auto">
          <a:xfrm>
            <a:off x="735578" y="846140"/>
            <a:ext cx="8375361" cy="3241675"/>
          </a:xfrm>
          <a:prstGeom prst="roundRect">
            <a:avLst>
              <a:gd name="adj" fmla="val 4227"/>
            </a:avLst>
          </a:prstGeom>
          <a:gradFill rotWithShape="1">
            <a:gsLst>
              <a:gs pos="0">
                <a:schemeClr val="bg2">
                  <a:gamma/>
                  <a:tint val="96863"/>
                  <a:invGamma/>
                  <a:alpha val="24001"/>
                </a:schemeClr>
              </a:gs>
              <a:gs pos="100000">
                <a:schemeClr val="bg2">
                  <a:alpha val="0"/>
                </a:schemeClr>
              </a:gs>
            </a:gsLst>
            <a:lin ang="5400000" scaled="1"/>
          </a:gradFill>
          <a:ln w="25400" algn="ctr">
            <a:solidFill>
              <a:srgbClr val="292929"/>
            </a:solidFill>
            <a:round/>
            <a:headEnd/>
            <a:tailEnd/>
          </a:ln>
          <a:effectLst/>
        </p:spPr>
        <p:txBody>
          <a:bodyPr wrap="none" anchor="ctr"/>
          <a:lstStyle/>
          <a:p>
            <a:pPr>
              <a:lnSpc>
                <a:spcPct val="80000"/>
              </a:lnSpc>
              <a:spcBef>
                <a:spcPct val="50000"/>
              </a:spcBef>
              <a:defRPr/>
            </a:pPr>
            <a:endParaRPr lang="zh-CN" altLang="en-US" sz="1200" b="1">
              <a:latin typeface="+mn-lt"/>
              <a:ea typeface="SimSun" pitchFamily="2" charset="-122"/>
              <a:cs typeface="Times New Roman" pitchFamily="18" charset="0"/>
            </a:endParaRPr>
          </a:p>
        </p:txBody>
      </p:sp>
      <p:sp>
        <p:nvSpPr>
          <p:cNvPr id="10" name="AutoShape 3"/>
          <p:cNvSpPr>
            <a:spLocks noChangeArrowheads="1"/>
          </p:cNvSpPr>
          <p:nvPr/>
        </p:nvSpPr>
        <p:spPr bwMode="auto">
          <a:xfrm>
            <a:off x="726522" y="4154488"/>
            <a:ext cx="8339570" cy="2038494"/>
          </a:xfrm>
          <a:prstGeom prst="roundRect">
            <a:avLst>
              <a:gd name="adj" fmla="val 4227"/>
            </a:avLst>
          </a:prstGeom>
          <a:gradFill rotWithShape="1">
            <a:gsLst>
              <a:gs pos="0">
                <a:schemeClr val="bg2">
                  <a:gamma/>
                  <a:tint val="96863"/>
                  <a:invGamma/>
                  <a:alpha val="23000"/>
                </a:schemeClr>
              </a:gs>
              <a:gs pos="100000">
                <a:schemeClr val="bg2">
                  <a:alpha val="0"/>
                </a:schemeClr>
              </a:gs>
            </a:gsLst>
            <a:lin ang="5400000" scaled="1"/>
          </a:gradFill>
          <a:ln w="25400" algn="ctr">
            <a:solidFill>
              <a:srgbClr val="292929"/>
            </a:solidFill>
            <a:round/>
            <a:headEnd/>
            <a:tailEnd/>
          </a:ln>
          <a:effectLst/>
        </p:spPr>
        <p:txBody>
          <a:bodyPr wrap="none" anchor="ctr"/>
          <a:lstStyle/>
          <a:p>
            <a:pPr>
              <a:lnSpc>
                <a:spcPct val="80000"/>
              </a:lnSpc>
              <a:spcBef>
                <a:spcPct val="50000"/>
              </a:spcBef>
              <a:defRPr/>
            </a:pPr>
            <a:endParaRPr lang="zh-CN" altLang="en-US" sz="1200" b="1" dirty="0">
              <a:latin typeface="+mn-lt"/>
              <a:ea typeface="SimSun" pitchFamily="2" charset="-122"/>
              <a:cs typeface="Times New Roman" pitchFamily="18" charset="0"/>
            </a:endParaRPr>
          </a:p>
        </p:txBody>
      </p:sp>
      <p:grpSp>
        <p:nvGrpSpPr>
          <p:cNvPr id="11" name="Group 5"/>
          <p:cNvGrpSpPr>
            <a:grpSpLocks/>
          </p:cNvGrpSpPr>
          <p:nvPr/>
        </p:nvGrpSpPr>
        <p:grpSpPr bwMode="auto">
          <a:xfrm>
            <a:off x="857242" y="2852738"/>
            <a:ext cx="7921625" cy="360362"/>
            <a:chOff x="702" y="2795"/>
            <a:chExt cx="4990" cy="227"/>
          </a:xfrm>
        </p:grpSpPr>
        <p:sp>
          <p:nvSpPr>
            <p:cNvPr id="12" name="Rectangle 6"/>
            <p:cNvSpPr>
              <a:spLocks noChangeArrowheads="1"/>
            </p:cNvSpPr>
            <p:nvPr/>
          </p:nvSpPr>
          <p:spPr bwMode="auto">
            <a:xfrm>
              <a:off x="702" y="2814"/>
              <a:ext cx="4990" cy="190"/>
            </a:xfrm>
            <a:prstGeom prst="rect">
              <a:avLst/>
            </a:prstGeom>
            <a:gradFill rotWithShape="1">
              <a:gsLst>
                <a:gs pos="0">
                  <a:srgbClr val="004700"/>
                </a:gs>
                <a:gs pos="50000">
                  <a:srgbClr val="009900"/>
                </a:gs>
                <a:gs pos="100000">
                  <a:srgbClr val="004700"/>
                </a:gs>
              </a:gsLst>
              <a:lin ang="0" scaled="1"/>
            </a:gradFill>
            <a:ln w="9525" algn="ctr">
              <a:solidFill>
                <a:schemeClr val="tx1"/>
              </a:solidFill>
              <a:miter lim="800000"/>
              <a:headEnd/>
              <a:tailEnd/>
            </a:ln>
          </p:spPr>
          <p:txBody>
            <a:bodyPr lIns="79200" tIns="39600" rIns="79200" bIns="39600" anchor="ctr">
              <a:spAutoFit/>
            </a:bodyPr>
            <a:lstStyle/>
            <a:p>
              <a:pPr>
                <a:lnSpc>
                  <a:spcPct val="80000"/>
                </a:lnSpc>
                <a:spcBef>
                  <a:spcPct val="50000"/>
                </a:spcBef>
              </a:pPr>
              <a:endParaRPr lang="en-US" b="1" i="1">
                <a:solidFill>
                  <a:schemeClr val="bg1"/>
                </a:solidFill>
                <a:latin typeface="+mn-lt"/>
              </a:endParaRPr>
            </a:p>
          </p:txBody>
        </p:sp>
        <p:grpSp>
          <p:nvGrpSpPr>
            <p:cNvPr id="13" name="Group 7"/>
            <p:cNvGrpSpPr>
              <a:grpSpLocks/>
            </p:cNvGrpSpPr>
            <p:nvPr/>
          </p:nvGrpSpPr>
          <p:grpSpPr bwMode="auto">
            <a:xfrm>
              <a:off x="703" y="2795"/>
              <a:ext cx="4808" cy="227"/>
              <a:chOff x="703" y="1344"/>
              <a:chExt cx="4808" cy="227"/>
            </a:xfrm>
          </p:grpSpPr>
          <p:sp>
            <p:nvSpPr>
              <p:cNvPr id="14" name="Rectangle 9"/>
              <p:cNvSpPr>
                <a:spLocks noChangeArrowheads="1"/>
              </p:cNvSpPr>
              <p:nvPr/>
            </p:nvSpPr>
            <p:spPr bwMode="auto">
              <a:xfrm>
                <a:off x="4443" y="1344"/>
                <a:ext cx="533" cy="227"/>
              </a:xfrm>
              <a:prstGeom prst="rect">
                <a:avLst/>
              </a:prstGeom>
              <a:noFill/>
              <a:ln w="9525" algn="ctr">
                <a:noFill/>
                <a:miter lim="800000"/>
                <a:headEnd/>
                <a:tailEnd/>
              </a:ln>
            </p:spPr>
            <p:txBody>
              <a:bodyPr lIns="79200" tIns="39600" rIns="79200" bIns="39600" anchor="b"/>
              <a:lstStyle/>
              <a:p>
                <a:pPr>
                  <a:lnSpc>
                    <a:spcPct val="80000"/>
                  </a:lnSpc>
                  <a:spcBef>
                    <a:spcPct val="20000"/>
                  </a:spcBef>
                </a:pPr>
                <a:endParaRPr lang="zh-CN" altLang="en-US" b="1">
                  <a:solidFill>
                    <a:schemeClr val="bg1"/>
                  </a:solidFill>
                  <a:latin typeface="+mn-lt"/>
                  <a:ea typeface="宋体" pitchFamily="2" charset="-122"/>
                </a:endParaRPr>
              </a:p>
            </p:txBody>
          </p:sp>
          <p:sp>
            <p:nvSpPr>
              <p:cNvPr id="15" name="Rectangle 11"/>
              <p:cNvSpPr>
                <a:spLocks noChangeArrowheads="1"/>
              </p:cNvSpPr>
              <p:nvPr/>
            </p:nvSpPr>
            <p:spPr bwMode="auto">
              <a:xfrm>
                <a:off x="3374" y="1344"/>
                <a:ext cx="534" cy="227"/>
              </a:xfrm>
              <a:prstGeom prst="rect">
                <a:avLst/>
              </a:prstGeom>
              <a:noFill/>
              <a:ln w="9525" algn="ctr">
                <a:noFill/>
                <a:miter lim="800000"/>
                <a:headEnd/>
                <a:tailEnd/>
              </a:ln>
            </p:spPr>
            <p:txBody>
              <a:bodyPr lIns="79200" tIns="39600" rIns="79200" bIns="39600" anchor="b"/>
              <a:lstStyle/>
              <a:p>
                <a:pPr>
                  <a:lnSpc>
                    <a:spcPct val="80000"/>
                  </a:lnSpc>
                  <a:spcBef>
                    <a:spcPct val="20000"/>
                  </a:spcBef>
                </a:pPr>
                <a:endParaRPr lang="zh-CN" altLang="en-US" b="1">
                  <a:solidFill>
                    <a:schemeClr val="bg1"/>
                  </a:solidFill>
                  <a:latin typeface="+mn-lt"/>
                  <a:ea typeface="宋体" pitchFamily="2" charset="-122"/>
                </a:endParaRPr>
              </a:p>
            </p:txBody>
          </p:sp>
          <p:sp>
            <p:nvSpPr>
              <p:cNvPr id="16" name="Rectangle 13"/>
              <p:cNvSpPr>
                <a:spLocks noChangeArrowheads="1"/>
              </p:cNvSpPr>
              <p:nvPr/>
            </p:nvSpPr>
            <p:spPr bwMode="auto">
              <a:xfrm>
                <a:off x="2306" y="1344"/>
                <a:ext cx="534" cy="227"/>
              </a:xfrm>
              <a:prstGeom prst="rect">
                <a:avLst/>
              </a:prstGeom>
              <a:noFill/>
              <a:ln w="9525" algn="ctr">
                <a:noFill/>
                <a:miter lim="800000"/>
                <a:headEnd/>
                <a:tailEnd/>
              </a:ln>
            </p:spPr>
            <p:txBody>
              <a:bodyPr lIns="79200" tIns="39600" rIns="79200" bIns="39600" anchor="b"/>
              <a:lstStyle/>
              <a:p>
                <a:pPr marL="342900" indent="-342900" fontAlgn="b">
                  <a:lnSpc>
                    <a:spcPct val="80000"/>
                  </a:lnSpc>
                  <a:spcBef>
                    <a:spcPct val="50000"/>
                  </a:spcBef>
                </a:pPr>
                <a:r>
                  <a:rPr lang="zh-CN" altLang="en-US" b="1">
                    <a:solidFill>
                      <a:schemeClr val="bg1"/>
                    </a:solidFill>
                    <a:latin typeface="+mn-lt"/>
                    <a:ea typeface="MS PGothic" pitchFamily="34" charset="-128"/>
                  </a:rPr>
                  <a:t> </a:t>
                </a:r>
              </a:p>
            </p:txBody>
          </p:sp>
          <p:sp>
            <p:nvSpPr>
              <p:cNvPr id="17" name="Rectangle 15"/>
              <p:cNvSpPr>
                <a:spLocks noChangeArrowheads="1"/>
              </p:cNvSpPr>
              <p:nvPr/>
            </p:nvSpPr>
            <p:spPr bwMode="auto">
              <a:xfrm>
                <a:off x="1238" y="1344"/>
                <a:ext cx="533" cy="227"/>
              </a:xfrm>
              <a:prstGeom prst="rect">
                <a:avLst/>
              </a:prstGeom>
              <a:noFill/>
              <a:ln w="9525" algn="ctr">
                <a:noFill/>
                <a:miter lim="800000"/>
                <a:headEnd/>
                <a:tailEnd/>
              </a:ln>
            </p:spPr>
            <p:txBody>
              <a:bodyPr lIns="79200" tIns="39600" rIns="79200" bIns="39600" anchor="b"/>
              <a:lstStyle/>
              <a:p>
                <a:pPr>
                  <a:lnSpc>
                    <a:spcPct val="80000"/>
                  </a:lnSpc>
                  <a:spcBef>
                    <a:spcPct val="20000"/>
                  </a:spcBef>
                </a:pPr>
                <a:endParaRPr lang="zh-CN" altLang="en-US" b="1">
                  <a:solidFill>
                    <a:schemeClr val="bg1"/>
                  </a:solidFill>
                  <a:latin typeface="+mn-lt"/>
                  <a:ea typeface="宋体" pitchFamily="2" charset="-122"/>
                </a:endParaRPr>
              </a:p>
            </p:txBody>
          </p:sp>
          <p:sp>
            <p:nvSpPr>
              <p:cNvPr id="18" name="Line 17"/>
              <p:cNvSpPr>
                <a:spLocks noChangeShapeType="1"/>
              </p:cNvSpPr>
              <p:nvPr/>
            </p:nvSpPr>
            <p:spPr bwMode="auto">
              <a:xfrm>
                <a:off x="703" y="1344"/>
                <a:ext cx="0" cy="227"/>
              </a:xfrm>
              <a:prstGeom prst="line">
                <a:avLst/>
              </a:prstGeom>
              <a:noFill/>
              <a:ln w="12700">
                <a:solidFill>
                  <a:schemeClr val="bg1"/>
                </a:solidFill>
                <a:round/>
                <a:headEnd/>
                <a:tailEnd/>
              </a:ln>
            </p:spPr>
            <p:txBody>
              <a:bodyPr lIns="79200" tIns="39600" rIns="79200" bIns="39600">
                <a:spAutoFit/>
              </a:bodyPr>
              <a:lstStyle/>
              <a:p>
                <a:endParaRPr lang="en-US">
                  <a:latin typeface="+mn-lt"/>
                </a:endParaRPr>
              </a:p>
            </p:txBody>
          </p:sp>
          <p:sp>
            <p:nvSpPr>
              <p:cNvPr id="19" name="Line 18"/>
              <p:cNvSpPr>
                <a:spLocks noChangeShapeType="1"/>
              </p:cNvSpPr>
              <p:nvPr/>
            </p:nvSpPr>
            <p:spPr bwMode="auto">
              <a:xfrm>
                <a:off x="5511" y="1344"/>
                <a:ext cx="0" cy="227"/>
              </a:xfrm>
              <a:prstGeom prst="line">
                <a:avLst/>
              </a:prstGeom>
              <a:noFill/>
              <a:ln w="9525">
                <a:noFill/>
                <a:round/>
                <a:headEnd/>
                <a:tailEnd/>
              </a:ln>
            </p:spPr>
            <p:txBody>
              <a:bodyPr lIns="79200" tIns="39600" rIns="79200" bIns="39600">
                <a:spAutoFit/>
              </a:bodyPr>
              <a:lstStyle/>
              <a:p>
                <a:endParaRPr lang="en-US">
                  <a:latin typeface="+mn-lt"/>
                </a:endParaRPr>
              </a:p>
            </p:txBody>
          </p:sp>
          <p:sp>
            <p:nvSpPr>
              <p:cNvPr id="20" name="Line 19"/>
              <p:cNvSpPr>
                <a:spLocks noChangeShapeType="1"/>
              </p:cNvSpPr>
              <p:nvPr/>
            </p:nvSpPr>
            <p:spPr bwMode="auto">
              <a:xfrm>
                <a:off x="1238" y="1344"/>
                <a:ext cx="533" cy="0"/>
              </a:xfrm>
              <a:prstGeom prst="line">
                <a:avLst/>
              </a:prstGeom>
              <a:noFill/>
              <a:ln w="9525">
                <a:noFill/>
                <a:round/>
                <a:headEnd/>
                <a:tailEnd/>
              </a:ln>
            </p:spPr>
            <p:txBody>
              <a:bodyPr lIns="79200" tIns="39600" rIns="79200" bIns="39600">
                <a:spAutoFit/>
              </a:bodyPr>
              <a:lstStyle/>
              <a:p>
                <a:endParaRPr lang="en-US">
                  <a:latin typeface="+mn-lt"/>
                </a:endParaRPr>
              </a:p>
            </p:txBody>
          </p:sp>
          <p:sp>
            <p:nvSpPr>
              <p:cNvPr id="21" name="Line 20"/>
              <p:cNvSpPr>
                <a:spLocks noChangeShapeType="1"/>
              </p:cNvSpPr>
              <p:nvPr/>
            </p:nvSpPr>
            <p:spPr bwMode="auto">
              <a:xfrm>
                <a:off x="703" y="1344"/>
                <a:ext cx="535" cy="0"/>
              </a:xfrm>
              <a:prstGeom prst="line">
                <a:avLst/>
              </a:prstGeom>
              <a:noFill/>
              <a:ln w="12700">
                <a:noFill/>
                <a:round/>
                <a:headEnd/>
                <a:tailEnd/>
              </a:ln>
            </p:spPr>
            <p:txBody>
              <a:bodyPr lIns="79200" tIns="39600" rIns="79200" bIns="39600">
                <a:spAutoFit/>
              </a:bodyPr>
              <a:lstStyle/>
              <a:p>
                <a:endParaRPr lang="en-US">
                  <a:latin typeface="+mn-lt"/>
                </a:endParaRPr>
              </a:p>
            </p:txBody>
          </p:sp>
          <p:sp>
            <p:nvSpPr>
              <p:cNvPr id="22" name="Line 21"/>
              <p:cNvSpPr>
                <a:spLocks noChangeShapeType="1"/>
              </p:cNvSpPr>
              <p:nvPr/>
            </p:nvSpPr>
            <p:spPr bwMode="auto">
              <a:xfrm>
                <a:off x="1238" y="1571"/>
                <a:ext cx="533" cy="0"/>
              </a:xfrm>
              <a:prstGeom prst="line">
                <a:avLst/>
              </a:prstGeom>
              <a:noFill/>
              <a:ln w="9525">
                <a:noFill/>
                <a:round/>
                <a:headEnd/>
                <a:tailEnd/>
              </a:ln>
            </p:spPr>
            <p:txBody>
              <a:bodyPr lIns="79200" tIns="39600" rIns="79200" bIns="39600">
                <a:spAutoFit/>
              </a:bodyPr>
              <a:lstStyle/>
              <a:p>
                <a:endParaRPr lang="en-US">
                  <a:latin typeface="+mn-lt"/>
                </a:endParaRPr>
              </a:p>
            </p:txBody>
          </p:sp>
          <p:sp>
            <p:nvSpPr>
              <p:cNvPr id="23" name="Line 22"/>
              <p:cNvSpPr>
                <a:spLocks noChangeShapeType="1"/>
              </p:cNvSpPr>
              <p:nvPr/>
            </p:nvSpPr>
            <p:spPr bwMode="auto">
              <a:xfrm>
                <a:off x="703" y="1571"/>
                <a:ext cx="535" cy="0"/>
              </a:xfrm>
              <a:prstGeom prst="line">
                <a:avLst/>
              </a:prstGeom>
              <a:noFill/>
              <a:ln w="12700" cap="sq">
                <a:noFill/>
                <a:round/>
                <a:headEnd/>
                <a:tailEnd/>
              </a:ln>
            </p:spPr>
            <p:txBody>
              <a:bodyPr lIns="79200" tIns="39600" rIns="79200" bIns="39600">
                <a:spAutoFit/>
              </a:bodyPr>
              <a:lstStyle/>
              <a:p>
                <a:endParaRPr lang="en-US">
                  <a:latin typeface="+mn-lt"/>
                </a:endParaRPr>
              </a:p>
            </p:txBody>
          </p:sp>
          <p:sp>
            <p:nvSpPr>
              <p:cNvPr id="24" name="Line 23"/>
              <p:cNvSpPr>
                <a:spLocks noChangeShapeType="1"/>
              </p:cNvSpPr>
              <p:nvPr/>
            </p:nvSpPr>
            <p:spPr bwMode="auto">
              <a:xfrm>
                <a:off x="2306" y="1344"/>
                <a:ext cx="534" cy="0"/>
              </a:xfrm>
              <a:prstGeom prst="line">
                <a:avLst/>
              </a:prstGeom>
              <a:noFill/>
              <a:ln w="9525">
                <a:noFill/>
                <a:round/>
                <a:headEnd/>
                <a:tailEnd/>
              </a:ln>
            </p:spPr>
            <p:txBody>
              <a:bodyPr lIns="79200" tIns="39600" rIns="79200" bIns="39600">
                <a:spAutoFit/>
              </a:bodyPr>
              <a:lstStyle/>
              <a:p>
                <a:endParaRPr lang="en-US">
                  <a:latin typeface="+mn-lt"/>
                </a:endParaRPr>
              </a:p>
            </p:txBody>
          </p:sp>
          <p:sp>
            <p:nvSpPr>
              <p:cNvPr id="25" name="Line 24"/>
              <p:cNvSpPr>
                <a:spLocks noChangeShapeType="1"/>
              </p:cNvSpPr>
              <p:nvPr/>
            </p:nvSpPr>
            <p:spPr bwMode="auto">
              <a:xfrm>
                <a:off x="1771" y="1344"/>
                <a:ext cx="535" cy="0"/>
              </a:xfrm>
              <a:prstGeom prst="line">
                <a:avLst/>
              </a:prstGeom>
              <a:noFill/>
              <a:ln w="12700" cap="sq">
                <a:noFill/>
                <a:round/>
                <a:headEnd/>
                <a:tailEnd/>
              </a:ln>
            </p:spPr>
            <p:txBody>
              <a:bodyPr lIns="79200" tIns="39600" rIns="79200" bIns="39600">
                <a:spAutoFit/>
              </a:bodyPr>
              <a:lstStyle/>
              <a:p>
                <a:endParaRPr lang="en-US">
                  <a:latin typeface="+mn-lt"/>
                </a:endParaRPr>
              </a:p>
            </p:txBody>
          </p:sp>
          <p:sp>
            <p:nvSpPr>
              <p:cNvPr id="26" name="Line 25"/>
              <p:cNvSpPr>
                <a:spLocks noChangeShapeType="1"/>
              </p:cNvSpPr>
              <p:nvPr/>
            </p:nvSpPr>
            <p:spPr bwMode="auto">
              <a:xfrm>
                <a:off x="2306" y="1571"/>
                <a:ext cx="534" cy="0"/>
              </a:xfrm>
              <a:prstGeom prst="line">
                <a:avLst/>
              </a:prstGeom>
              <a:noFill/>
              <a:ln w="9525">
                <a:noFill/>
                <a:round/>
                <a:headEnd/>
                <a:tailEnd/>
              </a:ln>
            </p:spPr>
            <p:txBody>
              <a:bodyPr lIns="79200" tIns="39600" rIns="79200" bIns="39600">
                <a:spAutoFit/>
              </a:bodyPr>
              <a:lstStyle/>
              <a:p>
                <a:endParaRPr lang="en-US">
                  <a:latin typeface="+mn-lt"/>
                </a:endParaRPr>
              </a:p>
            </p:txBody>
          </p:sp>
          <p:sp>
            <p:nvSpPr>
              <p:cNvPr id="27" name="Line 26"/>
              <p:cNvSpPr>
                <a:spLocks noChangeShapeType="1"/>
              </p:cNvSpPr>
              <p:nvPr/>
            </p:nvSpPr>
            <p:spPr bwMode="auto">
              <a:xfrm>
                <a:off x="1771" y="1571"/>
                <a:ext cx="535" cy="0"/>
              </a:xfrm>
              <a:prstGeom prst="line">
                <a:avLst/>
              </a:prstGeom>
              <a:noFill/>
              <a:ln w="12700" cap="sq">
                <a:noFill/>
                <a:round/>
                <a:headEnd/>
                <a:tailEnd/>
              </a:ln>
            </p:spPr>
            <p:txBody>
              <a:bodyPr lIns="79200" tIns="39600" rIns="79200" bIns="39600">
                <a:spAutoFit/>
              </a:bodyPr>
              <a:lstStyle/>
              <a:p>
                <a:endParaRPr lang="en-US">
                  <a:latin typeface="+mn-lt"/>
                </a:endParaRPr>
              </a:p>
            </p:txBody>
          </p:sp>
          <p:sp>
            <p:nvSpPr>
              <p:cNvPr id="28" name="Line 27"/>
              <p:cNvSpPr>
                <a:spLocks noChangeShapeType="1"/>
              </p:cNvSpPr>
              <p:nvPr/>
            </p:nvSpPr>
            <p:spPr bwMode="auto">
              <a:xfrm>
                <a:off x="3374" y="1344"/>
                <a:ext cx="2137" cy="0"/>
              </a:xfrm>
              <a:prstGeom prst="line">
                <a:avLst/>
              </a:prstGeom>
              <a:noFill/>
              <a:ln w="9525">
                <a:noFill/>
                <a:round/>
                <a:headEnd/>
                <a:tailEnd/>
              </a:ln>
            </p:spPr>
            <p:txBody>
              <a:bodyPr lIns="79200" tIns="39600" rIns="79200" bIns="39600">
                <a:spAutoFit/>
              </a:bodyPr>
              <a:lstStyle/>
              <a:p>
                <a:endParaRPr lang="en-US">
                  <a:latin typeface="+mn-lt"/>
                </a:endParaRPr>
              </a:p>
            </p:txBody>
          </p:sp>
          <p:sp>
            <p:nvSpPr>
              <p:cNvPr id="29" name="Line 28"/>
              <p:cNvSpPr>
                <a:spLocks noChangeShapeType="1"/>
              </p:cNvSpPr>
              <p:nvPr/>
            </p:nvSpPr>
            <p:spPr bwMode="auto">
              <a:xfrm>
                <a:off x="2840" y="1344"/>
                <a:ext cx="534" cy="0"/>
              </a:xfrm>
              <a:prstGeom prst="line">
                <a:avLst/>
              </a:prstGeom>
              <a:noFill/>
              <a:ln w="9525">
                <a:noFill/>
                <a:round/>
                <a:headEnd/>
                <a:tailEnd/>
              </a:ln>
            </p:spPr>
            <p:txBody>
              <a:bodyPr lIns="79200" tIns="39600" rIns="79200" bIns="39600">
                <a:spAutoFit/>
              </a:bodyPr>
              <a:lstStyle/>
              <a:p>
                <a:endParaRPr lang="en-US">
                  <a:latin typeface="+mn-lt"/>
                </a:endParaRPr>
              </a:p>
            </p:txBody>
          </p:sp>
          <p:sp>
            <p:nvSpPr>
              <p:cNvPr id="30" name="Line 29"/>
              <p:cNvSpPr>
                <a:spLocks noChangeShapeType="1"/>
              </p:cNvSpPr>
              <p:nvPr/>
            </p:nvSpPr>
            <p:spPr bwMode="auto">
              <a:xfrm>
                <a:off x="3374" y="1571"/>
                <a:ext cx="2137" cy="0"/>
              </a:xfrm>
              <a:prstGeom prst="line">
                <a:avLst/>
              </a:prstGeom>
              <a:noFill/>
              <a:ln w="9525">
                <a:noFill/>
                <a:round/>
                <a:headEnd/>
                <a:tailEnd/>
              </a:ln>
            </p:spPr>
            <p:txBody>
              <a:bodyPr lIns="79200" tIns="39600" rIns="79200" bIns="39600">
                <a:spAutoFit/>
              </a:bodyPr>
              <a:lstStyle/>
              <a:p>
                <a:endParaRPr lang="en-US">
                  <a:latin typeface="+mn-lt"/>
                </a:endParaRPr>
              </a:p>
            </p:txBody>
          </p:sp>
          <p:sp>
            <p:nvSpPr>
              <p:cNvPr id="31" name="Line 30"/>
              <p:cNvSpPr>
                <a:spLocks noChangeShapeType="1"/>
              </p:cNvSpPr>
              <p:nvPr/>
            </p:nvSpPr>
            <p:spPr bwMode="auto">
              <a:xfrm>
                <a:off x="2840" y="1571"/>
                <a:ext cx="534" cy="0"/>
              </a:xfrm>
              <a:prstGeom prst="line">
                <a:avLst/>
              </a:prstGeom>
              <a:noFill/>
              <a:ln w="9525">
                <a:noFill/>
                <a:round/>
                <a:headEnd/>
                <a:tailEnd/>
              </a:ln>
            </p:spPr>
            <p:txBody>
              <a:bodyPr lIns="79200" tIns="39600" rIns="79200" bIns="39600">
                <a:spAutoFit/>
              </a:bodyPr>
              <a:lstStyle/>
              <a:p>
                <a:endParaRPr lang="en-US">
                  <a:latin typeface="+mn-lt"/>
                </a:endParaRPr>
              </a:p>
            </p:txBody>
          </p:sp>
        </p:grpSp>
      </p:grpSp>
      <p:sp>
        <p:nvSpPr>
          <p:cNvPr id="32" name="Text Box 35"/>
          <p:cNvSpPr txBox="1">
            <a:spLocks noChangeArrowheads="1"/>
          </p:cNvSpPr>
          <p:nvPr/>
        </p:nvSpPr>
        <p:spPr bwMode="auto">
          <a:xfrm>
            <a:off x="849304" y="1274660"/>
            <a:ext cx="1025568" cy="252328"/>
          </a:xfrm>
          <a:prstGeom prst="rect">
            <a:avLst/>
          </a:prstGeom>
          <a:solidFill>
            <a:srgbClr val="FF5C00"/>
          </a:solidFill>
          <a:ln w="9525" algn="ctr">
            <a:solidFill>
              <a:schemeClr val="tx1"/>
            </a:solidFill>
            <a:miter lim="800000"/>
            <a:headEnd/>
            <a:tailEnd/>
          </a:ln>
          <a:effectLst/>
        </p:spPr>
        <p:txBody>
          <a:bodyPr wrap="none" lIns="79200" tIns="39600" rIns="79200" bIns="39600">
            <a:spAutoFit/>
          </a:bodyPr>
          <a:lstStyle/>
          <a:p>
            <a:pPr defTabSz="801688">
              <a:lnSpc>
                <a:spcPct val="80000"/>
              </a:lnSpc>
              <a:spcBef>
                <a:spcPct val="50000"/>
              </a:spcBef>
              <a:defRPr/>
            </a:pPr>
            <a:r>
              <a:rPr lang="en-US" altLang="zh-CN" sz="1400" b="1" dirty="0">
                <a:solidFill>
                  <a:schemeClr val="bg1"/>
                </a:solidFill>
                <a:latin typeface="+mn-lt"/>
                <a:ea typeface="MS PGothic" pitchFamily="34" charset="-128"/>
              </a:rPr>
              <a:t>UEFI 2.0</a:t>
            </a:r>
          </a:p>
        </p:txBody>
      </p:sp>
      <p:sp>
        <p:nvSpPr>
          <p:cNvPr id="34" name="Text Box 36"/>
          <p:cNvSpPr txBox="1">
            <a:spLocks noChangeArrowheads="1"/>
          </p:cNvSpPr>
          <p:nvPr/>
        </p:nvSpPr>
        <p:spPr bwMode="auto">
          <a:xfrm>
            <a:off x="1242375" y="1844675"/>
            <a:ext cx="770691" cy="252328"/>
          </a:xfrm>
          <a:prstGeom prst="rect">
            <a:avLst/>
          </a:prstGeom>
          <a:solidFill>
            <a:srgbClr val="0860A8"/>
          </a:solidFill>
          <a:ln w="9525" algn="ctr">
            <a:solidFill>
              <a:schemeClr val="tx1"/>
            </a:solidFill>
            <a:miter lim="800000"/>
            <a:headEnd/>
            <a:tailEnd/>
          </a:ln>
          <a:effectLst/>
        </p:spPr>
        <p:txBody>
          <a:bodyPr wrap="none" lIns="79200" tIns="39600" rIns="79200" bIns="39600">
            <a:spAutoFit/>
          </a:bodyPr>
          <a:lstStyle/>
          <a:p>
            <a:pPr defTabSz="801688">
              <a:lnSpc>
                <a:spcPct val="80000"/>
              </a:lnSpc>
              <a:spcBef>
                <a:spcPct val="50000"/>
              </a:spcBef>
              <a:defRPr/>
            </a:pPr>
            <a:r>
              <a:rPr lang="en-US" altLang="zh-CN" sz="1400" b="1">
                <a:solidFill>
                  <a:schemeClr val="bg1"/>
                </a:solidFill>
                <a:latin typeface="+mn-lt"/>
                <a:ea typeface="MS PGothic" pitchFamily="34" charset="-128"/>
              </a:rPr>
              <a:t>PI 1.0</a:t>
            </a:r>
          </a:p>
        </p:txBody>
      </p:sp>
      <p:sp>
        <p:nvSpPr>
          <p:cNvPr id="36" name="Text Box 37"/>
          <p:cNvSpPr txBox="1">
            <a:spLocks noChangeArrowheads="1"/>
          </p:cNvSpPr>
          <p:nvPr/>
        </p:nvSpPr>
        <p:spPr bwMode="auto">
          <a:xfrm>
            <a:off x="2250436" y="1274660"/>
            <a:ext cx="1025568" cy="252328"/>
          </a:xfrm>
          <a:prstGeom prst="rect">
            <a:avLst/>
          </a:prstGeom>
          <a:solidFill>
            <a:srgbClr val="FF5C00"/>
          </a:solidFill>
          <a:ln w="9525" algn="ctr">
            <a:solidFill>
              <a:schemeClr val="tx1"/>
            </a:solidFill>
            <a:miter lim="800000"/>
            <a:headEnd/>
            <a:tailEnd/>
          </a:ln>
          <a:effectLst/>
        </p:spPr>
        <p:txBody>
          <a:bodyPr wrap="none" lIns="79200" tIns="39600" rIns="79200" bIns="39600">
            <a:spAutoFit/>
          </a:bodyPr>
          <a:lstStyle/>
          <a:p>
            <a:pPr defTabSz="801688">
              <a:lnSpc>
                <a:spcPct val="80000"/>
              </a:lnSpc>
              <a:spcBef>
                <a:spcPct val="50000"/>
              </a:spcBef>
              <a:defRPr/>
            </a:pPr>
            <a:r>
              <a:rPr lang="en-US" altLang="zh-CN" sz="1400" b="1">
                <a:solidFill>
                  <a:schemeClr val="bg1"/>
                </a:solidFill>
                <a:latin typeface="+mn-lt"/>
                <a:ea typeface="MS PGothic" pitchFamily="34" charset="-128"/>
              </a:rPr>
              <a:t>UEFI 2.1</a:t>
            </a:r>
          </a:p>
        </p:txBody>
      </p:sp>
      <p:sp>
        <p:nvSpPr>
          <p:cNvPr id="37" name="Text Box 38"/>
          <p:cNvSpPr txBox="1">
            <a:spLocks noChangeArrowheads="1"/>
          </p:cNvSpPr>
          <p:nvPr/>
        </p:nvSpPr>
        <p:spPr bwMode="auto">
          <a:xfrm>
            <a:off x="3476617" y="1844675"/>
            <a:ext cx="770691" cy="252328"/>
          </a:xfrm>
          <a:prstGeom prst="rect">
            <a:avLst/>
          </a:prstGeom>
          <a:solidFill>
            <a:srgbClr val="0860A8"/>
          </a:solidFill>
          <a:ln w="9525" algn="ctr">
            <a:solidFill>
              <a:schemeClr val="tx1"/>
            </a:solidFill>
            <a:miter lim="800000"/>
            <a:headEnd/>
            <a:tailEnd/>
          </a:ln>
          <a:effectLst/>
        </p:spPr>
        <p:txBody>
          <a:bodyPr wrap="none" lIns="79200" tIns="39600" rIns="79200" bIns="39600">
            <a:spAutoFit/>
          </a:bodyPr>
          <a:lstStyle/>
          <a:p>
            <a:pPr defTabSz="801688">
              <a:lnSpc>
                <a:spcPct val="80000"/>
              </a:lnSpc>
              <a:spcBef>
                <a:spcPct val="50000"/>
              </a:spcBef>
              <a:defRPr/>
            </a:pPr>
            <a:r>
              <a:rPr lang="en-US" altLang="zh-CN" sz="1400" b="1">
                <a:solidFill>
                  <a:schemeClr val="bg1"/>
                </a:solidFill>
                <a:latin typeface="+mn-lt"/>
                <a:ea typeface="MS PGothic" pitchFamily="34" charset="-128"/>
              </a:rPr>
              <a:t>PI 1.1</a:t>
            </a:r>
          </a:p>
        </p:txBody>
      </p:sp>
      <p:sp>
        <p:nvSpPr>
          <p:cNvPr id="38" name="Text Box 39"/>
          <p:cNvSpPr txBox="1">
            <a:spLocks noChangeArrowheads="1"/>
          </p:cNvSpPr>
          <p:nvPr/>
        </p:nvSpPr>
        <p:spPr bwMode="auto">
          <a:xfrm>
            <a:off x="5784211" y="1274660"/>
            <a:ext cx="1025568" cy="252328"/>
          </a:xfrm>
          <a:prstGeom prst="rect">
            <a:avLst/>
          </a:prstGeom>
          <a:solidFill>
            <a:srgbClr val="FF5C00"/>
          </a:solidFill>
          <a:ln w="9525" algn="ctr">
            <a:solidFill>
              <a:schemeClr val="tx1"/>
            </a:solidFill>
            <a:miter lim="800000"/>
            <a:headEnd/>
            <a:tailEnd/>
          </a:ln>
          <a:effectLst/>
        </p:spPr>
        <p:txBody>
          <a:bodyPr wrap="none" lIns="79200" tIns="39600" rIns="79200" bIns="39600">
            <a:spAutoFit/>
          </a:bodyPr>
          <a:lstStyle/>
          <a:p>
            <a:pPr defTabSz="801688">
              <a:lnSpc>
                <a:spcPct val="80000"/>
              </a:lnSpc>
              <a:spcBef>
                <a:spcPct val="50000"/>
              </a:spcBef>
              <a:defRPr/>
            </a:pPr>
            <a:r>
              <a:rPr lang="en-US" altLang="zh-CN" sz="1400" b="1" dirty="0">
                <a:solidFill>
                  <a:schemeClr val="bg1"/>
                </a:solidFill>
                <a:latin typeface="+mn-lt"/>
                <a:ea typeface="MS PGothic" pitchFamily="34" charset="-128"/>
              </a:rPr>
              <a:t>UEFI 2.3</a:t>
            </a:r>
          </a:p>
        </p:txBody>
      </p:sp>
      <p:sp>
        <p:nvSpPr>
          <p:cNvPr id="39" name="Text Box 40"/>
          <p:cNvSpPr txBox="1">
            <a:spLocks noChangeArrowheads="1"/>
          </p:cNvSpPr>
          <p:nvPr/>
        </p:nvSpPr>
        <p:spPr bwMode="auto">
          <a:xfrm>
            <a:off x="4564053" y="1274660"/>
            <a:ext cx="1025568" cy="252328"/>
          </a:xfrm>
          <a:prstGeom prst="rect">
            <a:avLst/>
          </a:prstGeom>
          <a:solidFill>
            <a:srgbClr val="FF5C00"/>
          </a:solidFill>
          <a:ln w="9525" algn="ctr">
            <a:solidFill>
              <a:schemeClr val="tx1"/>
            </a:solidFill>
            <a:miter lim="800000"/>
            <a:headEnd/>
            <a:tailEnd/>
          </a:ln>
          <a:effectLst/>
        </p:spPr>
        <p:txBody>
          <a:bodyPr wrap="none" lIns="79200" tIns="39600" rIns="79200" bIns="39600">
            <a:spAutoFit/>
          </a:bodyPr>
          <a:lstStyle/>
          <a:p>
            <a:pPr defTabSz="801688">
              <a:lnSpc>
                <a:spcPct val="80000"/>
              </a:lnSpc>
              <a:spcBef>
                <a:spcPct val="50000"/>
              </a:spcBef>
              <a:defRPr/>
            </a:pPr>
            <a:r>
              <a:rPr lang="en-US" altLang="zh-CN" sz="1400" b="1">
                <a:solidFill>
                  <a:schemeClr val="bg1"/>
                </a:solidFill>
                <a:latin typeface="+mn-lt"/>
                <a:ea typeface="MS PGothic" pitchFamily="34" charset="-128"/>
              </a:rPr>
              <a:t>UEFI 2.2</a:t>
            </a:r>
          </a:p>
        </p:txBody>
      </p:sp>
      <p:sp>
        <p:nvSpPr>
          <p:cNvPr id="40" name="Text Box 41"/>
          <p:cNvSpPr txBox="1">
            <a:spLocks noChangeArrowheads="1"/>
          </p:cNvSpPr>
          <p:nvPr/>
        </p:nvSpPr>
        <p:spPr bwMode="auto">
          <a:xfrm>
            <a:off x="2043960" y="4221165"/>
            <a:ext cx="1150937" cy="424683"/>
          </a:xfrm>
          <a:prstGeom prst="rect">
            <a:avLst/>
          </a:prstGeom>
          <a:solidFill>
            <a:srgbClr val="CCFFCC"/>
          </a:solidFill>
          <a:ln w="9525" algn="ctr">
            <a:solidFill>
              <a:schemeClr val="tx1"/>
            </a:solidFill>
            <a:miter lim="800000"/>
            <a:headEnd/>
            <a:tailEnd/>
          </a:ln>
        </p:spPr>
        <p:txBody>
          <a:bodyPr lIns="79200" tIns="39600" rIns="79200" bIns="39600">
            <a:spAutoFit/>
          </a:bodyPr>
          <a:lstStyle/>
          <a:p>
            <a:pPr defTabSz="801688">
              <a:lnSpc>
                <a:spcPct val="80000"/>
              </a:lnSpc>
              <a:spcBef>
                <a:spcPct val="50000"/>
              </a:spcBef>
            </a:pPr>
            <a:r>
              <a:rPr lang="en-US" altLang="zh-CN" sz="1400" b="1">
                <a:latin typeface="+mn-lt"/>
                <a:ea typeface="MS PGothic" pitchFamily="34" charset="-128"/>
              </a:rPr>
              <a:t>EDK 1.01: UEFI 2.0</a:t>
            </a:r>
          </a:p>
        </p:txBody>
      </p:sp>
      <p:sp>
        <p:nvSpPr>
          <p:cNvPr id="41" name="Line 42"/>
          <p:cNvSpPr>
            <a:spLocks noChangeShapeType="1"/>
          </p:cNvSpPr>
          <p:nvPr/>
        </p:nvSpPr>
        <p:spPr bwMode="auto">
          <a:xfrm>
            <a:off x="928679" y="1528765"/>
            <a:ext cx="0" cy="1347787"/>
          </a:xfrm>
          <a:prstGeom prst="line">
            <a:avLst/>
          </a:prstGeom>
          <a:noFill/>
          <a:ln w="19050">
            <a:solidFill>
              <a:schemeClr val="tx1"/>
            </a:solidFill>
            <a:round/>
            <a:headEnd/>
            <a:tailEnd type="triangle" w="med" len="med"/>
          </a:ln>
        </p:spPr>
        <p:txBody>
          <a:bodyPr wrap="square" lIns="79200" tIns="39600" rIns="79200" bIns="39600">
            <a:spAutoFit/>
          </a:bodyPr>
          <a:lstStyle/>
          <a:p>
            <a:endParaRPr lang="en-US">
              <a:latin typeface="+mn-lt"/>
            </a:endParaRPr>
          </a:p>
        </p:txBody>
      </p:sp>
      <p:sp>
        <p:nvSpPr>
          <p:cNvPr id="42" name="Line 43"/>
          <p:cNvSpPr>
            <a:spLocks noChangeShapeType="1"/>
          </p:cNvSpPr>
          <p:nvPr/>
        </p:nvSpPr>
        <p:spPr bwMode="auto">
          <a:xfrm flipH="1">
            <a:off x="2328223" y="1524000"/>
            <a:ext cx="631" cy="1347788"/>
          </a:xfrm>
          <a:prstGeom prst="line">
            <a:avLst/>
          </a:prstGeom>
          <a:noFill/>
          <a:ln w="19050">
            <a:solidFill>
              <a:schemeClr val="tx1"/>
            </a:solidFill>
            <a:round/>
            <a:headEnd/>
            <a:tailEnd type="triangle" w="med" len="med"/>
          </a:ln>
        </p:spPr>
        <p:txBody>
          <a:bodyPr wrap="square" lIns="79200" tIns="39600" rIns="79200" bIns="39600">
            <a:spAutoFit/>
          </a:bodyPr>
          <a:lstStyle/>
          <a:p>
            <a:endParaRPr lang="en-US">
              <a:latin typeface="+mn-lt"/>
            </a:endParaRPr>
          </a:p>
        </p:txBody>
      </p:sp>
      <p:sp>
        <p:nvSpPr>
          <p:cNvPr id="43" name="Line 44"/>
          <p:cNvSpPr>
            <a:spLocks noChangeShapeType="1"/>
          </p:cNvSpPr>
          <p:nvPr/>
        </p:nvSpPr>
        <p:spPr bwMode="auto">
          <a:xfrm>
            <a:off x="4470391" y="1398589"/>
            <a:ext cx="11113" cy="1482725"/>
          </a:xfrm>
          <a:prstGeom prst="line">
            <a:avLst/>
          </a:prstGeom>
          <a:noFill/>
          <a:ln w="19050">
            <a:solidFill>
              <a:schemeClr val="tx1"/>
            </a:solidFill>
            <a:round/>
            <a:headEnd/>
            <a:tailEnd type="triangle" w="med" len="med"/>
          </a:ln>
        </p:spPr>
        <p:txBody>
          <a:bodyPr wrap="square" lIns="79200" tIns="39600" rIns="79200" bIns="39600">
            <a:spAutoFit/>
          </a:bodyPr>
          <a:lstStyle/>
          <a:p>
            <a:endParaRPr lang="en-US">
              <a:latin typeface="+mn-lt"/>
            </a:endParaRPr>
          </a:p>
        </p:txBody>
      </p:sp>
      <p:sp>
        <p:nvSpPr>
          <p:cNvPr id="44" name="Text Box 45"/>
          <p:cNvSpPr txBox="1">
            <a:spLocks noChangeArrowheads="1"/>
          </p:cNvSpPr>
          <p:nvPr/>
        </p:nvSpPr>
        <p:spPr bwMode="auto">
          <a:xfrm>
            <a:off x="4564053" y="2349500"/>
            <a:ext cx="1038392" cy="252328"/>
          </a:xfrm>
          <a:prstGeom prst="rect">
            <a:avLst/>
          </a:prstGeom>
          <a:solidFill>
            <a:srgbClr val="333399"/>
          </a:solidFill>
          <a:ln w="9525" algn="ctr">
            <a:solidFill>
              <a:schemeClr val="tx1"/>
            </a:solidFill>
            <a:miter lim="800000"/>
            <a:headEnd/>
            <a:tailEnd/>
          </a:ln>
          <a:effectLst/>
        </p:spPr>
        <p:txBody>
          <a:bodyPr wrap="none" lIns="79200" tIns="39600" rIns="79200" bIns="39600">
            <a:spAutoFit/>
          </a:bodyPr>
          <a:lstStyle/>
          <a:p>
            <a:pPr defTabSz="801688">
              <a:lnSpc>
                <a:spcPct val="80000"/>
              </a:lnSpc>
              <a:spcBef>
                <a:spcPct val="50000"/>
              </a:spcBef>
              <a:defRPr/>
            </a:pPr>
            <a:r>
              <a:rPr lang="en-US" altLang="zh-CN" sz="1400" b="1">
                <a:solidFill>
                  <a:schemeClr val="bg1"/>
                </a:solidFill>
                <a:latin typeface="+mn-lt"/>
                <a:ea typeface="MS PGothic" pitchFamily="34" charset="-128"/>
              </a:rPr>
              <a:t>Shell 2.0</a:t>
            </a:r>
          </a:p>
        </p:txBody>
      </p:sp>
      <p:sp>
        <p:nvSpPr>
          <p:cNvPr id="45" name="Text Box 46"/>
          <p:cNvSpPr txBox="1">
            <a:spLocks noChangeArrowheads="1"/>
          </p:cNvSpPr>
          <p:nvPr/>
        </p:nvSpPr>
        <p:spPr bwMode="auto">
          <a:xfrm>
            <a:off x="5784212" y="1849438"/>
            <a:ext cx="770691" cy="252328"/>
          </a:xfrm>
          <a:prstGeom prst="rect">
            <a:avLst/>
          </a:prstGeom>
          <a:solidFill>
            <a:srgbClr val="0860A8"/>
          </a:solidFill>
          <a:ln w="9525" algn="ctr">
            <a:solidFill>
              <a:schemeClr val="tx1"/>
            </a:solidFill>
            <a:miter lim="800000"/>
            <a:headEnd/>
            <a:tailEnd/>
          </a:ln>
          <a:effectLst/>
        </p:spPr>
        <p:txBody>
          <a:bodyPr wrap="none" lIns="79200" tIns="39600" rIns="79200" bIns="39600">
            <a:spAutoFit/>
          </a:bodyPr>
          <a:lstStyle/>
          <a:p>
            <a:pPr defTabSz="801688">
              <a:lnSpc>
                <a:spcPct val="80000"/>
              </a:lnSpc>
              <a:spcBef>
                <a:spcPct val="50000"/>
              </a:spcBef>
              <a:defRPr/>
            </a:pPr>
            <a:r>
              <a:rPr lang="en-US" altLang="zh-CN" sz="1400" b="1">
                <a:solidFill>
                  <a:schemeClr val="bg1"/>
                </a:solidFill>
                <a:latin typeface="+mn-lt"/>
                <a:ea typeface="MS PGothic" pitchFamily="34" charset="-128"/>
              </a:rPr>
              <a:t>PI 1.2</a:t>
            </a:r>
          </a:p>
        </p:txBody>
      </p:sp>
      <p:sp>
        <p:nvSpPr>
          <p:cNvPr id="46" name="Text Box 47"/>
          <p:cNvSpPr txBox="1">
            <a:spLocks noChangeArrowheads="1"/>
          </p:cNvSpPr>
          <p:nvPr/>
        </p:nvSpPr>
        <p:spPr bwMode="auto">
          <a:xfrm>
            <a:off x="5784212" y="2349500"/>
            <a:ext cx="1578605" cy="252328"/>
          </a:xfrm>
          <a:prstGeom prst="rect">
            <a:avLst/>
          </a:prstGeom>
          <a:solidFill>
            <a:srgbClr val="C7015B"/>
          </a:solidFill>
          <a:ln w="9525" algn="ctr">
            <a:solidFill>
              <a:schemeClr val="tx1"/>
            </a:solidFill>
            <a:miter lim="800000"/>
            <a:headEnd/>
            <a:tailEnd/>
          </a:ln>
          <a:effectLst/>
        </p:spPr>
        <p:txBody>
          <a:bodyPr wrap="none" lIns="79200" tIns="39600" rIns="79200" bIns="39600">
            <a:spAutoFit/>
          </a:bodyPr>
          <a:lstStyle/>
          <a:p>
            <a:pPr defTabSz="801688">
              <a:lnSpc>
                <a:spcPct val="80000"/>
              </a:lnSpc>
              <a:spcBef>
                <a:spcPct val="50000"/>
              </a:spcBef>
              <a:defRPr/>
            </a:pPr>
            <a:r>
              <a:rPr lang="en-US" altLang="zh-CN" sz="1400" b="1">
                <a:solidFill>
                  <a:schemeClr val="bg1"/>
                </a:solidFill>
                <a:latin typeface="+mn-lt"/>
                <a:ea typeface="MS PGothic" pitchFamily="34" charset="-128"/>
              </a:rPr>
              <a:t>Packaging 1.0</a:t>
            </a:r>
          </a:p>
        </p:txBody>
      </p:sp>
      <p:sp>
        <p:nvSpPr>
          <p:cNvPr id="47" name="Line 48"/>
          <p:cNvSpPr>
            <a:spLocks noChangeShapeType="1"/>
          </p:cNvSpPr>
          <p:nvPr/>
        </p:nvSpPr>
        <p:spPr bwMode="auto">
          <a:xfrm>
            <a:off x="1600192" y="2090738"/>
            <a:ext cx="2545" cy="762000"/>
          </a:xfrm>
          <a:prstGeom prst="line">
            <a:avLst/>
          </a:prstGeom>
          <a:noFill/>
          <a:ln w="19050">
            <a:solidFill>
              <a:schemeClr val="tx1"/>
            </a:solidFill>
            <a:round/>
            <a:headEnd/>
            <a:tailEnd type="triangle" w="med" len="med"/>
          </a:ln>
        </p:spPr>
        <p:txBody>
          <a:bodyPr wrap="square" lIns="79200" tIns="39600" rIns="79200" bIns="39600">
            <a:spAutoFit/>
          </a:bodyPr>
          <a:lstStyle/>
          <a:p>
            <a:endParaRPr lang="en-US">
              <a:latin typeface="+mn-lt"/>
            </a:endParaRPr>
          </a:p>
        </p:txBody>
      </p:sp>
      <p:sp>
        <p:nvSpPr>
          <p:cNvPr id="48" name="Line 49"/>
          <p:cNvSpPr>
            <a:spLocks noChangeShapeType="1"/>
          </p:cNvSpPr>
          <p:nvPr/>
        </p:nvSpPr>
        <p:spPr bwMode="auto">
          <a:xfrm flipH="1">
            <a:off x="3876667" y="2100265"/>
            <a:ext cx="4763" cy="771525"/>
          </a:xfrm>
          <a:prstGeom prst="line">
            <a:avLst/>
          </a:prstGeom>
          <a:noFill/>
          <a:ln w="19050">
            <a:solidFill>
              <a:schemeClr val="tx1"/>
            </a:solidFill>
            <a:round/>
            <a:headEnd/>
            <a:tailEnd type="triangle" w="med" len="med"/>
          </a:ln>
        </p:spPr>
        <p:txBody>
          <a:bodyPr wrap="square" lIns="79200" tIns="39600" rIns="79200" bIns="39600">
            <a:spAutoFit/>
          </a:bodyPr>
          <a:lstStyle/>
          <a:p>
            <a:endParaRPr lang="en-US">
              <a:latin typeface="+mn-lt"/>
            </a:endParaRPr>
          </a:p>
        </p:txBody>
      </p:sp>
      <p:sp>
        <p:nvSpPr>
          <p:cNvPr id="49" name="Text Box 51"/>
          <p:cNvSpPr txBox="1">
            <a:spLocks noChangeArrowheads="1"/>
          </p:cNvSpPr>
          <p:nvPr/>
        </p:nvSpPr>
        <p:spPr bwMode="auto">
          <a:xfrm>
            <a:off x="3287622" y="4221165"/>
            <a:ext cx="1150938" cy="727075"/>
          </a:xfrm>
          <a:prstGeom prst="rect">
            <a:avLst/>
          </a:prstGeom>
          <a:solidFill>
            <a:srgbClr val="CCFFCC"/>
          </a:solidFill>
          <a:ln w="9525" algn="ctr">
            <a:solidFill>
              <a:schemeClr val="tx1"/>
            </a:solidFill>
            <a:miter lim="800000"/>
            <a:headEnd/>
            <a:tailEnd/>
          </a:ln>
        </p:spPr>
        <p:txBody>
          <a:bodyPr lIns="79200" tIns="39600" rIns="79200" bIns="39600">
            <a:spAutoFit/>
          </a:bodyPr>
          <a:lstStyle/>
          <a:p>
            <a:pPr defTabSz="801688">
              <a:lnSpc>
                <a:spcPct val="80000"/>
              </a:lnSpc>
              <a:spcBef>
                <a:spcPct val="50000"/>
              </a:spcBef>
            </a:pPr>
            <a:r>
              <a:rPr lang="en-US" altLang="zh-CN" sz="1400" b="1">
                <a:latin typeface="+mn-lt"/>
                <a:ea typeface="MS PGothic" pitchFamily="34" charset="-128"/>
              </a:rPr>
              <a:t>EDK 1.04: UEFI 2.1</a:t>
            </a:r>
          </a:p>
          <a:p>
            <a:pPr defTabSz="801688">
              <a:lnSpc>
                <a:spcPct val="80000"/>
              </a:lnSpc>
              <a:spcBef>
                <a:spcPct val="50000"/>
              </a:spcBef>
            </a:pPr>
            <a:r>
              <a:rPr lang="en-US" altLang="zh-CN" sz="1400" b="1">
                <a:latin typeface="+mn-lt"/>
                <a:ea typeface="MS PGothic" pitchFamily="34" charset="-128"/>
              </a:rPr>
              <a:t>PI 1.0</a:t>
            </a:r>
          </a:p>
        </p:txBody>
      </p:sp>
      <p:sp>
        <p:nvSpPr>
          <p:cNvPr id="50" name="Line 52"/>
          <p:cNvSpPr>
            <a:spLocks noChangeShapeType="1"/>
          </p:cNvSpPr>
          <p:nvPr/>
        </p:nvSpPr>
        <p:spPr bwMode="auto">
          <a:xfrm flipV="1">
            <a:off x="2280496" y="3186113"/>
            <a:ext cx="733" cy="1035050"/>
          </a:xfrm>
          <a:prstGeom prst="line">
            <a:avLst/>
          </a:prstGeom>
          <a:noFill/>
          <a:ln w="19050">
            <a:solidFill>
              <a:schemeClr val="tx1"/>
            </a:solidFill>
            <a:round/>
            <a:headEnd/>
            <a:tailEnd type="triangle" w="med" len="med"/>
          </a:ln>
        </p:spPr>
        <p:txBody>
          <a:bodyPr wrap="square" lIns="79200" tIns="39600" rIns="79200" bIns="39600">
            <a:spAutoFit/>
          </a:bodyPr>
          <a:lstStyle/>
          <a:p>
            <a:endParaRPr lang="en-US">
              <a:latin typeface="+mn-lt"/>
            </a:endParaRPr>
          </a:p>
        </p:txBody>
      </p:sp>
      <p:sp>
        <p:nvSpPr>
          <p:cNvPr id="51" name="Line 53"/>
          <p:cNvSpPr>
            <a:spLocks noChangeShapeType="1"/>
          </p:cNvSpPr>
          <p:nvPr/>
        </p:nvSpPr>
        <p:spPr bwMode="auto">
          <a:xfrm flipH="1" flipV="1">
            <a:off x="3484477" y="3194049"/>
            <a:ext cx="1664" cy="1030288"/>
          </a:xfrm>
          <a:prstGeom prst="line">
            <a:avLst/>
          </a:prstGeom>
          <a:noFill/>
          <a:ln w="19050">
            <a:solidFill>
              <a:schemeClr val="tx1"/>
            </a:solidFill>
            <a:round/>
            <a:headEnd/>
            <a:tailEnd type="triangle" w="med" len="med"/>
          </a:ln>
        </p:spPr>
        <p:txBody>
          <a:bodyPr wrap="square" lIns="79200" tIns="39600" rIns="79200" bIns="39600">
            <a:spAutoFit/>
          </a:bodyPr>
          <a:lstStyle/>
          <a:p>
            <a:endParaRPr lang="en-US">
              <a:latin typeface="+mn-lt"/>
            </a:endParaRPr>
          </a:p>
        </p:txBody>
      </p:sp>
      <p:sp>
        <p:nvSpPr>
          <p:cNvPr id="52" name="Line 54"/>
          <p:cNvSpPr>
            <a:spLocks noChangeShapeType="1"/>
          </p:cNvSpPr>
          <p:nvPr/>
        </p:nvSpPr>
        <p:spPr bwMode="auto">
          <a:xfrm flipV="1">
            <a:off x="2851996" y="3192463"/>
            <a:ext cx="0" cy="215900"/>
          </a:xfrm>
          <a:prstGeom prst="line">
            <a:avLst/>
          </a:prstGeom>
          <a:noFill/>
          <a:ln w="19050">
            <a:solidFill>
              <a:schemeClr val="tx1"/>
            </a:solidFill>
            <a:round/>
            <a:headEnd/>
            <a:tailEnd type="triangle" w="med" len="med"/>
          </a:ln>
        </p:spPr>
        <p:txBody>
          <a:bodyPr lIns="79200" tIns="39600" rIns="79200" bIns="39600">
            <a:spAutoFit/>
          </a:bodyPr>
          <a:lstStyle/>
          <a:p>
            <a:endParaRPr lang="en-US">
              <a:latin typeface="+mn-lt"/>
            </a:endParaRPr>
          </a:p>
        </p:txBody>
      </p:sp>
      <p:sp>
        <p:nvSpPr>
          <p:cNvPr id="53" name="Text Box 57"/>
          <p:cNvSpPr txBox="1">
            <a:spLocks noChangeArrowheads="1"/>
          </p:cNvSpPr>
          <p:nvPr/>
        </p:nvSpPr>
        <p:spPr bwMode="auto">
          <a:xfrm rot="-5400000">
            <a:off x="-884841" y="2324006"/>
            <a:ext cx="1964928" cy="301573"/>
          </a:xfrm>
          <a:prstGeom prst="rect">
            <a:avLst/>
          </a:prstGeom>
          <a:noFill/>
          <a:ln w="9525" algn="ctr">
            <a:noFill/>
            <a:miter lim="800000"/>
            <a:headEnd/>
            <a:tailEnd/>
          </a:ln>
        </p:spPr>
        <p:txBody>
          <a:bodyPr wrap="none" lIns="79200" tIns="39600" rIns="79200" bIns="39600">
            <a:spAutoFit/>
          </a:bodyPr>
          <a:lstStyle/>
          <a:p>
            <a:pPr defTabSz="801688">
              <a:lnSpc>
                <a:spcPct val="80000"/>
              </a:lnSpc>
              <a:spcBef>
                <a:spcPct val="50000"/>
              </a:spcBef>
            </a:pPr>
            <a:r>
              <a:rPr lang="en-US" altLang="zh-CN" b="1" dirty="0">
                <a:latin typeface="+mn-lt"/>
                <a:ea typeface="MS PGothic" pitchFamily="34" charset="-128"/>
              </a:rPr>
              <a:t>Specifications</a:t>
            </a:r>
          </a:p>
        </p:txBody>
      </p:sp>
      <p:sp>
        <p:nvSpPr>
          <p:cNvPr id="54" name="Text Box 58"/>
          <p:cNvSpPr txBox="1">
            <a:spLocks noChangeArrowheads="1"/>
          </p:cNvSpPr>
          <p:nvPr/>
        </p:nvSpPr>
        <p:spPr bwMode="auto">
          <a:xfrm rot="-5400000">
            <a:off x="-1029913" y="4917474"/>
            <a:ext cx="2255072" cy="301573"/>
          </a:xfrm>
          <a:prstGeom prst="rect">
            <a:avLst/>
          </a:prstGeom>
          <a:noFill/>
          <a:ln w="9525" algn="ctr">
            <a:noFill/>
            <a:miter lim="800000"/>
            <a:headEnd/>
            <a:tailEnd/>
          </a:ln>
        </p:spPr>
        <p:txBody>
          <a:bodyPr wrap="none" lIns="79200" tIns="39600" rIns="79200" bIns="39600">
            <a:spAutoFit/>
          </a:bodyPr>
          <a:lstStyle/>
          <a:p>
            <a:pPr defTabSz="801688">
              <a:lnSpc>
                <a:spcPct val="80000"/>
              </a:lnSpc>
              <a:spcBef>
                <a:spcPct val="50000"/>
              </a:spcBef>
            </a:pPr>
            <a:r>
              <a:rPr lang="en-US" altLang="zh-CN" b="1" dirty="0">
                <a:latin typeface="+mn-lt"/>
                <a:ea typeface="MS PGothic" pitchFamily="34" charset="-128"/>
              </a:rPr>
              <a:t>Implementation</a:t>
            </a:r>
          </a:p>
        </p:txBody>
      </p:sp>
      <p:sp>
        <p:nvSpPr>
          <p:cNvPr id="55" name="Line 59"/>
          <p:cNvSpPr>
            <a:spLocks noChangeShapeType="1"/>
          </p:cNvSpPr>
          <p:nvPr/>
        </p:nvSpPr>
        <p:spPr bwMode="auto">
          <a:xfrm flipH="1">
            <a:off x="4470392" y="2492375"/>
            <a:ext cx="100012" cy="0"/>
          </a:xfrm>
          <a:prstGeom prst="line">
            <a:avLst/>
          </a:prstGeom>
          <a:noFill/>
          <a:ln w="19050">
            <a:solidFill>
              <a:schemeClr val="tx1"/>
            </a:solidFill>
            <a:round/>
            <a:headEnd/>
            <a:tailEnd/>
          </a:ln>
        </p:spPr>
        <p:txBody>
          <a:bodyPr lIns="79200" tIns="39600" rIns="79200" bIns="39600">
            <a:spAutoFit/>
          </a:bodyPr>
          <a:lstStyle/>
          <a:p>
            <a:endParaRPr lang="en-US">
              <a:latin typeface="+mn-lt"/>
            </a:endParaRPr>
          </a:p>
        </p:txBody>
      </p:sp>
      <p:sp>
        <p:nvSpPr>
          <p:cNvPr id="56" name="Line 60"/>
          <p:cNvSpPr>
            <a:spLocks noChangeShapeType="1"/>
          </p:cNvSpPr>
          <p:nvPr/>
        </p:nvSpPr>
        <p:spPr bwMode="auto">
          <a:xfrm flipH="1">
            <a:off x="4467216" y="1408113"/>
            <a:ext cx="100012" cy="0"/>
          </a:xfrm>
          <a:prstGeom prst="line">
            <a:avLst/>
          </a:prstGeom>
          <a:noFill/>
          <a:ln w="19050">
            <a:solidFill>
              <a:schemeClr val="tx1"/>
            </a:solidFill>
            <a:round/>
            <a:headEnd/>
            <a:tailEnd/>
          </a:ln>
        </p:spPr>
        <p:txBody>
          <a:bodyPr lIns="79200" tIns="39600" rIns="79200" bIns="39600">
            <a:spAutoFit/>
          </a:bodyPr>
          <a:lstStyle/>
          <a:p>
            <a:endParaRPr lang="en-US">
              <a:latin typeface="+mn-lt"/>
            </a:endParaRPr>
          </a:p>
        </p:txBody>
      </p:sp>
      <p:sp>
        <p:nvSpPr>
          <p:cNvPr id="57" name="Line 61"/>
          <p:cNvSpPr>
            <a:spLocks noChangeShapeType="1"/>
          </p:cNvSpPr>
          <p:nvPr/>
        </p:nvSpPr>
        <p:spPr bwMode="auto">
          <a:xfrm flipH="1">
            <a:off x="5691180" y="1419225"/>
            <a:ext cx="4762" cy="1462088"/>
          </a:xfrm>
          <a:prstGeom prst="line">
            <a:avLst/>
          </a:prstGeom>
          <a:noFill/>
          <a:ln w="19050">
            <a:solidFill>
              <a:schemeClr val="tx1"/>
            </a:solidFill>
            <a:round/>
            <a:headEnd/>
            <a:tailEnd type="triangle" w="med" len="med"/>
          </a:ln>
        </p:spPr>
        <p:txBody>
          <a:bodyPr wrap="square" lIns="79200" tIns="39600" rIns="79200" bIns="39600">
            <a:spAutoFit/>
          </a:bodyPr>
          <a:lstStyle/>
          <a:p>
            <a:endParaRPr lang="en-US">
              <a:latin typeface="+mn-lt"/>
            </a:endParaRPr>
          </a:p>
        </p:txBody>
      </p:sp>
      <p:sp>
        <p:nvSpPr>
          <p:cNvPr id="58" name="Line 62"/>
          <p:cNvSpPr>
            <a:spLocks noChangeShapeType="1"/>
          </p:cNvSpPr>
          <p:nvPr/>
        </p:nvSpPr>
        <p:spPr bwMode="auto">
          <a:xfrm flipH="1">
            <a:off x="5687375" y="2511425"/>
            <a:ext cx="100012" cy="0"/>
          </a:xfrm>
          <a:prstGeom prst="line">
            <a:avLst/>
          </a:prstGeom>
          <a:noFill/>
          <a:ln w="19050">
            <a:solidFill>
              <a:schemeClr val="tx1"/>
            </a:solidFill>
            <a:round/>
            <a:headEnd/>
            <a:tailEnd/>
          </a:ln>
        </p:spPr>
        <p:txBody>
          <a:bodyPr lIns="79200" tIns="39600" rIns="79200" bIns="39600">
            <a:spAutoFit/>
          </a:bodyPr>
          <a:lstStyle/>
          <a:p>
            <a:endParaRPr lang="en-US">
              <a:latin typeface="+mn-lt"/>
            </a:endParaRPr>
          </a:p>
        </p:txBody>
      </p:sp>
      <p:sp>
        <p:nvSpPr>
          <p:cNvPr id="59" name="Line 63"/>
          <p:cNvSpPr>
            <a:spLocks noChangeShapeType="1"/>
          </p:cNvSpPr>
          <p:nvPr/>
        </p:nvSpPr>
        <p:spPr bwMode="auto">
          <a:xfrm flipH="1">
            <a:off x="5684199" y="1427163"/>
            <a:ext cx="100012" cy="0"/>
          </a:xfrm>
          <a:prstGeom prst="line">
            <a:avLst/>
          </a:prstGeom>
          <a:noFill/>
          <a:ln w="19050">
            <a:solidFill>
              <a:schemeClr val="tx1"/>
            </a:solidFill>
            <a:round/>
            <a:headEnd/>
            <a:tailEnd/>
          </a:ln>
        </p:spPr>
        <p:txBody>
          <a:bodyPr lIns="79200" tIns="39600" rIns="79200" bIns="39600">
            <a:spAutoFit/>
          </a:bodyPr>
          <a:lstStyle/>
          <a:p>
            <a:endParaRPr lang="en-US">
              <a:latin typeface="+mn-lt"/>
            </a:endParaRPr>
          </a:p>
        </p:txBody>
      </p:sp>
      <p:sp>
        <p:nvSpPr>
          <p:cNvPr id="60" name="Line 64"/>
          <p:cNvSpPr>
            <a:spLocks noChangeShapeType="1"/>
          </p:cNvSpPr>
          <p:nvPr/>
        </p:nvSpPr>
        <p:spPr bwMode="auto">
          <a:xfrm flipH="1">
            <a:off x="5685787" y="1998663"/>
            <a:ext cx="100013" cy="0"/>
          </a:xfrm>
          <a:prstGeom prst="line">
            <a:avLst/>
          </a:prstGeom>
          <a:noFill/>
          <a:ln w="19050">
            <a:solidFill>
              <a:schemeClr val="tx1"/>
            </a:solidFill>
            <a:round/>
            <a:headEnd/>
            <a:tailEnd/>
          </a:ln>
        </p:spPr>
        <p:txBody>
          <a:bodyPr lIns="79200" tIns="39600" rIns="79200" bIns="39600">
            <a:spAutoFit/>
          </a:bodyPr>
          <a:lstStyle/>
          <a:p>
            <a:endParaRPr lang="en-US">
              <a:latin typeface="+mn-lt"/>
            </a:endParaRPr>
          </a:p>
        </p:txBody>
      </p:sp>
      <p:sp>
        <p:nvSpPr>
          <p:cNvPr id="61" name="Text Box 66"/>
          <p:cNvSpPr txBox="1">
            <a:spLocks noChangeArrowheads="1"/>
          </p:cNvSpPr>
          <p:nvPr/>
        </p:nvSpPr>
        <p:spPr bwMode="auto">
          <a:xfrm>
            <a:off x="3918486" y="881063"/>
            <a:ext cx="1972944" cy="276950"/>
          </a:xfrm>
          <a:prstGeom prst="rect">
            <a:avLst/>
          </a:prstGeom>
          <a:noFill/>
          <a:ln w="9525" algn="ctr">
            <a:noFill/>
            <a:miter lim="800000"/>
            <a:headEnd/>
            <a:tailEnd/>
          </a:ln>
        </p:spPr>
        <p:txBody>
          <a:bodyPr wrap="none" lIns="79200" tIns="39600" rIns="79200" bIns="39600">
            <a:spAutoFit/>
          </a:bodyPr>
          <a:lstStyle/>
          <a:p>
            <a:pPr defTabSz="801688">
              <a:lnSpc>
                <a:spcPct val="80000"/>
              </a:lnSpc>
              <a:spcBef>
                <a:spcPct val="50000"/>
              </a:spcBef>
            </a:pPr>
            <a:r>
              <a:rPr lang="en-US" altLang="zh-CN" sz="1600" b="1" dirty="0">
                <a:latin typeface="+mn-lt"/>
                <a:ea typeface="MS PGothic" pitchFamily="34" charset="-128"/>
                <a:hlinkClick r:id="rId3"/>
              </a:rPr>
              <a:t>http://</a:t>
            </a:r>
            <a:r>
              <a:rPr lang="en-US" altLang="zh-CN" sz="1600" b="1" dirty="0" smtClean="0">
                <a:latin typeface="+mn-lt"/>
                <a:ea typeface="MS PGothic" pitchFamily="34" charset="-128"/>
                <a:hlinkClick r:id="rId3"/>
              </a:rPr>
              <a:t>uefi.org</a:t>
            </a:r>
            <a:r>
              <a:rPr lang="en-US" altLang="zh-CN" sz="1600" b="1" dirty="0" smtClean="0">
                <a:latin typeface="+mn-lt"/>
                <a:ea typeface="MS PGothic" pitchFamily="34" charset="-128"/>
              </a:rPr>
              <a:t> </a:t>
            </a:r>
            <a:endParaRPr lang="en-US" altLang="zh-CN" sz="1600" b="1" dirty="0">
              <a:latin typeface="+mn-lt"/>
              <a:ea typeface="MS PGothic" pitchFamily="34" charset="-128"/>
            </a:endParaRPr>
          </a:p>
        </p:txBody>
      </p:sp>
      <p:sp>
        <p:nvSpPr>
          <p:cNvPr id="62" name="Text Box 67"/>
          <p:cNvSpPr txBox="1">
            <a:spLocks noChangeArrowheads="1"/>
          </p:cNvSpPr>
          <p:nvPr/>
        </p:nvSpPr>
        <p:spPr bwMode="auto">
          <a:xfrm>
            <a:off x="1955782" y="5895250"/>
            <a:ext cx="4661179" cy="276950"/>
          </a:xfrm>
          <a:prstGeom prst="rect">
            <a:avLst/>
          </a:prstGeom>
          <a:noFill/>
          <a:ln w="9525" algn="ctr">
            <a:noFill/>
            <a:miter lim="800000"/>
            <a:headEnd/>
            <a:tailEnd/>
          </a:ln>
        </p:spPr>
        <p:txBody>
          <a:bodyPr wrap="none" lIns="79200" tIns="39600" rIns="79200" bIns="39600">
            <a:spAutoFit/>
          </a:bodyPr>
          <a:lstStyle/>
          <a:p>
            <a:pPr defTabSz="801688">
              <a:lnSpc>
                <a:spcPct val="80000"/>
              </a:lnSpc>
              <a:spcBef>
                <a:spcPct val="50000"/>
              </a:spcBef>
            </a:pPr>
            <a:r>
              <a:rPr lang="en-US" altLang="zh-CN" sz="1600" b="1" dirty="0" smtClean="0">
                <a:latin typeface="+mn-lt"/>
                <a:ea typeface="MS PGothic" pitchFamily="34" charset="-128"/>
                <a:hlinkClick r:id="rId4"/>
              </a:rPr>
              <a:t>http://tianocore.org</a:t>
            </a:r>
            <a:r>
              <a:rPr lang="en-US" altLang="zh-CN" sz="1600" b="1" dirty="0" smtClean="0">
                <a:latin typeface="+mn-lt"/>
                <a:ea typeface="MS PGothic" pitchFamily="34" charset="-128"/>
              </a:rPr>
              <a:t>  SourceForge.net </a:t>
            </a:r>
            <a:endParaRPr lang="en-US" altLang="zh-CN" sz="1600" b="1" dirty="0">
              <a:latin typeface="+mn-lt"/>
              <a:ea typeface="MS PGothic" pitchFamily="34" charset="-128"/>
            </a:endParaRPr>
          </a:p>
        </p:txBody>
      </p:sp>
      <p:sp>
        <p:nvSpPr>
          <p:cNvPr id="63" name="Text Box 68"/>
          <p:cNvSpPr txBox="1">
            <a:spLocks noChangeArrowheads="1"/>
          </p:cNvSpPr>
          <p:nvPr/>
        </p:nvSpPr>
        <p:spPr bwMode="auto">
          <a:xfrm>
            <a:off x="5697439" y="4230689"/>
            <a:ext cx="1252537" cy="727075"/>
          </a:xfrm>
          <a:prstGeom prst="rect">
            <a:avLst/>
          </a:prstGeom>
          <a:solidFill>
            <a:srgbClr val="CCFFCC"/>
          </a:solidFill>
          <a:ln w="9525" algn="ctr">
            <a:solidFill>
              <a:schemeClr val="tx1"/>
            </a:solidFill>
            <a:miter lim="800000"/>
            <a:headEnd/>
            <a:tailEnd/>
          </a:ln>
        </p:spPr>
        <p:txBody>
          <a:bodyPr lIns="79200" tIns="39600" rIns="79200" bIns="39600">
            <a:spAutoFit/>
          </a:bodyPr>
          <a:lstStyle/>
          <a:p>
            <a:pPr defTabSz="801688">
              <a:lnSpc>
                <a:spcPct val="80000"/>
              </a:lnSpc>
              <a:spcBef>
                <a:spcPct val="50000"/>
              </a:spcBef>
            </a:pPr>
            <a:r>
              <a:rPr lang="en-US" altLang="zh-CN" sz="1400" b="1" i="1" dirty="0">
                <a:solidFill>
                  <a:schemeClr val="bg1">
                    <a:lumMod val="50000"/>
                  </a:schemeClr>
                </a:solidFill>
                <a:latin typeface="+mn-lt"/>
                <a:ea typeface="MS PGothic" pitchFamily="34" charset="-128"/>
              </a:rPr>
              <a:t>EDK </a:t>
            </a:r>
            <a:r>
              <a:rPr lang="en-US" altLang="zh-CN" sz="1400" b="1" i="1" dirty="0" smtClean="0">
                <a:solidFill>
                  <a:schemeClr val="bg1">
                    <a:lumMod val="50000"/>
                  </a:schemeClr>
                </a:solidFill>
                <a:latin typeface="+mn-lt"/>
                <a:ea typeface="MS PGothic" pitchFamily="34" charset="-128"/>
              </a:rPr>
              <a:t>1.06: </a:t>
            </a:r>
            <a:r>
              <a:rPr lang="en-US" altLang="zh-CN" sz="1400" b="1" i="1" dirty="0">
                <a:solidFill>
                  <a:schemeClr val="bg1">
                    <a:lumMod val="50000"/>
                  </a:schemeClr>
                </a:solidFill>
                <a:latin typeface="+mn-lt"/>
                <a:ea typeface="MS PGothic" pitchFamily="34" charset="-128"/>
              </a:rPr>
              <a:t>UEFI 2.1+</a:t>
            </a:r>
          </a:p>
          <a:p>
            <a:pPr defTabSz="801688">
              <a:lnSpc>
                <a:spcPct val="80000"/>
              </a:lnSpc>
              <a:spcBef>
                <a:spcPct val="50000"/>
              </a:spcBef>
            </a:pPr>
            <a:r>
              <a:rPr lang="en-US" altLang="zh-CN" sz="1400" b="1" i="1" dirty="0">
                <a:solidFill>
                  <a:schemeClr val="bg1">
                    <a:lumMod val="50000"/>
                  </a:schemeClr>
                </a:solidFill>
                <a:latin typeface="+mn-lt"/>
                <a:ea typeface="MS PGothic" pitchFamily="34" charset="-128"/>
              </a:rPr>
              <a:t>PI 1.0</a:t>
            </a:r>
          </a:p>
        </p:txBody>
      </p:sp>
      <p:sp>
        <p:nvSpPr>
          <p:cNvPr id="64" name="Line 69"/>
          <p:cNvSpPr>
            <a:spLocks noChangeShapeType="1"/>
          </p:cNvSpPr>
          <p:nvPr/>
        </p:nvSpPr>
        <p:spPr bwMode="auto">
          <a:xfrm flipH="1" flipV="1">
            <a:off x="6580968" y="3173843"/>
            <a:ext cx="1664" cy="1041403"/>
          </a:xfrm>
          <a:prstGeom prst="line">
            <a:avLst/>
          </a:prstGeom>
          <a:noFill/>
          <a:ln w="19050">
            <a:solidFill>
              <a:schemeClr val="tx1"/>
            </a:solidFill>
            <a:round/>
            <a:headEnd/>
            <a:tailEnd type="triangle" w="med" len="med"/>
          </a:ln>
        </p:spPr>
        <p:txBody>
          <a:bodyPr wrap="square" lIns="79200" tIns="39600" rIns="79200" bIns="39600">
            <a:spAutoFit/>
          </a:bodyPr>
          <a:lstStyle/>
          <a:p>
            <a:endParaRPr lang="en-US">
              <a:latin typeface="+mn-lt"/>
            </a:endParaRPr>
          </a:p>
        </p:txBody>
      </p:sp>
      <p:sp>
        <p:nvSpPr>
          <p:cNvPr id="65" name="Text Box 70"/>
          <p:cNvSpPr txBox="1">
            <a:spLocks noChangeArrowheads="1"/>
          </p:cNvSpPr>
          <p:nvPr/>
        </p:nvSpPr>
        <p:spPr bwMode="auto">
          <a:xfrm>
            <a:off x="2888652" y="5048252"/>
            <a:ext cx="927100" cy="532405"/>
          </a:xfrm>
          <a:prstGeom prst="rect">
            <a:avLst/>
          </a:prstGeom>
          <a:solidFill>
            <a:srgbClr val="88123C"/>
          </a:solidFill>
          <a:ln w="9525" algn="ctr">
            <a:solidFill>
              <a:schemeClr val="tx1"/>
            </a:solidFill>
            <a:miter lim="800000"/>
            <a:headEnd/>
            <a:tailEnd/>
          </a:ln>
        </p:spPr>
        <p:txBody>
          <a:bodyPr lIns="79200" tIns="39600" rIns="79200" bIns="39600">
            <a:spAutoFit/>
          </a:bodyPr>
          <a:lstStyle/>
          <a:p>
            <a:pPr defTabSz="801688">
              <a:lnSpc>
                <a:spcPct val="80000"/>
              </a:lnSpc>
              <a:spcBef>
                <a:spcPct val="50000"/>
              </a:spcBef>
            </a:pPr>
            <a:r>
              <a:rPr lang="en-US" altLang="zh-CN" sz="1400" b="1" dirty="0">
                <a:solidFill>
                  <a:schemeClr val="bg1"/>
                </a:solidFill>
                <a:latin typeface="+mn-lt"/>
                <a:ea typeface="MS PGothic" pitchFamily="34" charset="-128"/>
              </a:rPr>
              <a:t>SCT</a:t>
            </a:r>
          </a:p>
          <a:p>
            <a:pPr defTabSz="801688">
              <a:lnSpc>
                <a:spcPct val="80000"/>
              </a:lnSpc>
              <a:spcBef>
                <a:spcPct val="50000"/>
              </a:spcBef>
            </a:pPr>
            <a:r>
              <a:rPr lang="en-US" altLang="zh-CN" sz="1400" b="1" dirty="0">
                <a:solidFill>
                  <a:schemeClr val="bg1"/>
                </a:solidFill>
                <a:latin typeface="+mn-lt"/>
                <a:ea typeface="MS PGothic" pitchFamily="34" charset="-128"/>
              </a:rPr>
              <a:t>PI 1.0  </a:t>
            </a:r>
          </a:p>
        </p:txBody>
      </p:sp>
      <p:sp>
        <p:nvSpPr>
          <p:cNvPr id="66" name="Line 71"/>
          <p:cNvSpPr>
            <a:spLocks noChangeShapeType="1"/>
          </p:cNvSpPr>
          <p:nvPr/>
        </p:nvSpPr>
        <p:spPr bwMode="auto">
          <a:xfrm flipV="1">
            <a:off x="3233722" y="3186547"/>
            <a:ext cx="25977" cy="1852178"/>
          </a:xfrm>
          <a:prstGeom prst="line">
            <a:avLst/>
          </a:prstGeom>
          <a:noFill/>
          <a:ln w="19050">
            <a:solidFill>
              <a:schemeClr val="tx1"/>
            </a:solidFill>
            <a:round/>
            <a:headEnd/>
            <a:tailEnd type="triangle" w="med" len="med"/>
          </a:ln>
        </p:spPr>
        <p:txBody>
          <a:bodyPr wrap="square" lIns="79200" tIns="39600" rIns="79200" bIns="39600">
            <a:spAutoFit/>
          </a:bodyPr>
          <a:lstStyle/>
          <a:p>
            <a:endParaRPr lang="en-US">
              <a:latin typeface="+mn-lt"/>
            </a:endParaRPr>
          </a:p>
        </p:txBody>
      </p:sp>
      <p:sp>
        <p:nvSpPr>
          <p:cNvPr id="67" name="Text Box 72"/>
          <p:cNvSpPr txBox="1">
            <a:spLocks noChangeArrowheads="1"/>
          </p:cNvSpPr>
          <p:nvPr/>
        </p:nvSpPr>
        <p:spPr bwMode="auto">
          <a:xfrm>
            <a:off x="2325090" y="3406777"/>
            <a:ext cx="1079500" cy="424683"/>
          </a:xfrm>
          <a:prstGeom prst="rect">
            <a:avLst/>
          </a:prstGeom>
          <a:solidFill>
            <a:srgbClr val="88123C"/>
          </a:solidFill>
          <a:ln w="9525" algn="ctr">
            <a:solidFill>
              <a:schemeClr val="tx1"/>
            </a:solidFill>
            <a:miter lim="800000"/>
            <a:headEnd/>
            <a:tailEnd/>
          </a:ln>
        </p:spPr>
        <p:txBody>
          <a:bodyPr lIns="79200" tIns="39600" rIns="79200" bIns="39600">
            <a:spAutoFit/>
          </a:bodyPr>
          <a:lstStyle/>
          <a:p>
            <a:pPr defTabSz="801688">
              <a:lnSpc>
                <a:spcPct val="80000"/>
              </a:lnSpc>
              <a:spcBef>
                <a:spcPct val="50000"/>
              </a:spcBef>
            </a:pPr>
            <a:r>
              <a:rPr lang="en-US" altLang="zh-CN" sz="1400" b="1" dirty="0">
                <a:solidFill>
                  <a:schemeClr val="bg1"/>
                </a:solidFill>
                <a:latin typeface="+mn-lt"/>
                <a:ea typeface="MS PGothic" pitchFamily="34" charset="-128"/>
              </a:rPr>
              <a:t>SCT UEFI 2.0</a:t>
            </a:r>
          </a:p>
        </p:txBody>
      </p:sp>
      <p:sp>
        <p:nvSpPr>
          <p:cNvPr id="68" name="Line 73"/>
          <p:cNvSpPr>
            <a:spLocks noChangeShapeType="1"/>
          </p:cNvSpPr>
          <p:nvPr/>
        </p:nvSpPr>
        <p:spPr bwMode="auto">
          <a:xfrm flipV="1">
            <a:off x="5353907" y="3156744"/>
            <a:ext cx="2886" cy="272257"/>
          </a:xfrm>
          <a:prstGeom prst="line">
            <a:avLst/>
          </a:prstGeom>
          <a:noFill/>
          <a:ln w="19050">
            <a:solidFill>
              <a:schemeClr val="tx1"/>
            </a:solidFill>
            <a:round/>
            <a:headEnd/>
            <a:tailEnd type="triangle" w="med" len="med"/>
          </a:ln>
        </p:spPr>
        <p:txBody>
          <a:bodyPr wrap="square" lIns="79200" tIns="39600" rIns="79200" bIns="39600">
            <a:spAutoFit/>
          </a:bodyPr>
          <a:lstStyle/>
          <a:p>
            <a:endParaRPr lang="en-US">
              <a:latin typeface="+mn-lt"/>
            </a:endParaRPr>
          </a:p>
        </p:txBody>
      </p:sp>
      <p:sp>
        <p:nvSpPr>
          <p:cNvPr id="69" name="Text Box 74"/>
          <p:cNvSpPr txBox="1">
            <a:spLocks noChangeArrowheads="1"/>
          </p:cNvSpPr>
          <p:nvPr/>
        </p:nvSpPr>
        <p:spPr bwMode="auto">
          <a:xfrm>
            <a:off x="6110278" y="5105400"/>
            <a:ext cx="1252538" cy="704850"/>
          </a:xfrm>
          <a:prstGeom prst="rect">
            <a:avLst/>
          </a:prstGeom>
          <a:solidFill>
            <a:srgbClr val="FFFF99"/>
          </a:solidFill>
          <a:ln w="9525" algn="ctr">
            <a:solidFill>
              <a:schemeClr val="tx1"/>
            </a:solidFill>
            <a:miter lim="800000"/>
            <a:headEnd/>
            <a:tailEnd/>
          </a:ln>
        </p:spPr>
        <p:txBody>
          <a:bodyPr lIns="79200" tIns="39600" rIns="79200" bIns="39600">
            <a:spAutoFit/>
          </a:bodyPr>
          <a:lstStyle/>
          <a:p>
            <a:pPr defTabSz="801688">
              <a:lnSpc>
                <a:spcPct val="80000"/>
              </a:lnSpc>
              <a:spcBef>
                <a:spcPct val="50000"/>
              </a:spcBef>
            </a:pPr>
            <a:r>
              <a:rPr lang="en-US" altLang="zh-CN" sz="1400" b="1" dirty="0">
                <a:latin typeface="+mn-lt"/>
                <a:ea typeface="MS PGothic" pitchFamily="34" charset="-128"/>
              </a:rPr>
              <a:t>UDK2010: UEFI </a:t>
            </a:r>
            <a:r>
              <a:rPr lang="en-US" altLang="zh-CN" sz="1400" b="1" dirty="0" smtClean="0">
                <a:latin typeface="+mn-lt"/>
                <a:ea typeface="MS PGothic" pitchFamily="34" charset="-128"/>
              </a:rPr>
              <a:t>2.3</a:t>
            </a:r>
            <a:endParaRPr lang="en-US" altLang="zh-CN" sz="1400" b="1" dirty="0">
              <a:latin typeface="+mn-lt"/>
              <a:ea typeface="MS PGothic" pitchFamily="34" charset="-128"/>
            </a:endParaRPr>
          </a:p>
          <a:p>
            <a:pPr defTabSz="801688">
              <a:lnSpc>
                <a:spcPct val="80000"/>
              </a:lnSpc>
              <a:spcBef>
                <a:spcPct val="50000"/>
              </a:spcBef>
            </a:pPr>
            <a:r>
              <a:rPr lang="en-US" altLang="zh-CN" sz="1400" b="1" dirty="0">
                <a:latin typeface="+mn-lt"/>
                <a:ea typeface="MS PGothic" pitchFamily="34" charset="-128"/>
              </a:rPr>
              <a:t>PI </a:t>
            </a:r>
            <a:r>
              <a:rPr lang="en-US" altLang="zh-CN" sz="1400" b="1" dirty="0" smtClean="0">
                <a:latin typeface="+mn-lt"/>
                <a:ea typeface="MS PGothic" pitchFamily="34" charset="-128"/>
              </a:rPr>
              <a:t>1.2</a:t>
            </a:r>
            <a:endParaRPr lang="en-US" altLang="zh-CN" sz="1400" b="1" dirty="0">
              <a:latin typeface="+mn-lt"/>
              <a:ea typeface="MS PGothic" pitchFamily="34" charset="-128"/>
            </a:endParaRPr>
          </a:p>
        </p:txBody>
      </p:sp>
      <p:sp>
        <p:nvSpPr>
          <p:cNvPr id="70" name="Rectangle 77"/>
          <p:cNvSpPr>
            <a:spLocks noChangeArrowheads="1"/>
          </p:cNvSpPr>
          <p:nvPr/>
        </p:nvSpPr>
        <p:spPr bwMode="auto">
          <a:xfrm>
            <a:off x="847165" y="6222506"/>
            <a:ext cx="7188200" cy="350837"/>
          </a:xfrm>
          <a:prstGeom prst="rect">
            <a:avLst/>
          </a:prstGeom>
          <a:noFill/>
          <a:ln w="19050" algn="ctr">
            <a:noFill/>
            <a:miter lim="800000"/>
            <a:headEnd/>
            <a:tailEnd/>
          </a:ln>
        </p:spPr>
        <p:txBody>
          <a:bodyPr>
            <a:spAutoFit/>
          </a:bodyPr>
          <a:lstStyle/>
          <a:p>
            <a:pPr>
              <a:lnSpc>
                <a:spcPct val="80000"/>
              </a:lnSpc>
              <a:spcBef>
                <a:spcPct val="50000"/>
              </a:spcBef>
            </a:pPr>
            <a:r>
              <a:rPr lang="en-US" sz="800" dirty="0">
                <a:latin typeface="+mn-lt"/>
              </a:rPr>
              <a:t>All products, dates, and programs are based on current expectations and subject to change without notice.</a:t>
            </a:r>
          </a:p>
          <a:p>
            <a:pPr>
              <a:lnSpc>
                <a:spcPct val="80000"/>
              </a:lnSpc>
              <a:spcBef>
                <a:spcPct val="50000"/>
              </a:spcBef>
            </a:pPr>
            <a:endParaRPr lang="en-US" sz="800" dirty="0">
              <a:latin typeface="+mn-lt"/>
            </a:endParaRPr>
          </a:p>
        </p:txBody>
      </p:sp>
      <p:sp>
        <p:nvSpPr>
          <p:cNvPr id="71" name="Text Box 78"/>
          <p:cNvSpPr txBox="1">
            <a:spLocks noChangeArrowheads="1"/>
          </p:cNvSpPr>
          <p:nvPr/>
        </p:nvSpPr>
        <p:spPr bwMode="auto">
          <a:xfrm>
            <a:off x="4797382" y="5122865"/>
            <a:ext cx="1252538" cy="727075"/>
          </a:xfrm>
          <a:prstGeom prst="rect">
            <a:avLst/>
          </a:prstGeom>
          <a:solidFill>
            <a:srgbClr val="FFFF99"/>
          </a:solidFill>
          <a:ln w="9525" algn="ctr">
            <a:solidFill>
              <a:schemeClr val="tx1"/>
            </a:solidFill>
            <a:miter lim="800000"/>
            <a:headEnd/>
            <a:tailEnd/>
          </a:ln>
        </p:spPr>
        <p:txBody>
          <a:bodyPr lIns="79200" tIns="39600" rIns="79200" bIns="39600">
            <a:spAutoFit/>
          </a:bodyPr>
          <a:lstStyle/>
          <a:p>
            <a:pPr defTabSz="801688">
              <a:lnSpc>
                <a:spcPct val="80000"/>
              </a:lnSpc>
              <a:spcBef>
                <a:spcPct val="50000"/>
              </a:spcBef>
            </a:pPr>
            <a:r>
              <a:rPr lang="en-US" altLang="zh-CN" sz="1400" b="1" dirty="0">
                <a:latin typeface="+mn-lt"/>
                <a:ea typeface="MS PGothic" pitchFamily="34" charset="-128"/>
              </a:rPr>
              <a:t>EDK </a:t>
            </a:r>
            <a:r>
              <a:rPr lang="en-US" altLang="zh-CN" sz="1400" b="1" dirty="0" smtClean="0">
                <a:latin typeface="+mn-lt"/>
                <a:ea typeface="MS PGothic" pitchFamily="34" charset="-128"/>
              </a:rPr>
              <a:t>II*: </a:t>
            </a:r>
            <a:r>
              <a:rPr lang="en-US" altLang="zh-CN" sz="1400" b="1" dirty="0">
                <a:latin typeface="+mn-lt"/>
                <a:ea typeface="MS PGothic" pitchFamily="34" charset="-128"/>
              </a:rPr>
              <a:t>UEFI 2.1+</a:t>
            </a:r>
          </a:p>
          <a:p>
            <a:pPr defTabSz="801688">
              <a:lnSpc>
                <a:spcPct val="80000"/>
              </a:lnSpc>
              <a:spcBef>
                <a:spcPct val="50000"/>
              </a:spcBef>
            </a:pPr>
            <a:r>
              <a:rPr lang="en-US" altLang="zh-CN" sz="1400" b="1" dirty="0">
                <a:latin typeface="+mn-lt"/>
                <a:ea typeface="MS PGothic" pitchFamily="34" charset="-128"/>
              </a:rPr>
              <a:t>PI 1.0</a:t>
            </a:r>
          </a:p>
        </p:txBody>
      </p:sp>
      <p:sp>
        <p:nvSpPr>
          <p:cNvPr id="72" name="Line 79"/>
          <p:cNvSpPr>
            <a:spLocks noChangeShapeType="1"/>
          </p:cNvSpPr>
          <p:nvPr/>
        </p:nvSpPr>
        <p:spPr bwMode="auto">
          <a:xfrm flipH="1" flipV="1">
            <a:off x="5513379" y="3168361"/>
            <a:ext cx="20638" cy="1957821"/>
          </a:xfrm>
          <a:prstGeom prst="line">
            <a:avLst/>
          </a:prstGeom>
          <a:noFill/>
          <a:ln w="19050">
            <a:solidFill>
              <a:schemeClr val="tx1"/>
            </a:solidFill>
            <a:round/>
            <a:headEnd/>
            <a:tailEnd type="triangle" w="med" len="med"/>
          </a:ln>
        </p:spPr>
        <p:txBody>
          <a:bodyPr wrap="square" lIns="79200" tIns="39600" rIns="79200" bIns="39600">
            <a:spAutoFit/>
          </a:bodyPr>
          <a:lstStyle/>
          <a:p>
            <a:endParaRPr lang="en-US">
              <a:latin typeface="+mn-lt"/>
            </a:endParaRPr>
          </a:p>
        </p:txBody>
      </p:sp>
      <p:sp>
        <p:nvSpPr>
          <p:cNvPr id="73" name="Line 79"/>
          <p:cNvSpPr>
            <a:spLocks noChangeShapeType="1"/>
          </p:cNvSpPr>
          <p:nvPr/>
        </p:nvSpPr>
        <p:spPr bwMode="auto">
          <a:xfrm flipH="1" flipV="1">
            <a:off x="6973592" y="3187268"/>
            <a:ext cx="22225" cy="1922462"/>
          </a:xfrm>
          <a:prstGeom prst="line">
            <a:avLst/>
          </a:prstGeom>
          <a:noFill/>
          <a:ln w="19050">
            <a:solidFill>
              <a:schemeClr val="tx1"/>
            </a:solidFill>
            <a:round/>
            <a:headEnd/>
            <a:tailEnd type="triangle" w="med" len="med"/>
          </a:ln>
        </p:spPr>
        <p:txBody>
          <a:bodyPr lIns="79200" tIns="39600" rIns="79200" bIns="39600">
            <a:spAutoFit/>
          </a:bodyPr>
          <a:lstStyle/>
          <a:p>
            <a:endParaRPr lang="en-US">
              <a:latin typeface="+mn-lt"/>
            </a:endParaRPr>
          </a:p>
        </p:txBody>
      </p:sp>
      <p:sp>
        <p:nvSpPr>
          <p:cNvPr id="74" name="Left Brace 73"/>
          <p:cNvSpPr/>
          <p:nvPr/>
        </p:nvSpPr>
        <p:spPr>
          <a:xfrm>
            <a:off x="238653" y="1066800"/>
            <a:ext cx="457200" cy="1905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Left Brace 74"/>
          <p:cNvSpPr/>
          <p:nvPr/>
        </p:nvSpPr>
        <p:spPr>
          <a:xfrm>
            <a:off x="200016" y="3429000"/>
            <a:ext cx="533400" cy="265315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76" name="Table 75"/>
          <p:cNvGraphicFramePr>
            <a:graphicFrameLocks noGrp="1"/>
          </p:cNvGraphicFramePr>
          <p:nvPr>
            <p:extLst/>
          </p:nvPr>
        </p:nvGraphicFramePr>
        <p:xfrm>
          <a:off x="885816" y="2895602"/>
          <a:ext cx="8001000" cy="283845"/>
        </p:xfrm>
        <a:graphic>
          <a:graphicData uri="http://schemas.openxmlformats.org/drawingml/2006/table">
            <a:tbl>
              <a:tblPr/>
              <a:tblGrid>
                <a:gridCol w="1333500"/>
                <a:gridCol w="1333500"/>
                <a:gridCol w="1333500"/>
                <a:gridCol w="1333500"/>
                <a:gridCol w="1333500"/>
                <a:gridCol w="1333500"/>
              </a:tblGrid>
              <a:tr h="152400">
                <a:tc>
                  <a:txBody>
                    <a:bodyPr/>
                    <a:lstStyle/>
                    <a:p>
                      <a:pPr algn="ctr" fontAlgn="b"/>
                      <a:r>
                        <a:rPr lang="en-US" sz="1800" b="1" i="0" u="none" strike="noStrike" dirty="0">
                          <a:solidFill>
                            <a:schemeClr val="bg1"/>
                          </a:solidFill>
                          <a:effectLst>
                            <a:outerShdw blurRad="38100" dist="38100" dir="2700000" algn="tl">
                              <a:srgbClr val="000000">
                                <a:alpha val="43137"/>
                              </a:srgbClr>
                            </a:outerShdw>
                          </a:effectLst>
                          <a:latin typeface="+mn-lt"/>
                        </a:rPr>
                        <a:t>2006</a:t>
                      </a:r>
                    </a:p>
                  </a:txBody>
                  <a:tcPr marL="9525" marR="9525" marT="9525" marB="0" anchor="b">
                    <a:lnL>
                      <a:noFill/>
                    </a:lnL>
                    <a:lnR w="6350" cap="flat" cmpd="sng" algn="ctr">
                      <a:solidFill>
                        <a:srgbClr val="FFFFFF"/>
                      </a:solidFill>
                      <a:prstDash val="solid"/>
                      <a:round/>
                      <a:headEnd type="none" w="med" len="med"/>
                      <a:tailEnd type="none" w="med" len="med"/>
                    </a:lnR>
                    <a:lnT>
                      <a:noFill/>
                    </a:lnT>
                    <a:lnB>
                      <a:noFill/>
                    </a:lnB>
                  </a:tcPr>
                </a:tc>
                <a:tc>
                  <a:txBody>
                    <a:bodyPr/>
                    <a:lstStyle/>
                    <a:p>
                      <a:pPr algn="ctr" fontAlgn="b"/>
                      <a:r>
                        <a:rPr lang="en-US" sz="1800" b="1" i="0" u="none" strike="noStrike">
                          <a:solidFill>
                            <a:schemeClr val="bg1"/>
                          </a:solidFill>
                          <a:effectLst>
                            <a:outerShdw blurRad="38100" dist="38100" dir="2700000" algn="tl">
                              <a:srgbClr val="000000">
                                <a:alpha val="43137"/>
                              </a:srgbClr>
                            </a:outerShdw>
                          </a:effectLst>
                          <a:latin typeface="+mn-lt"/>
                        </a:rPr>
                        <a:t>2007</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tcPr>
                </a:tc>
                <a:tc>
                  <a:txBody>
                    <a:bodyPr/>
                    <a:lstStyle/>
                    <a:p>
                      <a:pPr algn="ctr" fontAlgn="b"/>
                      <a:r>
                        <a:rPr lang="en-US" sz="1800" b="1" i="0" u="none" strike="noStrike">
                          <a:solidFill>
                            <a:schemeClr val="bg1"/>
                          </a:solidFill>
                          <a:effectLst>
                            <a:outerShdw blurRad="38100" dist="38100" dir="2700000" algn="tl">
                              <a:srgbClr val="000000">
                                <a:alpha val="43137"/>
                              </a:srgbClr>
                            </a:outerShdw>
                          </a:effectLst>
                          <a:latin typeface="+mn-lt"/>
                        </a:rPr>
                        <a:t>2008</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tcPr>
                </a:tc>
                <a:tc>
                  <a:txBody>
                    <a:bodyPr/>
                    <a:lstStyle/>
                    <a:p>
                      <a:pPr algn="ctr" fontAlgn="b"/>
                      <a:r>
                        <a:rPr lang="en-US" sz="1800" b="1" i="0" u="none" strike="noStrike" dirty="0">
                          <a:solidFill>
                            <a:schemeClr val="bg1"/>
                          </a:solidFill>
                          <a:effectLst>
                            <a:outerShdw blurRad="38100" dist="38100" dir="2700000" algn="tl">
                              <a:srgbClr val="000000">
                                <a:alpha val="43137"/>
                              </a:srgbClr>
                            </a:outerShdw>
                          </a:effectLst>
                          <a:latin typeface="+mn-lt"/>
                        </a:rPr>
                        <a:t>2009</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tcPr>
                </a:tc>
                <a:tc>
                  <a:txBody>
                    <a:bodyPr/>
                    <a:lstStyle/>
                    <a:p>
                      <a:pPr algn="ctr" fontAlgn="b"/>
                      <a:r>
                        <a:rPr lang="en-US" sz="1800" b="1" i="0" u="none" strike="noStrike" dirty="0">
                          <a:solidFill>
                            <a:schemeClr val="bg1"/>
                          </a:solidFill>
                          <a:effectLst>
                            <a:outerShdw blurRad="38100" dist="38100" dir="2700000" algn="tl">
                              <a:srgbClr val="000000">
                                <a:alpha val="43137"/>
                              </a:srgbClr>
                            </a:outerShdw>
                          </a:effectLst>
                          <a:latin typeface="+mn-lt"/>
                        </a:rPr>
                        <a:t>2010</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tcPr>
                </a:tc>
                <a:tc>
                  <a:txBody>
                    <a:bodyPr/>
                    <a:lstStyle/>
                    <a:p>
                      <a:pPr algn="ctr" fontAlgn="b"/>
                      <a:r>
                        <a:rPr lang="en-US" sz="1800" b="1" i="0" u="none" strike="noStrike" dirty="0" smtClean="0">
                          <a:solidFill>
                            <a:schemeClr val="bg1"/>
                          </a:solidFill>
                          <a:effectLst>
                            <a:outerShdw blurRad="38100" dist="38100" dir="2700000" algn="tl">
                              <a:srgbClr val="000000">
                                <a:alpha val="43137"/>
                              </a:srgbClr>
                            </a:outerShdw>
                          </a:effectLst>
                          <a:latin typeface="+mn-lt"/>
                        </a:rPr>
                        <a:t>2011-14</a:t>
                      </a:r>
                      <a:endParaRPr lang="en-US" sz="1800" b="1" i="0" u="none" strike="noStrike" dirty="0">
                        <a:solidFill>
                          <a:schemeClr val="bg1"/>
                        </a:solidFill>
                        <a:effectLst>
                          <a:outerShdw blurRad="38100" dist="38100" dir="2700000" algn="tl">
                            <a:srgbClr val="000000">
                              <a:alpha val="43137"/>
                            </a:srgbClr>
                          </a:outerShdw>
                        </a:effectLst>
                        <a:latin typeface="+mn-lt"/>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tcPr>
                </a:tc>
              </a:tr>
            </a:tbl>
          </a:graphicData>
        </a:graphic>
      </p:graphicFrame>
      <p:sp>
        <p:nvSpPr>
          <p:cNvPr id="77" name="Text Box 50"/>
          <p:cNvSpPr txBox="1">
            <a:spLocks noChangeArrowheads="1"/>
          </p:cNvSpPr>
          <p:nvPr/>
        </p:nvSpPr>
        <p:spPr bwMode="auto">
          <a:xfrm>
            <a:off x="4837227" y="3424240"/>
            <a:ext cx="1079500" cy="424683"/>
          </a:xfrm>
          <a:prstGeom prst="rect">
            <a:avLst/>
          </a:prstGeom>
          <a:solidFill>
            <a:srgbClr val="88123C"/>
          </a:solidFill>
          <a:ln w="9525" algn="ctr">
            <a:solidFill>
              <a:schemeClr val="tx1"/>
            </a:solidFill>
            <a:miter lim="800000"/>
            <a:headEnd/>
            <a:tailEnd/>
          </a:ln>
        </p:spPr>
        <p:txBody>
          <a:bodyPr lIns="79200" tIns="39600" rIns="79200" bIns="39600">
            <a:spAutoFit/>
          </a:bodyPr>
          <a:lstStyle/>
          <a:p>
            <a:pPr defTabSz="801688">
              <a:lnSpc>
                <a:spcPct val="80000"/>
              </a:lnSpc>
              <a:spcBef>
                <a:spcPct val="50000"/>
              </a:spcBef>
            </a:pPr>
            <a:r>
              <a:rPr lang="en-US" altLang="zh-CN" sz="1400" b="1" dirty="0">
                <a:solidFill>
                  <a:schemeClr val="bg1"/>
                </a:solidFill>
                <a:latin typeface="+mn-lt"/>
                <a:ea typeface="MS PGothic" pitchFamily="34" charset="-128"/>
              </a:rPr>
              <a:t>SCT UEFI 2.1</a:t>
            </a:r>
          </a:p>
        </p:txBody>
      </p:sp>
      <p:sp>
        <p:nvSpPr>
          <p:cNvPr id="78" name="Line 44"/>
          <p:cNvSpPr>
            <a:spLocks noChangeShapeType="1"/>
          </p:cNvSpPr>
          <p:nvPr/>
        </p:nvSpPr>
        <p:spPr bwMode="auto">
          <a:xfrm>
            <a:off x="7958069" y="1398589"/>
            <a:ext cx="11113" cy="1482725"/>
          </a:xfrm>
          <a:prstGeom prst="line">
            <a:avLst/>
          </a:prstGeom>
          <a:noFill/>
          <a:ln w="19050">
            <a:solidFill>
              <a:schemeClr val="tx1"/>
            </a:solidFill>
            <a:round/>
            <a:headEnd/>
            <a:tailEnd type="triangle" w="med" len="med"/>
          </a:ln>
        </p:spPr>
        <p:txBody>
          <a:bodyPr wrap="square" lIns="79200" tIns="39600" rIns="79200" bIns="39600">
            <a:spAutoFit/>
          </a:bodyPr>
          <a:lstStyle/>
          <a:p>
            <a:endParaRPr lang="en-US">
              <a:latin typeface="+mn-lt"/>
            </a:endParaRPr>
          </a:p>
        </p:txBody>
      </p:sp>
      <p:sp>
        <p:nvSpPr>
          <p:cNvPr id="79" name="Text Box 39"/>
          <p:cNvSpPr txBox="1">
            <a:spLocks noChangeArrowheads="1"/>
          </p:cNvSpPr>
          <p:nvPr/>
        </p:nvSpPr>
        <p:spPr bwMode="auto">
          <a:xfrm>
            <a:off x="7516030" y="1274660"/>
            <a:ext cx="1217929" cy="252328"/>
          </a:xfrm>
          <a:prstGeom prst="rect">
            <a:avLst/>
          </a:prstGeom>
          <a:solidFill>
            <a:srgbClr val="FF5C00"/>
          </a:solidFill>
          <a:ln w="9525" algn="ctr">
            <a:solidFill>
              <a:schemeClr val="tx1"/>
            </a:solidFill>
            <a:miter lim="800000"/>
            <a:headEnd/>
            <a:tailEnd/>
          </a:ln>
          <a:effectLst/>
        </p:spPr>
        <p:txBody>
          <a:bodyPr wrap="none" lIns="79200" tIns="39600" rIns="79200" bIns="39600">
            <a:spAutoFit/>
          </a:bodyPr>
          <a:lstStyle/>
          <a:p>
            <a:pPr defTabSz="801688">
              <a:lnSpc>
                <a:spcPct val="80000"/>
              </a:lnSpc>
              <a:spcBef>
                <a:spcPct val="50000"/>
              </a:spcBef>
              <a:defRPr/>
            </a:pPr>
            <a:r>
              <a:rPr lang="en-US" altLang="zh-CN" sz="1400" b="1" dirty="0">
                <a:solidFill>
                  <a:schemeClr val="bg1"/>
                </a:solidFill>
                <a:latin typeface="+mn-lt"/>
                <a:ea typeface="MS PGothic" pitchFamily="34" charset="-128"/>
              </a:rPr>
              <a:t>UEFI </a:t>
            </a:r>
            <a:r>
              <a:rPr lang="en-US" altLang="zh-CN" sz="1400" b="1" dirty="0" smtClean="0">
                <a:solidFill>
                  <a:schemeClr val="bg1"/>
                </a:solidFill>
                <a:latin typeface="+mn-lt"/>
                <a:ea typeface="MS PGothic" pitchFamily="34" charset="-128"/>
              </a:rPr>
              <a:t>2.3.1</a:t>
            </a:r>
            <a:endParaRPr lang="en-US" altLang="zh-CN" sz="1400" b="1" dirty="0">
              <a:solidFill>
                <a:schemeClr val="bg1"/>
              </a:solidFill>
              <a:latin typeface="+mn-lt"/>
              <a:ea typeface="MS PGothic" pitchFamily="34" charset="-128"/>
            </a:endParaRPr>
          </a:p>
        </p:txBody>
      </p:sp>
      <p:sp>
        <p:nvSpPr>
          <p:cNvPr id="80" name="Text Box 74"/>
          <p:cNvSpPr txBox="1">
            <a:spLocks noChangeArrowheads="1"/>
          </p:cNvSpPr>
          <p:nvPr/>
        </p:nvSpPr>
        <p:spPr bwMode="auto">
          <a:xfrm>
            <a:off x="7439016" y="5113337"/>
            <a:ext cx="1391088" cy="726304"/>
          </a:xfrm>
          <a:prstGeom prst="rect">
            <a:avLst/>
          </a:prstGeom>
          <a:solidFill>
            <a:srgbClr val="FFFF00"/>
          </a:solidFill>
          <a:ln w="9525" algn="ctr">
            <a:solidFill>
              <a:schemeClr val="tx1"/>
            </a:solidFill>
            <a:miter lim="800000"/>
            <a:headEnd/>
            <a:tailEnd/>
          </a:ln>
        </p:spPr>
        <p:txBody>
          <a:bodyPr wrap="square" lIns="79200" tIns="39600" rIns="79200" bIns="39600">
            <a:spAutoFit/>
          </a:bodyPr>
          <a:lstStyle/>
          <a:p>
            <a:pPr defTabSz="801688">
              <a:spcBef>
                <a:spcPts val="0"/>
              </a:spcBef>
            </a:pPr>
            <a:r>
              <a:rPr lang="en-US" altLang="zh-CN" sz="1400" b="1" dirty="0" smtClean="0">
                <a:latin typeface="+mn-lt"/>
                <a:ea typeface="MS PGothic" pitchFamily="34" charset="-128"/>
              </a:rPr>
              <a:t>UDK2014</a:t>
            </a:r>
          </a:p>
          <a:p>
            <a:pPr defTabSz="801688">
              <a:spcBef>
                <a:spcPts val="0"/>
              </a:spcBef>
            </a:pPr>
            <a:r>
              <a:rPr lang="en-US" altLang="zh-CN" sz="1400" b="1" dirty="0" smtClean="0">
                <a:latin typeface="+mn-lt"/>
                <a:ea typeface="MS PGothic" pitchFamily="34" charset="-128"/>
              </a:rPr>
              <a:t>UEFI 2.4</a:t>
            </a:r>
          </a:p>
          <a:p>
            <a:pPr defTabSz="801688">
              <a:spcBef>
                <a:spcPts val="0"/>
              </a:spcBef>
            </a:pPr>
            <a:r>
              <a:rPr lang="en-US" altLang="zh-CN" sz="1400" b="1" dirty="0" smtClean="0">
                <a:latin typeface="+mn-lt"/>
                <a:ea typeface="MS PGothic" pitchFamily="34" charset="-128"/>
              </a:rPr>
              <a:t>PI 1.3</a:t>
            </a:r>
            <a:endParaRPr lang="en-US" altLang="zh-CN" sz="1400" b="1" dirty="0">
              <a:latin typeface="+mn-lt"/>
              <a:ea typeface="MS PGothic" pitchFamily="34" charset="-128"/>
            </a:endParaRPr>
          </a:p>
        </p:txBody>
      </p:sp>
      <p:sp>
        <p:nvSpPr>
          <p:cNvPr id="82" name="Text Box 50"/>
          <p:cNvSpPr txBox="1">
            <a:spLocks noChangeArrowheads="1"/>
          </p:cNvSpPr>
          <p:nvPr/>
        </p:nvSpPr>
        <p:spPr bwMode="auto">
          <a:xfrm>
            <a:off x="7040099" y="3429002"/>
            <a:ext cx="1079500" cy="424683"/>
          </a:xfrm>
          <a:prstGeom prst="rect">
            <a:avLst/>
          </a:prstGeom>
          <a:solidFill>
            <a:srgbClr val="88123C"/>
          </a:solidFill>
          <a:ln w="9525" algn="ctr">
            <a:solidFill>
              <a:schemeClr val="tx1"/>
            </a:solidFill>
            <a:miter lim="800000"/>
            <a:headEnd/>
            <a:tailEnd/>
          </a:ln>
        </p:spPr>
        <p:txBody>
          <a:bodyPr lIns="79200" tIns="39600" rIns="79200" bIns="39600">
            <a:spAutoFit/>
          </a:bodyPr>
          <a:lstStyle/>
          <a:p>
            <a:pPr defTabSz="801688">
              <a:lnSpc>
                <a:spcPct val="80000"/>
              </a:lnSpc>
              <a:spcBef>
                <a:spcPct val="50000"/>
              </a:spcBef>
            </a:pPr>
            <a:r>
              <a:rPr lang="en-US" altLang="zh-CN" sz="1400" b="1" dirty="0">
                <a:solidFill>
                  <a:schemeClr val="bg1"/>
                </a:solidFill>
                <a:latin typeface="+mn-lt"/>
                <a:ea typeface="MS PGothic" pitchFamily="34" charset="-128"/>
              </a:rPr>
              <a:t>SCT UEFI </a:t>
            </a:r>
            <a:r>
              <a:rPr lang="en-US" altLang="zh-CN" sz="1400" b="1" dirty="0" smtClean="0">
                <a:solidFill>
                  <a:schemeClr val="bg1"/>
                </a:solidFill>
                <a:latin typeface="+mn-lt"/>
                <a:ea typeface="MS PGothic" pitchFamily="34" charset="-128"/>
              </a:rPr>
              <a:t>2.3</a:t>
            </a:r>
            <a:endParaRPr lang="en-US" altLang="zh-CN" sz="1400" b="1" dirty="0">
              <a:solidFill>
                <a:schemeClr val="bg1"/>
              </a:solidFill>
              <a:latin typeface="+mn-lt"/>
              <a:ea typeface="MS PGothic" pitchFamily="34" charset="-128"/>
            </a:endParaRPr>
          </a:p>
        </p:txBody>
      </p:sp>
      <p:sp>
        <p:nvSpPr>
          <p:cNvPr id="83" name="Line 73"/>
          <p:cNvSpPr>
            <a:spLocks noChangeShapeType="1"/>
          </p:cNvSpPr>
          <p:nvPr/>
        </p:nvSpPr>
        <p:spPr bwMode="auto">
          <a:xfrm flipV="1">
            <a:off x="7473653" y="3156745"/>
            <a:ext cx="2886" cy="272257"/>
          </a:xfrm>
          <a:prstGeom prst="line">
            <a:avLst/>
          </a:prstGeom>
          <a:noFill/>
          <a:ln w="19050">
            <a:solidFill>
              <a:schemeClr val="tx1"/>
            </a:solidFill>
            <a:round/>
            <a:headEnd/>
            <a:tailEnd type="triangle" w="med" len="med"/>
          </a:ln>
        </p:spPr>
        <p:txBody>
          <a:bodyPr wrap="square" lIns="79200" tIns="39600" rIns="79200" bIns="39600">
            <a:spAutoFit/>
          </a:bodyPr>
          <a:lstStyle/>
          <a:p>
            <a:endParaRPr lang="en-US">
              <a:latin typeface="+mn-lt"/>
            </a:endParaRPr>
          </a:p>
        </p:txBody>
      </p:sp>
      <p:sp>
        <p:nvSpPr>
          <p:cNvPr id="88" name="Text Box 39"/>
          <p:cNvSpPr txBox="1">
            <a:spLocks noChangeArrowheads="1"/>
          </p:cNvSpPr>
          <p:nvPr/>
        </p:nvSpPr>
        <p:spPr bwMode="auto">
          <a:xfrm>
            <a:off x="7993457" y="1666163"/>
            <a:ext cx="1025568" cy="252328"/>
          </a:xfrm>
          <a:prstGeom prst="rect">
            <a:avLst/>
          </a:prstGeom>
          <a:solidFill>
            <a:srgbClr val="FF5C00"/>
          </a:solidFill>
          <a:ln w="9525" algn="ctr">
            <a:solidFill>
              <a:schemeClr val="tx1"/>
            </a:solidFill>
            <a:miter lim="800000"/>
            <a:headEnd/>
            <a:tailEnd/>
          </a:ln>
          <a:effectLst/>
        </p:spPr>
        <p:txBody>
          <a:bodyPr wrap="none" lIns="79200" tIns="39600" rIns="79200" bIns="39600">
            <a:spAutoFit/>
          </a:bodyPr>
          <a:lstStyle/>
          <a:p>
            <a:pPr defTabSz="801688">
              <a:lnSpc>
                <a:spcPct val="80000"/>
              </a:lnSpc>
              <a:spcBef>
                <a:spcPct val="50000"/>
              </a:spcBef>
              <a:defRPr/>
            </a:pPr>
            <a:r>
              <a:rPr lang="en-US" altLang="zh-CN" sz="1400" b="1" dirty="0">
                <a:solidFill>
                  <a:schemeClr val="bg1"/>
                </a:solidFill>
                <a:latin typeface="+mn-lt"/>
                <a:ea typeface="MS PGothic" pitchFamily="34" charset="-128"/>
              </a:rPr>
              <a:t>UEFI </a:t>
            </a:r>
            <a:r>
              <a:rPr lang="en-US" altLang="zh-CN" sz="1400" b="1" dirty="0" smtClean="0">
                <a:solidFill>
                  <a:schemeClr val="bg1"/>
                </a:solidFill>
                <a:latin typeface="+mn-lt"/>
                <a:ea typeface="MS PGothic" pitchFamily="34" charset="-128"/>
              </a:rPr>
              <a:t>2.4</a:t>
            </a:r>
            <a:endParaRPr lang="en-US" altLang="zh-CN" sz="1400" b="1" dirty="0">
              <a:solidFill>
                <a:schemeClr val="bg1"/>
              </a:solidFill>
              <a:latin typeface="+mn-lt"/>
              <a:ea typeface="MS PGothic" pitchFamily="34" charset="-128"/>
            </a:endParaRPr>
          </a:p>
        </p:txBody>
      </p:sp>
      <p:sp>
        <p:nvSpPr>
          <p:cNvPr id="89" name="Text Box 46"/>
          <p:cNvSpPr txBox="1">
            <a:spLocks noChangeArrowheads="1"/>
          </p:cNvSpPr>
          <p:nvPr/>
        </p:nvSpPr>
        <p:spPr bwMode="auto">
          <a:xfrm>
            <a:off x="8373310" y="2233697"/>
            <a:ext cx="770691" cy="252328"/>
          </a:xfrm>
          <a:prstGeom prst="rect">
            <a:avLst/>
          </a:prstGeom>
          <a:solidFill>
            <a:srgbClr val="0860A8"/>
          </a:solidFill>
          <a:ln w="9525" algn="ctr">
            <a:solidFill>
              <a:schemeClr val="tx1"/>
            </a:solidFill>
            <a:miter lim="800000"/>
            <a:headEnd/>
            <a:tailEnd/>
          </a:ln>
          <a:effectLst/>
        </p:spPr>
        <p:txBody>
          <a:bodyPr wrap="none" lIns="79200" tIns="39600" rIns="79200" bIns="39600">
            <a:spAutoFit/>
          </a:bodyPr>
          <a:lstStyle/>
          <a:p>
            <a:pPr defTabSz="801688">
              <a:lnSpc>
                <a:spcPct val="80000"/>
              </a:lnSpc>
              <a:spcBef>
                <a:spcPct val="50000"/>
              </a:spcBef>
              <a:defRPr/>
            </a:pPr>
            <a:r>
              <a:rPr lang="en-US" altLang="zh-CN" sz="1400" b="1" dirty="0">
                <a:solidFill>
                  <a:schemeClr val="bg1"/>
                </a:solidFill>
                <a:latin typeface="+mn-lt"/>
                <a:ea typeface="MS PGothic" pitchFamily="34" charset="-128"/>
              </a:rPr>
              <a:t>PI </a:t>
            </a:r>
            <a:r>
              <a:rPr lang="en-US" altLang="zh-CN" sz="1400" b="1" dirty="0" smtClean="0">
                <a:solidFill>
                  <a:schemeClr val="bg1"/>
                </a:solidFill>
                <a:latin typeface="+mn-lt"/>
                <a:ea typeface="MS PGothic" pitchFamily="34" charset="-128"/>
              </a:rPr>
              <a:t>1.3</a:t>
            </a:r>
            <a:endParaRPr lang="en-US" altLang="zh-CN" sz="1400" b="1" dirty="0">
              <a:solidFill>
                <a:schemeClr val="bg1"/>
              </a:solidFill>
              <a:latin typeface="+mn-lt"/>
              <a:ea typeface="MS PGothic" pitchFamily="34" charset="-128"/>
            </a:endParaRPr>
          </a:p>
        </p:txBody>
      </p:sp>
      <p:cxnSp>
        <p:nvCxnSpPr>
          <p:cNvPr id="3" name="Straight Arrow Connector 2"/>
          <p:cNvCxnSpPr/>
          <p:nvPr/>
        </p:nvCxnSpPr>
        <p:spPr>
          <a:xfrm flipV="1">
            <a:off x="8403259" y="3184525"/>
            <a:ext cx="0" cy="194165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Text Box 46"/>
          <p:cNvSpPr txBox="1">
            <a:spLocks noChangeArrowheads="1"/>
          </p:cNvSpPr>
          <p:nvPr/>
        </p:nvSpPr>
        <p:spPr bwMode="auto">
          <a:xfrm>
            <a:off x="7963624" y="2574182"/>
            <a:ext cx="1085234" cy="252328"/>
          </a:xfrm>
          <a:prstGeom prst="rect">
            <a:avLst/>
          </a:prstGeom>
          <a:solidFill>
            <a:srgbClr val="0860A8"/>
          </a:solidFill>
          <a:ln w="9525" algn="ctr">
            <a:solidFill>
              <a:schemeClr val="tx1"/>
            </a:solidFill>
            <a:miter lim="800000"/>
            <a:headEnd/>
            <a:tailEnd/>
          </a:ln>
          <a:effectLst/>
        </p:spPr>
        <p:txBody>
          <a:bodyPr wrap="square" lIns="79200" tIns="39600" rIns="79200" bIns="39600">
            <a:spAutoFit/>
          </a:bodyPr>
          <a:lstStyle/>
          <a:p>
            <a:pPr defTabSz="801688">
              <a:lnSpc>
                <a:spcPct val="80000"/>
              </a:lnSpc>
              <a:spcBef>
                <a:spcPct val="50000"/>
              </a:spcBef>
              <a:defRPr/>
            </a:pPr>
            <a:r>
              <a:rPr lang="en-US" altLang="zh-CN" sz="1400" b="1" dirty="0" smtClean="0">
                <a:solidFill>
                  <a:schemeClr val="bg1"/>
                </a:solidFill>
                <a:latin typeface="+mn-lt"/>
                <a:ea typeface="MS PGothic" pitchFamily="34" charset="-128"/>
              </a:rPr>
              <a:t>ACPI</a:t>
            </a:r>
            <a:r>
              <a:rPr lang="en-US" altLang="zh-CN" sz="1400" b="1" dirty="0" smtClean="0">
                <a:solidFill>
                  <a:schemeClr val="bg1"/>
                </a:solidFill>
                <a:ea typeface="MS PGothic" pitchFamily="34" charset="-128"/>
              </a:rPr>
              <a:t>5.1</a:t>
            </a:r>
            <a:endParaRPr lang="en-US" altLang="zh-CN" sz="1400" b="1" dirty="0">
              <a:solidFill>
                <a:schemeClr val="bg1"/>
              </a:solidFill>
              <a:latin typeface="+mn-lt"/>
              <a:ea typeface="MS PGothic" pitchFamily="34" charset="-128"/>
            </a:endParaRPr>
          </a:p>
        </p:txBody>
      </p:sp>
      <p:sp>
        <p:nvSpPr>
          <p:cNvPr id="84" name="Text Box 46"/>
          <p:cNvSpPr txBox="1">
            <a:spLocks noChangeArrowheads="1"/>
          </p:cNvSpPr>
          <p:nvPr/>
        </p:nvSpPr>
        <p:spPr bwMode="auto">
          <a:xfrm>
            <a:off x="8035365" y="4383939"/>
            <a:ext cx="644143" cy="189246"/>
          </a:xfrm>
          <a:prstGeom prst="rect">
            <a:avLst/>
          </a:prstGeom>
          <a:solidFill>
            <a:srgbClr val="0860A8"/>
          </a:solidFill>
          <a:ln w="9525" algn="ctr">
            <a:solidFill>
              <a:schemeClr val="tx1"/>
            </a:solidFill>
            <a:miter lim="800000"/>
            <a:headEnd/>
            <a:tailEnd/>
          </a:ln>
          <a:effectLst/>
        </p:spPr>
        <p:txBody>
          <a:bodyPr wrap="none" lIns="59400" tIns="29700" rIns="59400" bIns="29700">
            <a:spAutoFit/>
          </a:bodyPr>
          <a:lstStyle/>
          <a:p>
            <a:pPr defTabSz="601251">
              <a:lnSpc>
                <a:spcPct val="80000"/>
              </a:lnSpc>
              <a:spcBef>
                <a:spcPct val="50000"/>
              </a:spcBef>
              <a:defRPr/>
            </a:pPr>
            <a:r>
              <a:rPr lang="en-US" altLang="zh-CN" sz="1050" b="1" dirty="0">
                <a:solidFill>
                  <a:srgbClr val="FFFFFF"/>
                </a:solidFill>
                <a:latin typeface="Verdana"/>
                <a:ea typeface="MS PGothic" pitchFamily="34" charset="-128"/>
              </a:rPr>
              <a:t>FSP1.0</a:t>
            </a:r>
          </a:p>
        </p:txBody>
      </p:sp>
    </p:spTree>
    <p:extLst>
      <p:ext uri="{BB962C8B-B14F-4D97-AF65-F5344CB8AC3E}">
        <p14:creationId xmlns:p14="http://schemas.microsoft.com/office/powerpoint/2010/main" val="1146204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1" descr="uefi_logo_red_gr"/>
          <p:cNvPicPr>
            <a:picLocks noChangeAspect="1" noChangeArrowheads="1"/>
          </p:cNvPicPr>
          <p:nvPr/>
        </p:nvPicPr>
        <p:blipFill>
          <a:blip r:embed="rId3" cstate="print">
            <a:clrChange>
              <a:clrFrom>
                <a:srgbClr val="999999"/>
              </a:clrFrom>
              <a:clrTo>
                <a:srgbClr val="999999">
                  <a:alpha val="0"/>
                </a:srgbClr>
              </a:clrTo>
            </a:clrChange>
            <a:extLst>
              <a:ext uri="{28A0092B-C50C-407E-A947-70E740481C1C}">
                <a14:useLocalDpi xmlns:a14="http://schemas.microsoft.com/office/drawing/2010/main" val="0"/>
              </a:ext>
            </a:extLst>
          </a:blip>
          <a:srcRect/>
          <a:stretch>
            <a:fillRect/>
          </a:stretch>
        </p:blipFill>
        <p:spPr bwMode="auto">
          <a:xfrm>
            <a:off x="591430" y="609600"/>
            <a:ext cx="9525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91380" y="2991168"/>
            <a:ext cx="1752600" cy="457200"/>
          </a:xfrm>
          <a:prstGeom prst="rect">
            <a:avLst/>
          </a:prstGeom>
          <a:solidFill>
            <a:srgbClr val="FF99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solidFill>
                  <a:schemeClr val="tx1"/>
                </a:solidFill>
                <a:latin typeface="Calibri" pitchFamily="34" charset="0"/>
                <a:ea typeface="宋体" charset="-122"/>
              </a:rPr>
              <a:t>USWG</a:t>
            </a:r>
          </a:p>
        </p:txBody>
      </p:sp>
      <p:cxnSp>
        <p:nvCxnSpPr>
          <p:cNvPr id="10" name="Elbow Connector 9"/>
          <p:cNvCxnSpPr>
            <a:endCxn id="6" idx="0"/>
          </p:cNvCxnSpPr>
          <p:nvPr/>
        </p:nvCxnSpPr>
        <p:spPr>
          <a:xfrm rot="16200000" flipH="1">
            <a:off x="656517" y="2580006"/>
            <a:ext cx="817563" cy="4762"/>
          </a:xfrm>
          <a:prstGeom prst="bentConnector3">
            <a:avLst>
              <a:gd name="adj1" fmla="val 50000"/>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91380" y="2379980"/>
            <a:ext cx="1752600" cy="457200"/>
          </a:xfrm>
          <a:prstGeom prst="rect">
            <a:avLst/>
          </a:prstGeom>
          <a:solidFill>
            <a:srgbClr val="FF99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smtClean="0">
                <a:solidFill>
                  <a:schemeClr val="tx1"/>
                </a:solidFill>
                <a:latin typeface="Calibri" pitchFamily="34" charset="0"/>
                <a:ea typeface="宋体" charset="-122"/>
              </a:rPr>
              <a:t>BOD</a:t>
            </a:r>
            <a:endParaRPr lang="en-US" altLang="zh-CN" dirty="0">
              <a:solidFill>
                <a:schemeClr val="tx1"/>
              </a:solidFill>
              <a:latin typeface="Calibri" pitchFamily="34" charset="0"/>
              <a:ea typeface="宋体" charset="-122"/>
            </a:endParaRPr>
          </a:p>
        </p:txBody>
      </p:sp>
      <p:sp>
        <p:nvSpPr>
          <p:cNvPr id="12" name="Rectangle 11"/>
          <p:cNvSpPr/>
          <p:nvPr/>
        </p:nvSpPr>
        <p:spPr>
          <a:xfrm>
            <a:off x="1477962" y="3560129"/>
            <a:ext cx="1752600" cy="457200"/>
          </a:xfrm>
          <a:prstGeom prst="rect">
            <a:avLst/>
          </a:prstGeom>
          <a:solidFill>
            <a:srgbClr val="FF99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solidFill>
                  <a:schemeClr val="tx1"/>
                </a:solidFill>
                <a:latin typeface="Calibri" pitchFamily="34" charset="0"/>
                <a:ea typeface="宋体" charset="-122"/>
              </a:rPr>
              <a:t>UNST</a:t>
            </a:r>
          </a:p>
        </p:txBody>
      </p:sp>
      <p:sp>
        <p:nvSpPr>
          <p:cNvPr id="13" name="Rectangle 12"/>
          <p:cNvSpPr/>
          <p:nvPr/>
        </p:nvSpPr>
        <p:spPr>
          <a:xfrm>
            <a:off x="1481137" y="4082416"/>
            <a:ext cx="1752600" cy="457200"/>
          </a:xfrm>
          <a:prstGeom prst="rect">
            <a:avLst/>
          </a:prstGeom>
          <a:solidFill>
            <a:srgbClr val="FF99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002CB8"/>
                </a:solidFill>
                <a:latin typeface="Calibri" pitchFamily="34" charset="0"/>
                <a:ea typeface="宋体" charset="-122"/>
              </a:rPr>
              <a:t>USST</a:t>
            </a:r>
          </a:p>
        </p:txBody>
      </p:sp>
      <p:cxnSp>
        <p:nvCxnSpPr>
          <p:cNvPr id="14" name="Elbow Connector 13"/>
          <p:cNvCxnSpPr>
            <a:endCxn id="13" idx="1"/>
          </p:cNvCxnSpPr>
          <p:nvPr/>
        </p:nvCxnSpPr>
        <p:spPr>
          <a:xfrm rot="16200000" flipH="1">
            <a:off x="854514" y="3684393"/>
            <a:ext cx="839788" cy="413457"/>
          </a:xfrm>
          <a:prstGeom prst="bentConnector2">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Elbow Connector 11"/>
          <p:cNvCxnSpPr>
            <a:endCxn id="12" idx="1"/>
          </p:cNvCxnSpPr>
          <p:nvPr/>
        </p:nvCxnSpPr>
        <p:spPr>
          <a:xfrm rot="16200000" flipH="1">
            <a:off x="1114071" y="3424837"/>
            <a:ext cx="317501" cy="410282"/>
          </a:xfrm>
          <a:prstGeom prst="bentConnector2">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472720" y="4636455"/>
            <a:ext cx="1752600" cy="457200"/>
          </a:xfrm>
          <a:prstGeom prst="rect">
            <a:avLst/>
          </a:prstGeom>
          <a:solidFill>
            <a:srgbClr val="FF99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smtClean="0">
                <a:solidFill>
                  <a:schemeClr val="tx1"/>
                </a:solidFill>
                <a:latin typeface="Calibri" pitchFamily="34" charset="0"/>
                <a:ea typeface="宋体" charset="-122"/>
              </a:rPr>
              <a:t>……</a:t>
            </a:r>
            <a:endParaRPr lang="en-US" altLang="zh-CN" dirty="0">
              <a:solidFill>
                <a:schemeClr val="tx1"/>
              </a:solidFill>
              <a:latin typeface="Calibri" pitchFamily="34" charset="0"/>
              <a:ea typeface="宋体" charset="-122"/>
            </a:endParaRPr>
          </a:p>
        </p:txBody>
      </p:sp>
      <p:cxnSp>
        <p:nvCxnSpPr>
          <p:cNvPr id="17" name="Elbow Connector 16"/>
          <p:cNvCxnSpPr>
            <a:stCxn id="6" idx="2"/>
            <a:endCxn id="16" idx="1"/>
          </p:cNvCxnSpPr>
          <p:nvPr/>
        </p:nvCxnSpPr>
        <p:spPr>
          <a:xfrm rot="16200000" flipH="1">
            <a:off x="561857" y="3954191"/>
            <a:ext cx="1416687" cy="405040"/>
          </a:xfrm>
          <a:prstGeom prst="bentConnector2">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142471" y="2809344"/>
            <a:ext cx="1752600" cy="457200"/>
          </a:xfrm>
          <a:prstGeom prst="rect">
            <a:avLst/>
          </a:prstGeom>
          <a:solidFill>
            <a:srgbClr val="FF99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smtClean="0">
                <a:solidFill>
                  <a:srgbClr val="002CB8"/>
                </a:solidFill>
                <a:latin typeface="Calibri" pitchFamily="34" charset="0"/>
                <a:ea typeface="宋体" charset="-122"/>
              </a:rPr>
              <a:t>USRT</a:t>
            </a:r>
            <a:endParaRPr lang="en-US" altLang="zh-CN" dirty="0">
              <a:solidFill>
                <a:srgbClr val="002CB8"/>
              </a:solidFill>
              <a:latin typeface="Calibri" pitchFamily="34" charset="0"/>
              <a:ea typeface="宋体" charset="-122"/>
            </a:endParaRPr>
          </a:p>
        </p:txBody>
      </p:sp>
      <p:cxnSp>
        <p:nvCxnSpPr>
          <p:cNvPr id="19" name="Elbow Connector 11"/>
          <p:cNvCxnSpPr>
            <a:cxnSpLocks noChangeShapeType="1"/>
            <a:stCxn id="11" idx="3"/>
            <a:endCxn id="18" idx="0"/>
          </p:cNvCxnSpPr>
          <p:nvPr/>
        </p:nvCxnSpPr>
        <p:spPr bwMode="auto">
          <a:xfrm>
            <a:off x="1943980" y="2608580"/>
            <a:ext cx="1074791" cy="200764"/>
          </a:xfrm>
          <a:prstGeom prst="bentConnector2">
            <a:avLst/>
          </a:prstGeom>
          <a:noFill/>
          <a:ln w="25400" algn="ctr">
            <a:solidFill>
              <a:srgbClr val="7F7F7F"/>
            </a:solidFill>
            <a:miter lim="800000"/>
            <a:headEnd/>
            <a:tailEnd/>
          </a:ln>
          <a:extLst>
            <a:ext uri="{909E8E84-426E-40DD-AFC4-6F175D3DCCD1}">
              <a14:hiddenFill xmlns:a14="http://schemas.microsoft.com/office/drawing/2010/main">
                <a:noFill/>
              </a14:hiddenFill>
            </a:ext>
          </a:extLst>
        </p:spPr>
      </p:cxnSp>
      <p:sp>
        <p:nvSpPr>
          <p:cNvPr id="20" name="Content Placeholder 6"/>
          <p:cNvSpPr txBox="1">
            <a:spLocks/>
          </p:cNvSpPr>
          <p:nvPr/>
        </p:nvSpPr>
        <p:spPr>
          <a:xfrm>
            <a:off x="3886200" y="197200"/>
            <a:ext cx="5257800" cy="5387975"/>
          </a:xfrm>
          <a:prstGeom prst="rect">
            <a:avLst/>
          </a:prstGeom>
        </p:spPr>
        <p:txBody>
          <a:bodyPr/>
          <a:lstStyle/>
          <a:p>
            <a:pPr marL="342900" indent="-342900" eaLnBrk="0" hangingPunct="0">
              <a:buFontTx/>
              <a:buChar char="•"/>
              <a:defRPr/>
            </a:pPr>
            <a:endParaRPr lang="en-US" altLang="zh-CN" sz="1600" b="1" i="0" kern="0" dirty="0" smtClean="0">
              <a:solidFill>
                <a:srgbClr val="0D0D0D"/>
              </a:solidFill>
              <a:effectLst>
                <a:outerShdw blurRad="38100" dist="38100" dir="2700000" algn="tl">
                  <a:srgbClr val="000000">
                    <a:alpha val="43137"/>
                  </a:srgbClr>
                </a:outerShdw>
              </a:effectLst>
              <a:latin typeface="Bookman Old Style" pitchFamily="18" charset="0"/>
              <a:cs typeface="Calibri" pitchFamily="34" charset="0"/>
            </a:endParaRPr>
          </a:p>
          <a:p>
            <a:pPr marL="342900" indent="-342900" eaLnBrk="0" hangingPunct="0">
              <a:buFontTx/>
              <a:buChar char="•"/>
              <a:defRPr/>
            </a:pPr>
            <a:r>
              <a:rPr lang="en-US" altLang="zh-CN" sz="1600" b="1" kern="0" dirty="0" smtClean="0">
                <a:solidFill>
                  <a:srgbClr val="0D0D0D"/>
                </a:solidFill>
                <a:effectLst>
                  <a:outerShdw blurRad="38100" dist="38100" dir="2700000" algn="tl">
                    <a:srgbClr val="000000">
                      <a:alpha val="43137"/>
                    </a:srgbClr>
                  </a:outerShdw>
                </a:effectLst>
                <a:latin typeface="Bookman Old Style" pitchFamily="18" charset="0"/>
                <a:cs typeface="Calibri" pitchFamily="34" charset="0"/>
              </a:rPr>
              <a:t>USWG</a:t>
            </a:r>
            <a:endParaRPr lang="en-US" altLang="zh-CN" sz="1600" b="1" kern="0" dirty="0">
              <a:solidFill>
                <a:srgbClr val="0D0D0D"/>
              </a:solidFill>
              <a:effectLst>
                <a:outerShdw blurRad="38100" dist="38100" dir="2700000" algn="tl">
                  <a:srgbClr val="000000">
                    <a:alpha val="43137"/>
                  </a:srgbClr>
                </a:outerShdw>
              </a:effectLst>
              <a:latin typeface="Bookman Old Style" pitchFamily="18" charset="0"/>
              <a:cs typeface="Calibri" pitchFamily="34" charset="0"/>
            </a:endParaRPr>
          </a:p>
          <a:p>
            <a:pPr marL="800100" lvl="1" indent="-342900" eaLnBrk="0" hangingPunct="0">
              <a:buFontTx/>
              <a:buChar char="•"/>
              <a:defRPr/>
            </a:pPr>
            <a:r>
              <a:rPr lang="en-US" altLang="zh-CN" sz="1600" b="1" kern="0" dirty="0" smtClean="0">
                <a:solidFill>
                  <a:srgbClr val="0D0D0D"/>
                </a:solidFill>
                <a:latin typeface="Bookman Old Style" pitchFamily="18" charset="0"/>
                <a:cs typeface="Calibri" pitchFamily="34" charset="0"/>
              </a:rPr>
              <a:t>U</a:t>
            </a:r>
            <a:r>
              <a:rPr lang="en-US" altLang="zh-CN" sz="1600" kern="0" dirty="0" smtClean="0">
                <a:solidFill>
                  <a:srgbClr val="0D0D0D"/>
                </a:solidFill>
                <a:latin typeface="Bookman Old Style" pitchFamily="18" charset="0"/>
                <a:cs typeface="Calibri" pitchFamily="34" charset="0"/>
              </a:rPr>
              <a:t>EFI </a:t>
            </a:r>
            <a:r>
              <a:rPr lang="en-US" altLang="zh-CN" sz="1600" b="1" kern="0" dirty="0" smtClean="0">
                <a:solidFill>
                  <a:srgbClr val="0D0D0D"/>
                </a:solidFill>
                <a:latin typeface="Bookman Old Style" pitchFamily="18" charset="0"/>
                <a:cs typeface="Calibri" pitchFamily="34" charset="0"/>
              </a:rPr>
              <a:t>S</a:t>
            </a:r>
            <a:r>
              <a:rPr lang="en-US" altLang="zh-CN" sz="1600" kern="0" dirty="0" smtClean="0">
                <a:solidFill>
                  <a:srgbClr val="0D0D0D"/>
                </a:solidFill>
                <a:latin typeface="Bookman Old Style" pitchFamily="18" charset="0"/>
                <a:cs typeface="Calibri" pitchFamily="34" charset="0"/>
              </a:rPr>
              <a:t>pecification </a:t>
            </a:r>
            <a:r>
              <a:rPr lang="en-US" altLang="zh-CN" sz="1600" b="1" kern="0" dirty="0" smtClean="0">
                <a:solidFill>
                  <a:srgbClr val="0D0D0D"/>
                </a:solidFill>
                <a:latin typeface="Bookman Old Style" pitchFamily="18" charset="0"/>
                <a:cs typeface="Calibri" pitchFamily="34" charset="0"/>
              </a:rPr>
              <a:t>W</a:t>
            </a:r>
            <a:r>
              <a:rPr lang="en-US" altLang="zh-CN" sz="1600" kern="0" dirty="0" smtClean="0">
                <a:solidFill>
                  <a:srgbClr val="0D0D0D"/>
                </a:solidFill>
                <a:latin typeface="Bookman Old Style" pitchFamily="18" charset="0"/>
                <a:cs typeface="Calibri" pitchFamily="34" charset="0"/>
              </a:rPr>
              <a:t>orking </a:t>
            </a:r>
            <a:r>
              <a:rPr lang="en-US" altLang="zh-CN" sz="1600" b="1" kern="0" dirty="0">
                <a:solidFill>
                  <a:srgbClr val="0D0D0D"/>
                </a:solidFill>
                <a:latin typeface="Bookman Old Style" pitchFamily="18" charset="0"/>
                <a:cs typeface="Calibri" pitchFamily="34" charset="0"/>
              </a:rPr>
              <a:t>G</a:t>
            </a:r>
            <a:r>
              <a:rPr lang="en-US" altLang="zh-CN" sz="1600" kern="0" dirty="0" smtClean="0">
                <a:solidFill>
                  <a:srgbClr val="0D0D0D"/>
                </a:solidFill>
                <a:latin typeface="Bookman Old Style" pitchFamily="18" charset="0"/>
                <a:cs typeface="Calibri" pitchFamily="34" charset="0"/>
              </a:rPr>
              <a:t>roup</a:t>
            </a:r>
          </a:p>
          <a:p>
            <a:pPr marL="342900" indent="-342900" eaLnBrk="0" hangingPunct="0">
              <a:buFontTx/>
              <a:buChar char="•"/>
              <a:defRPr/>
            </a:pPr>
            <a:r>
              <a:rPr lang="en-US" altLang="zh-CN" sz="1600" b="1" kern="0" dirty="0" smtClean="0">
                <a:solidFill>
                  <a:srgbClr val="0D0D0D"/>
                </a:solidFill>
                <a:latin typeface="Bookman Old Style" pitchFamily="18" charset="0"/>
                <a:cs typeface="Calibri" pitchFamily="34" charset="0"/>
              </a:rPr>
              <a:t>PIWG</a:t>
            </a:r>
            <a:endParaRPr lang="en-US" altLang="zh-CN" sz="1600" b="1" kern="0" dirty="0">
              <a:solidFill>
                <a:srgbClr val="0D0D0D"/>
              </a:solidFill>
              <a:latin typeface="Bookman Old Style" pitchFamily="18" charset="0"/>
              <a:cs typeface="Calibri" pitchFamily="34" charset="0"/>
            </a:endParaRPr>
          </a:p>
          <a:p>
            <a:pPr marL="800100" lvl="1" indent="-342900" eaLnBrk="0" hangingPunct="0">
              <a:buFontTx/>
              <a:buChar char="•"/>
              <a:defRPr/>
            </a:pPr>
            <a:r>
              <a:rPr lang="en-US" altLang="zh-CN" sz="1600" b="1" i="0" kern="0" dirty="0" smtClean="0">
                <a:solidFill>
                  <a:srgbClr val="0D0D0D"/>
                </a:solidFill>
                <a:effectLst>
                  <a:outerShdw blurRad="38100" dist="38100" dir="2700000" algn="tl">
                    <a:srgbClr val="000000">
                      <a:alpha val="43137"/>
                    </a:srgbClr>
                  </a:outerShdw>
                </a:effectLst>
                <a:latin typeface="Bookman Old Style" pitchFamily="18" charset="0"/>
                <a:cs typeface="Calibri" pitchFamily="34" charset="0"/>
              </a:rPr>
              <a:t>P</a:t>
            </a:r>
            <a:r>
              <a:rPr lang="en-US" altLang="zh-CN" sz="1600" i="0" kern="0" dirty="0" smtClean="0">
                <a:solidFill>
                  <a:srgbClr val="0D0D0D"/>
                </a:solidFill>
                <a:latin typeface="Bookman Old Style" pitchFamily="18" charset="0"/>
                <a:cs typeface="Calibri" pitchFamily="34" charset="0"/>
              </a:rPr>
              <a:t>latform </a:t>
            </a:r>
            <a:r>
              <a:rPr lang="en-US" altLang="zh-CN" sz="1600" b="1" i="0" kern="0" dirty="0" smtClean="0">
                <a:solidFill>
                  <a:srgbClr val="0D0D0D"/>
                </a:solidFill>
                <a:latin typeface="Bookman Old Style" pitchFamily="18" charset="0"/>
                <a:cs typeface="Calibri" pitchFamily="34" charset="0"/>
              </a:rPr>
              <a:t>I</a:t>
            </a:r>
            <a:r>
              <a:rPr lang="en-US" altLang="zh-CN" sz="1600" i="0" kern="0" dirty="0" smtClean="0">
                <a:solidFill>
                  <a:srgbClr val="0D0D0D"/>
                </a:solidFill>
                <a:latin typeface="Bookman Old Style" pitchFamily="18" charset="0"/>
                <a:cs typeface="Calibri" pitchFamily="34" charset="0"/>
              </a:rPr>
              <a:t>nitialization </a:t>
            </a:r>
            <a:r>
              <a:rPr lang="en-US" altLang="zh-CN" sz="1600" b="1" i="0" kern="0" dirty="0" smtClean="0">
                <a:solidFill>
                  <a:srgbClr val="0D0D0D"/>
                </a:solidFill>
                <a:latin typeface="Bookman Old Style" pitchFamily="18" charset="0"/>
                <a:cs typeface="Calibri" pitchFamily="34" charset="0"/>
              </a:rPr>
              <a:t>W</a:t>
            </a:r>
            <a:r>
              <a:rPr lang="en-US" altLang="zh-CN" sz="1600" i="0" kern="0" dirty="0" smtClean="0">
                <a:solidFill>
                  <a:srgbClr val="0D0D0D"/>
                </a:solidFill>
                <a:latin typeface="Bookman Old Style" pitchFamily="18" charset="0"/>
                <a:cs typeface="Calibri" pitchFamily="34" charset="0"/>
              </a:rPr>
              <a:t>orking </a:t>
            </a:r>
            <a:r>
              <a:rPr lang="en-US" altLang="zh-CN" sz="1600" b="1" i="0" kern="0" dirty="0" smtClean="0">
                <a:solidFill>
                  <a:srgbClr val="0D0D0D"/>
                </a:solidFill>
                <a:latin typeface="Bookman Old Style" pitchFamily="18" charset="0"/>
                <a:cs typeface="Calibri" pitchFamily="34" charset="0"/>
              </a:rPr>
              <a:t>G</a:t>
            </a:r>
            <a:r>
              <a:rPr lang="en-US" altLang="zh-CN" sz="1600" i="0" kern="0" dirty="0" smtClean="0">
                <a:solidFill>
                  <a:srgbClr val="0D0D0D"/>
                </a:solidFill>
                <a:latin typeface="Bookman Old Style" pitchFamily="18" charset="0"/>
                <a:cs typeface="Calibri" pitchFamily="34" charset="0"/>
              </a:rPr>
              <a:t>roup</a:t>
            </a:r>
          </a:p>
          <a:p>
            <a:pPr marL="342900" indent="-342900" eaLnBrk="0" hangingPunct="0">
              <a:buFontTx/>
              <a:buChar char="•"/>
              <a:defRPr/>
            </a:pPr>
            <a:r>
              <a:rPr lang="en-US" altLang="zh-CN" sz="1600" b="1" kern="0" dirty="0" smtClean="0">
                <a:solidFill>
                  <a:srgbClr val="0D0D0D"/>
                </a:solidFill>
                <a:latin typeface="Bookman Old Style" pitchFamily="18" charset="0"/>
                <a:cs typeface="Calibri" pitchFamily="34" charset="0"/>
              </a:rPr>
              <a:t>ASWG</a:t>
            </a:r>
            <a:endParaRPr lang="en-US" altLang="zh-CN" sz="1600" b="1" kern="0" dirty="0">
              <a:solidFill>
                <a:srgbClr val="0D0D0D"/>
              </a:solidFill>
              <a:latin typeface="Bookman Old Style" pitchFamily="18" charset="0"/>
              <a:cs typeface="Calibri" pitchFamily="34" charset="0"/>
            </a:endParaRPr>
          </a:p>
          <a:p>
            <a:pPr marL="800100" lvl="1" indent="-342900" eaLnBrk="0" hangingPunct="0">
              <a:buFontTx/>
              <a:buChar char="•"/>
              <a:defRPr/>
            </a:pPr>
            <a:r>
              <a:rPr lang="en-US" altLang="zh-CN" sz="1600" b="1" kern="0" dirty="0" smtClean="0">
                <a:solidFill>
                  <a:srgbClr val="0D0D0D"/>
                </a:solidFill>
                <a:effectLst>
                  <a:outerShdw blurRad="38100" dist="38100" dir="2700000" algn="tl">
                    <a:srgbClr val="000000">
                      <a:alpha val="43137"/>
                    </a:srgbClr>
                  </a:outerShdw>
                </a:effectLst>
                <a:latin typeface="Bookman Old Style" pitchFamily="18" charset="0"/>
                <a:cs typeface="Calibri" pitchFamily="34" charset="0"/>
              </a:rPr>
              <a:t>A</a:t>
            </a:r>
            <a:r>
              <a:rPr lang="en-US" altLang="zh-CN" sz="1600" kern="0" dirty="0" smtClean="0">
                <a:solidFill>
                  <a:srgbClr val="0D0D0D"/>
                </a:solidFill>
                <a:latin typeface="Bookman Old Style" pitchFamily="18" charset="0"/>
                <a:cs typeface="Calibri" pitchFamily="34" charset="0"/>
              </a:rPr>
              <a:t>CPI </a:t>
            </a:r>
            <a:r>
              <a:rPr lang="en-US" altLang="zh-CN" sz="1600" b="1" kern="0" dirty="0" smtClean="0">
                <a:solidFill>
                  <a:srgbClr val="0D0D0D"/>
                </a:solidFill>
                <a:latin typeface="Bookman Old Style" pitchFamily="18" charset="0"/>
                <a:cs typeface="Calibri" pitchFamily="34" charset="0"/>
              </a:rPr>
              <a:t>S</a:t>
            </a:r>
            <a:r>
              <a:rPr lang="en-US" altLang="zh-CN" sz="1600" kern="0" dirty="0" smtClean="0">
                <a:solidFill>
                  <a:srgbClr val="0D0D0D"/>
                </a:solidFill>
                <a:latin typeface="Bookman Old Style" pitchFamily="18" charset="0"/>
                <a:cs typeface="Calibri" pitchFamily="34" charset="0"/>
              </a:rPr>
              <a:t>pecification </a:t>
            </a:r>
            <a:r>
              <a:rPr lang="en-US" altLang="zh-CN" sz="1600" b="1" kern="0" dirty="0">
                <a:solidFill>
                  <a:srgbClr val="0D0D0D"/>
                </a:solidFill>
                <a:latin typeface="Bookman Old Style" pitchFamily="18" charset="0"/>
                <a:cs typeface="Calibri" pitchFamily="34" charset="0"/>
              </a:rPr>
              <a:t>W</a:t>
            </a:r>
            <a:r>
              <a:rPr lang="en-US" altLang="zh-CN" sz="1600" kern="0" dirty="0">
                <a:solidFill>
                  <a:srgbClr val="0D0D0D"/>
                </a:solidFill>
                <a:latin typeface="Bookman Old Style" pitchFamily="18" charset="0"/>
                <a:cs typeface="Calibri" pitchFamily="34" charset="0"/>
              </a:rPr>
              <a:t>orking </a:t>
            </a:r>
            <a:r>
              <a:rPr lang="en-US" altLang="zh-CN" sz="1600" b="1" kern="0" dirty="0">
                <a:solidFill>
                  <a:srgbClr val="0D0D0D"/>
                </a:solidFill>
                <a:latin typeface="Bookman Old Style" pitchFamily="18" charset="0"/>
                <a:cs typeface="Calibri" pitchFamily="34" charset="0"/>
              </a:rPr>
              <a:t>G</a:t>
            </a:r>
            <a:r>
              <a:rPr lang="en-US" altLang="zh-CN" sz="1600" kern="0" dirty="0">
                <a:solidFill>
                  <a:srgbClr val="0D0D0D"/>
                </a:solidFill>
                <a:latin typeface="Bookman Old Style" pitchFamily="18" charset="0"/>
                <a:cs typeface="Calibri" pitchFamily="34" charset="0"/>
              </a:rPr>
              <a:t>roup</a:t>
            </a:r>
            <a:endParaRPr lang="en-US" altLang="zh-CN" sz="1600" b="1" kern="0" dirty="0">
              <a:solidFill>
                <a:srgbClr val="0D0D0D"/>
              </a:solidFill>
              <a:effectLst>
                <a:outerShdw blurRad="38100" dist="38100" dir="2700000" algn="tl">
                  <a:srgbClr val="000000">
                    <a:alpha val="43137"/>
                  </a:srgbClr>
                </a:outerShdw>
              </a:effectLst>
              <a:latin typeface="Bookman Old Style" pitchFamily="18" charset="0"/>
              <a:cs typeface="Calibri" pitchFamily="34" charset="0"/>
            </a:endParaRPr>
          </a:p>
          <a:p>
            <a:pPr marL="342900" indent="-342900" eaLnBrk="0" hangingPunct="0">
              <a:buFontTx/>
              <a:buChar char="•"/>
              <a:defRPr/>
            </a:pPr>
            <a:r>
              <a:rPr lang="en-US" altLang="zh-CN" sz="1600" b="1" kern="0" dirty="0" smtClean="0">
                <a:solidFill>
                  <a:srgbClr val="0D0D0D"/>
                </a:solidFill>
                <a:latin typeface="Bookman Old Style" pitchFamily="18" charset="0"/>
                <a:cs typeface="Calibri" pitchFamily="34" charset="0"/>
              </a:rPr>
              <a:t>BOS</a:t>
            </a:r>
            <a:endParaRPr lang="en-US" altLang="zh-CN" sz="1600" b="1" kern="0" dirty="0">
              <a:solidFill>
                <a:srgbClr val="0D0D0D"/>
              </a:solidFill>
              <a:latin typeface="Bookman Old Style" pitchFamily="18" charset="0"/>
              <a:cs typeface="Calibri" pitchFamily="34" charset="0"/>
            </a:endParaRPr>
          </a:p>
          <a:p>
            <a:pPr marL="800100" lvl="1" indent="-342900" eaLnBrk="0" hangingPunct="0">
              <a:buFontTx/>
              <a:buChar char="•"/>
              <a:defRPr/>
            </a:pPr>
            <a:r>
              <a:rPr lang="en-US" altLang="zh-CN" sz="1600" b="1" kern="0" dirty="0" smtClean="0">
                <a:solidFill>
                  <a:srgbClr val="0D0D0D"/>
                </a:solidFill>
                <a:effectLst>
                  <a:outerShdw blurRad="38100" dist="38100" dir="2700000" algn="tl">
                    <a:srgbClr val="000000">
                      <a:alpha val="43137"/>
                    </a:srgbClr>
                  </a:outerShdw>
                </a:effectLst>
                <a:latin typeface="Bookman Old Style" pitchFamily="18" charset="0"/>
                <a:cs typeface="Calibri" pitchFamily="34" charset="0"/>
              </a:rPr>
              <a:t>B</a:t>
            </a:r>
            <a:r>
              <a:rPr lang="en-US" altLang="zh-CN" sz="1600" kern="0" dirty="0" smtClean="0">
                <a:solidFill>
                  <a:srgbClr val="0D0D0D"/>
                </a:solidFill>
                <a:latin typeface="Bookman Old Style" pitchFamily="18" charset="0"/>
                <a:cs typeface="Calibri" pitchFamily="34" charset="0"/>
              </a:rPr>
              <a:t>oard </a:t>
            </a:r>
            <a:r>
              <a:rPr lang="en-US" altLang="zh-CN" sz="1600" b="1" kern="0" dirty="0" smtClean="0">
                <a:solidFill>
                  <a:srgbClr val="0D0D0D"/>
                </a:solidFill>
                <a:latin typeface="Bookman Old Style" pitchFamily="18" charset="0"/>
                <a:cs typeface="Calibri" pitchFamily="34" charset="0"/>
              </a:rPr>
              <a:t>O</a:t>
            </a:r>
            <a:r>
              <a:rPr lang="en-US" altLang="zh-CN" sz="1600" kern="0" dirty="0" smtClean="0">
                <a:solidFill>
                  <a:srgbClr val="0D0D0D"/>
                </a:solidFill>
                <a:latin typeface="Bookman Old Style" pitchFamily="18" charset="0"/>
                <a:cs typeface="Calibri" pitchFamily="34" charset="0"/>
              </a:rPr>
              <a:t>f </a:t>
            </a:r>
            <a:r>
              <a:rPr lang="en-US" altLang="zh-CN" sz="1600" b="1" kern="0" dirty="0" smtClean="0">
                <a:solidFill>
                  <a:srgbClr val="0D0D0D"/>
                </a:solidFill>
                <a:latin typeface="Bookman Old Style" pitchFamily="18" charset="0"/>
                <a:cs typeface="Calibri" pitchFamily="34" charset="0"/>
              </a:rPr>
              <a:t>D</a:t>
            </a:r>
            <a:r>
              <a:rPr lang="en-US" altLang="zh-CN" sz="1600" kern="0" dirty="0" smtClean="0">
                <a:solidFill>
                  <a:srgbClr val="0D0D0D"/>
                </a:solidFill>
                <a:latin typeface="Bookman Old Style" pitchFamily="18" charset="0"/>
                <a:cs typeface="Calibri" pitchFamily="34" charset="0"/>
              </a:rPr>
              <a:t>irectors</a:t>
            </a:r>
            <a:endParaRPr lang="en-US" altLang="zh-CN" sz="1600" b="1" i="0" kern="0" dirty="0" smtClean="0">
              <a:solidFill>
                <a:srgbClr val="0D0D0D"/>
              </a:solidFill>
              <a:effectLst>
                <a:outerShdw blurRad="38100" dist="38100" dir="2700000" algn="tl">
                  <a:srgbClr val="000000">
                    <a:alpha val="43137"/>
                  </a:srgbClr>
                </a:outerShdw>
              </a:effectLst>
              <a:latin typeface="Bookman Old Style" pitchFamily="18" charset="0"/>
              <a:cs typeface="Calibri" pitchFamily="34" charset="0"/>
            </a:endParaRPr>
          </a:p>
          <a:p>
            <a:pPr marL="342900" indent="-342900" eaLnBrk="0" hangingPunct="0">
              <a:buFontTx/>
              <a:buChar char="•"/>
              <a:defRPr/>
            </a:pPr>
            <a:r>
              <a:rPr lang="en-US" altLang="zh-CN" sz="1600" b="1" i="0" kern="0" dirty="0" smtClean="0">
                <a:solidFill>
                  <a:srgbClr val="0D0D0D"/>
                </a:solidFill>
                <a:effectLst>
                  <a:outerShdw blurRad="38100" dist="38100" dir="2700000" algn="tl">
                    <a:srgbClr val="000000">
                      <a:alpha val="43137"/>
                    </a:srgbClr>
                  </a:outerShdw>
                </a:effectLst>
                <a:latin typeface="Bookman Old Style" pitchFamily="18" charset="0"/>
                <a:cs typeface="Calibri" pitchFamily="34" charset="0"/>
              </a:rPr>
              <a:t>USST</a:t>
            </a:r>
          </a:p>
          <a:p>
            <a:pPr marL="800100" lvl="1" indent="-342900" eaLnBrk="0" hangingPunct="0">
              <a:buFontTx/>
              <a:buChar char="•"/>
              <a:defRPr/>
            </a:pPr>
            <a:r>
              <a:rPr lang="en-US" altLang="zh-CN" sz="1600" b="1" kern="0" dirty="0" smtClean="0">
                <a:solidFill>
                  <a:srgbClr val="0D0D0D"/>
                </a:solidFill>
                <a:latin typeface="Bookman Old Style" pitchFamily="18" charset="0"/>
                <a:cs typeface="Calibri" pitchFamily="34" charset="0"/>
              </a:rPr>
              <a:t>U</a:t>
            </a:r>
            <a:r>
              <a:rPr lang="en-US" altLang="zh-CN" sz="1600" kern="0" dirty="0" smtClean="0">
                <a:solidFill>
                  <a:srgbClr val="0D0D0D"/>
                </a:solidFill>
                <a:latin typeface="Bookman Old Style" pitchFamily="18" charset="0"/>
                <a:cs typeface="Calibri" pitchFamily="34" charset="0"/>
              </a:rPr>
              <a:t>SWG </a:t>
            </a:r>
            <a:r>
              <a:rPr lang="en-US" altLang="zh-CN" sz="1600" b="1" kern="0" dirty="0" smtClean="0">
                <a:solidFill>
                  <a:srgbClr val="0D0D0D"/>
                </a:solidFill>
                <a:latin typeface="Bookman Old Style" pitchFamily="18" charset="0"/>
                <a:cs typeface="Calibri" pitchFamily="34" charset="0"/>
              </a:rPr>
              <a:t>S</a:t>
            </a:r>
            <a:r>
              <a:rPr lang="en-US" altLang="zh-CN" sz="1600" kern="0" dirty="0" smtClean="0">
                <a:solidFill>
                  <a:srgbClr val="0D0D0D"/>
                </a:solidFill>
                <a:latin typeface="Bookman Old Style" pitchFamily="18" charset="0"/>
                <a:cs typeface="Calibri" pitchFamily="34" charset="0"/>
              </a:rPr>
              <a:t>ecurity </a:t>
            </a:r>
            <a:r>
              <a:rPr lang="en-US" altLang="zh-CN" sz="1600" b="1" kern="0" dirty="0" smtClean="0">
                <a:solidFill>
                  <a:srgbClr val="0D0D0D"/>
                </a:solidFill>
                <a:latin typeface="Bookman Old Style" pitchFamily="18" charset="0"/>
                <a:cs typeface="Calibri" pitchFamily="34" charset="0"/>
              </a:rPr>
              <a:t>S</a:t>
            </a:r>
            <a:r>
              <a:rPr lang="en-US" altLang="zh-CN" sz="1600" kern="0" dirty="0" smtClean="0">
                <a:solidFill>
                  <a:srgbClr val="0D0D0D"/>
                </a:solidFill>
                <a:latin typeface="Bookman Old Style" pitchFamily="18" charset="0"/>
                <a:cs typeface="Calibri" pitchFamily="34" charset="0"/>
              </a:rPr>
              <a:t>ub-</a:t>
            </a:r>
            <a:r>
              <a:rPr lang="en-US" altLang="zh-CN" sz="1600" b="1" kern="0" dirty="0" smtClean="0">
                <a:solidFill>
                  <a:srgbClr val="0D0D0D"/>
                </a:solidFill>
                <a:latin typeface="Bookman Old Style" pitchFamily="18" charset="0"/>
                <a:cs typeface="Calibri" pitchFamily="34" charset="0"/>
              </a:rPr>
              <a:t>t</a:t>
            </a:r>
            <a:r>
              <a:rPr lang="en-US" altLang="zh-CN" sz="1600" kern="0" dirty="0" smtClean="0">
                <a:solidFill>
                  <a:srgbClr val="0D0D0D"/>
                </a:solidFill>
                <a:latin typeface="Bookman Old Style" pitchFamily="18" charset="0"/>
                <a:cs typeface="Calibri" pitchFamily="34" charset="0"/>
              </a:rPr>
              <a:t>eam</a:t>
            </a:r>
          </a:p>
          <a:p>
            <a:pPr marL="800100" lvl="1" indent="-342900" eaLnBrk="0" hangingPunct="0">
              <a:buFontTx/>
              <a:buChar char="•"/>
              <a:defRPr/>
            </a:pPr>
            <a:r>
              <a:rPr lang="en-US" altLang="zh-CN" sz="1600" kern="0" dirty="0" smtClean="0">
                <a:solidFill>
                  <a:srgbClr val="0D0D0D"/>
                </a:solidFill>
                <a:latin typeface="Bookman Old Style" pitchFamily="18" charset="0"/>
                <a:cs typeface="Calibri" pitchFamily="34" charset="0"/>
              </a:rPr>
              <a:t>Chaired by Vincent Zimmer (Intel)</a:t>
            </a:r>
          </a:p>
          <a:p>
            <a:pPr marL="800100" lvl="1" indent="-342900" eaLnBrk="0" hangingPunct="0">
              <a:buFontTx/>
              <a:buChar char="•"/>
              <a:defRPr/>
            </a:pPr>
            <a:r>
              <a:rPr lang="en-US" altLang="zh-CN" sz="1600" kern="0" dirty="0" smtClean="0">
                <a:solidFill>
                  <a:srgbClr val="0D0D0D"/>
                </a:solidFill>
                <a:latin typeface="Bookman Old Style" pitchFamily="18" charset="0"/>
                <a:cs typeface="Calibri" pitchFamily="34" charset="0"/>
              </a:rPr>
              <a:t>Responsible for all security related material and the team that has added security infrastructure in the UEFI spec</a:t>
            </a:r>
          </a:p>
          <a:p>
            <a:pPr marL="342900" indent="-342900" eaLnBrk="0" hangingPunct="0">
              <a:buFontTx/>
              <a:buChar char="•"/>
              <a:defRPr/>
            </a:pPr>
            <a:r>
              <a:rPr lang="en-US" altLang="zh-CN" sz="1600" b="1" kern="0" dirty="0" smtClean="0">
                <a:solidFill>
                  <a:srgbClr val="0D0D0D"/>
                </a:solidFill>
                <a:effectLst>
                  <a:outerShdw blurRad="38100" dist="38100" dir="2700000" algn="tl">
                    <a:srgbClr val="000000">
                      <a:alpha val="43137"/>
                    </a:srgbClr>
                  </a:outerShdw>
                </a:effectLst>
                <a:latin typeface="Bookman Old Style" pitchFamily="18" charset="0"/>
                <a:cs typeface="Calibri" pitchFamily="34" charset="0"/>
              </a:rPr>
              <a:t>USRT</a:t>
            </a:r>
          </a:p>
          <a:p>
            <a:pPr marL="800100" lvl="1" indent="-342900" eaLnBrk="0" hangingPunct="0">
              <a:buFontTx/>
              <a:buChar char="•"/>
              <a:defRPr/>
            </a:pPr>
            <a:r>
              <a:rPr lang="en-US" altLang="zh-CN" sz="1600" kern="0" dirty="0" smtClean="0">
                <a:solidFill>
                  <a:srgbClr val="0D0D0D"/>
                </a:solidFill>
                <a:latin typeface="Bookman Old Style" pitchFamily="18" charset="0"/>
                <a:cs typeface="Calibri" pitchFamily="34" charset="0"/>
              </a:rPr>
              <a:t>UEFI Security Response Team</a:t>
            </a:r>
          </a:p>
          <a:p>
            <a:pPr marL="800100" lvl="1" indent="-342900" eaLnBrk="0" hangingPunct="0">
              <a:buFontTx/>
              <a:buChar char="•"/>
              <a:defRPr/>
            </a:pPr>
            <a:r>
              <a:rPr lang="en-US" altLang="zh-CN" sz="1600" kern="0" dirty="0" smtClean="0">
                <a:solidFill>
                  <a:srgbClr val="0D0D0D"/>
                </a:solidFill>
                <a:latin typeface="Bookman Old Style" pitchFamily="18" charset="0"/>
                <a:cs typeface="Calibri" pitchFamily="34" charset="0"/>
              </a:rPr>
              <a:t>Chaired by Dick Wilkins (Phoenix)</a:t>
            </a:r>
          </a:p>
          <a:p>
            <a:pPr marL="800100" lvl="1" indent="-342900" eaLnBrk="0" hangingPunct="0">
              <a:buFontTx/>
              <a:buChar char="•"/>
              <a:defRPr/>
            </a:pPr>
            <a:r>
              <a:rPr lang="en-US" altLang="zh-CN" sz="1600" kern="0" dirty="0" smtClean="0">
                <a:solidFill>
                  <a:srgbClr val="0D0D0D"/>
                </a:solidFill>
                <a:latin typeface="Bookman Old Style" pitchFamily="18" charset="0"/>
                <a:cs typeface="Calibri" pitchFamily="34" charset="0"/>
              </a:rPr>
              <a:t>Provide response to security issues.</a:t>
            </a:r>
          </a:p>
          <a:p>
            <a:pPr marL="342900" indent="-342900" eaLnBrk="0" hangingPunct="0">
              <a:buFontTx/>
              <a:buChar char="•"/>
              <a:defRPr/>
            </a:pPr>
            <a:r>
              <a:rPr lang="en-US" altLang="zh-CN" sz="1600" b="1" kern="0" dirty="0" smtClean="0">
                <a:solidFill>
                  <a:srgbClr val="0D0D0D"/>
                </a:solidFill>
                <a:effectLst>
                  <a:outerShdw blurRad="38100" dist="38100" dir="2700000" algn="tl">
                    <a:srgbClr val="000000">
                      <a:alpha val="43137"/>
                    </a:srgbClr>
                  </a:outerShdw>
                </a:effectLst>
                <a:latin typeface="Bookman Old Style" pitchFamily="18" charset="0"/>
                <a:cs typeface="Calibri" pitchFamily="34" charset="0"/>
              </a:rPr>
              <a:t>UNST</a:t>
            </a:r>
            <a:endParaRPr lang="en-US" altLang="zh-CN" sz="1600" b="1" kern="0" dirty="0">
              <a:solidFill>
                <a:srgbClr val="0D0D0D"/>
              </a:solidFill>
              <a:effectLst>
                <a:outerShdw blurRad="38100" dist="38100" dir="2700000" algn="tl">
                  <a:srgbClr val="000000">
                    <a:alpha val="43137"/>
                  </a:srgbClr>
                </a:outerShdw>
              </a:effectLst>
              <a:latin typeface="Bookman Old Style" pitchFamily="18" charset="0"/>
              <a:cs typeface="Calibri" pitchFamily="34" charset="0"/>
            </a:endParaRPr>
          </a:p>
          <a:p>
            <a:pPr marL="800100" lvl="1" indent="-342900" eaLnBrk="0" hangingPunct="0">
              <a:buFontTx/>
              <a:buChar char="•"/>
              <a:defRPr/>
            </a:pPr>
            <a:r>
              <a:rPr lang="en-US" altLang="zh-CN" sz="1600" b="1" kern="0" dirty="0" smtClean="0">
                <a:solidFill>
                  <a:srgbClr val="0D0D0D"/>
                </a:solidFill>
                <a:latin typeface="Bookman Old Style" pitchFamily="18" charset="0"/>
                <a:cs typeface="Calibri" pitchFamily="34" charset="0"/>
              </a:rPr>
              <a:t>U</a:t>
            </a:r>
            <a:r>
              <a:rPr lang="en-US" altLang="zh-CN" sz="1600" kern="0" dirty="0" smtClean="0">
                <a:solidFill>
                  <a:srgbClr val="0D0D0D"/>
                </a:solidFill>
                <a:latin typeface="Bookman Old Style" pitchFamily="18" charset="0"/>
                <a:cs typeface="Calibri" pitchFamily="34" charset="0"/>
              </a:rPr>
              <a:t>EFI </a:t>
            </a:r>
            <a:r>
              <a:rPr lang="en-US" altLang="zh-CN" sz="1600" b="1" kern="0" dirty="0" smtClean="0">
                <a:solidFill>
                  <a:srgbClr val="0D0D0D"/>
                </a:solidFill>
                <a:latin typeface="Bookman Old Style" pitchFamily="18" charset="0"/>
                <a:cs typeface="Calibri" pitchFamily="34" charset="0"/>
              </a:rPr>
              <a:t>N</a:t>
            </a:r>
            <a:r>
              <a:rPr lang="en-US" altLang="zh-CN" sz="1600" kern="0" dirty="0" smtClean="0">
                <a:solidFill>
                  <a:srgbClr val="0D0D0D"/>
                </a:solidFill>
                <a:latin typeface="Bookman Old Style" pitchFamily="18" charset="0"/>
                <a:cs typeface="Calibri" pitchFamily="34" charset="0"/>
              </a:rPr>
              <a:t>etwork </a:t>
            </a:r>
            <a:r>
              <a:rPr lang="en-US" altLang="zh-CN" sz="1600" b="1" kern="0" dirty="0" smtClean="0">
                <a:solidFill>
                  <a:srgbClr val="0D0D0D"/>
                </a:solidFill>
                <a:latin typeface="Bookman Old Style" pitchFamily="18" charset="0"/>
                <a:cs typeface="Calibri" pitchFamily="34" charset="0"/>
              </a:rPr>
              <a:t>S</a:t>
            </a:r>
            <a:r>
              <a:rPr lang="en-US" altLang="zh-CN" sz="1600" kern="0" dirty="0" smtClean="0">
                <a:solidFill>
                  <a:srgbClr val="0D0D0D"/>
                </a:solidFill>
                <a:latin typeface="Bookman Old Style" pitchFamily="18" charset="0"/>
                <a:cs typeface="Calibri" pitchFamily="34" charset="0"/>
              </a:rPr>
              <a:t>ub-</a:t>
            </a:r>
            <a:r>
              <a:rPr lang="en-US" altLang="zh-CN" sz="1600" b="1" kern="0" dirty="0" smtClean="0">
                <a:solidFill>
                  <a:srgbClr val="0D0D0D"/>
                </a:solidFill>
                <a:latin typeface="Bookman Old Style" pitchFamily="18" charset="0"/>
                <a:cs typeface="Calibri" pitchFamily="34" charset="0"/>
              </a:rPr>
              <a:t>t</a:t>
            </a:r>
            <a:r>
              <a:rPr lang="en-US" altLang="zh-CN" sz="1600" kern="0" dirty="0" smtClean="0">
                <a:solidFill>
                  <a:srgbClr val="0D0D0D"/>
                </a:solidFill>
                <a:latin typeface="Bookman Old Style" pitchFamily="18" charset="0"/>
                <a:cs typeface="Calibri" pitchFamily="34" charset="0"/>
              </a:rPr>
              <a:t>eam (VZ chairs, too)</a:t>
            </a:r>
          </a:p>
          <a:p>
            <a:pPr marL="800100" lvl="1" indent="-342900" eaLnBrk="0" hangingPunct="0">
              <a:buFontTx/>
              <a:buChar char="•"/>
              <a:defRPr/>
            </a:pPr>
            <a:r>
              <a:rPr lang="en-US" altLang="zh-CN" sz="1600" kern="0" dirty="0" smtClean="0">
                <a:solidFill>
                  <a:srgbClr val="0D0D0D"/>
                </a:solidFill>
                <a:latin typeface="Bookman Old Style" pitchFamily="18" charset="0"/>
                <a:cs typeface="Calibri" pitchFamily="34" charset="0"/>
              </a:rPr>
              <a:t>Evolve network boot &amp; network security infrastructure for UEFI Specification</a:t>
            </a:r>
            <a:endParaRPr lang="en-US" altLang="zh-CN" sz="1600" kern="0" dirty="0">
              <a:solidFill>
                <a:srgbClr val="0D0D0D"/>
              </a:solidFill>
              <a:latin typeface="Bookman Old Style" pitchFamily="18" charset="0"/>
              <a:cs typeface="Calibri" pitchFamily="34" charset="0"/>
            </a:endParaRPr>
          </a:p>
          <a:p>
            <a:pPr lvl="1" eaLnBrk="0" hangingPunct="0">
              <a:defRPr/>
            </a:pPr>
            <a:endParaRPr lang="en-US" altLang="zh-CN" sz="1600" b="0" i="0" kern="0" dirty="0">
              <a:solidFill>
                <a:srgbClr val="333333"/>
              </a:solidFill>
              <a:latin typeface="Bookman Old Style" pitchFamily="18" charset="0"/>
              <a:cs typeface="Calibri" pitchFamily="34" charset="0"/>
            </a:endParaRPr>
          </a:p>
        </p:txBody>
      </p:sp>
      <p:sp>
        <p:nvSpPr>
          <p:cNvPr id="3" name="TextBox 2"/>
          <p:cNvSpPr txBox="1"/>
          <p:nvPr/>
        </p:nvSpPr>
        <p:spPr>
          <a:xfrm>
            <a:off x="-4727" y="5329535"/>
            <a:ext cx="4500527" cy="461665"/>
          </a:xfrm>
          <a:prstGeom prst="rect">
            <a:avLst/>
          </a:prstGeom>
          <a:noFill/>
        </p:spPr>
        <p:txBody>
          <a:bodyPr wrap="none" rtlCol="0">
            <a:spAutoFit/>
          </a:bodyPr>
          <a:lstStyle/>
          <a:p>
            <a:r>
              <a:rPr lang="en-US" sz="1200" dirty="0" smtClean="0"/>
              <a:t>Note:  Engaged in firmware/boot</a:t>
            </a:r>
          </a:p>
          <a:p>
            <a:r>
              <a:rPr lang="en-US" sz="1200" dirty="0" smtClean="0"/>
              <a:t>Related WG’s of Trusted Computing Group (TCG), IETF, DMTF</a:t>
            </a:r>
          </a:p>
        </p:txBody>
      </p:sp>
      <p:sp>
        <p:nvSpPr>
          <p:cNvPr id="2" name="TextBox 1"/>
          <p:cNvSpPr txBox="1"/>
          <p:nvPr/>
        </p:nvSpPr>
        <p:spPr>
          <a:xfrm>
            <a:off x="1828800" y="1092549"/>
            <a:ext cx="1689309" cy="369332"/>
          </a:xfrm>
          <a:prstGeom prst="rect">
            <a:avLst/>
          </a:prstGeom>
          <a:noFill/>
        </p:spPr>
        <p:txBody>
          <a:bodyPr wrap="none" rtlCol="0">
            <a:spAutoFit/>
          </a:bodyPr>
          <a:lstStyle/>
          <a:p>
            <a:r>
              <a:rPr lang="en-US" b="1" smtClean="0">
                <a:hlinkClick r:id="rId4"/>
              </a:rPr>
              <a:t>www.uefi.org</a:t>
            </a:r>
            <a:r>
              <a:rPr lang="en-US" b="1" smtClean="0"/>
              <a:t> </a:t>
            </a:r>
            <a:endParaRPr lang="en-US" b="1" dirty="0"/>
          </a:p>
        </p:txBody>
      </p:sp>
      <p:sp>
        <p:nvSpPr>
          <p:cNvPr id="21" name="Content Placeholder 3"/>
          <p:cNvSpPr>
            <a:spLocks noGrp="1"/>
          </p:cNvSpPr>
          <p:nvPr>
            <p:ph idx="10"/>
          </p:nvPr>
        </p:nvSpPr>
        <p:spPr>
          <a:xfrm>
            <a:off x="228600" y="5867400"/>
            <a:ext cx="7696200" cy="838200"/>
          </a:xfrm>
        </p:spPr>
        <p:txBody>
          <a:bodyPr/>
          <a:lstStyle/>
          <a:p>
            <a:r>
              <a:rPr lang="en-US" dirty="0" smtClean="0"/>
              <a:t>Working Groups in UEFI</a:t>
            </a:r>
            <a:endParaRPr lang="en-US" dirty="0"/>
          </a:p>
        </p:txBody>
      </p:sp>
      <p:sp>
        <p:nvSpPr>
          <p:cNvPr id="22" name="Rectangle 21"/>
          <p:cNvSpPr/>
          <p:nvPr/>
        </p:nvSpPr>
        <p:spPr>
          <a:xfrm>
            <a:off x="229480" y="1778000"/>
            <a:ext cx="1752600" cy="457200"/>
          </a:xfrm>
          <a:prstGeom prst="rect">
            <a:avLst/>
          </a:prstGeom>
          <a:solidFill>
            <a:srgbClr val="FF99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smtClean="0">
                <a:solidFill>
                  <a:schemeClr val="tx1"/>
                </a:solidFill>
                <a:latin typeface="Calibri" pitchFamily="34" charset="0"/>
                <a:ea typeface="宋体" charset="-122"/>
              </a:rPr>
              <a:t>ASWG, PIWG</a:t>
            </a:r>
            <a:endParaRPr lang="en-US" altLang="zh-CN" dirty="0">
              <a:solidFill>
                <a:schemeClr val="tx1"/>
              </a:solidFill>
              <a:latin typeface="Calibri" pitchFamily="34" charset="0"/>
              <a:ea typeface="宋体" charset="-122"/>
            </a:endParaRPr>
          </a:p>
        </p:txBody>
      </p:sp>
    </p:spTree>
    <p:extLst>
      <p:ext uri="{BB962C8B-B14F-4D97-AF65-F5344CB8AC3E}">
        <p14:creationId xmlns:p14="http://schemas.microsoft.com/office/powerpoint/2010/main" val="7568889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5"/>
          <p:cNvSpPr>
            <a:spLocks noChangeShapeType="1"/>
          </p:cNvSpPr>
          <p:nvPr/>
        </p:nvSpPr>
        <p:spPr bwMode="auto">
          <a:xfrm>
            <a:off x="6553200" y="3956050"/>
            <a:ext cx="0" cy="520700"/>
          </a:xfrm>
          <a:prstGeom prst="line">
            <a:avLst/>
          </a:prstGeom>
          <a:noFill/>
          <a:ln w="38100">
            <a:solidFill>
              <a:srgbClr val="969696">
                <a:alpha val="70195"/>
              </a:srgbClr>
            </a:solidFill>
            <a:round/>
            <a:headEnd/>
            <a:tailEnd/>
          </a:ln>
        </p:spPr>
        <p:txBody>
          <a:bodyPr wrap="none" anchor="ctr"/>
          <a:lstStyle/>
          <a:p>
            <a:endParaRPr lang="en-US"/>
          </a:p>
        </p:txBody>
      </p:sp>
      <p:pic>
        <p:nvPicPr>
          <p:cNvPr id="6" name="Picture 6"/>
          <p:cNvPicPr>
            <a:picLocks noChangeAspect="1" noChangeArrowheads="1"/>
          </p:cNvPicPr>
          <p:nvPr/>
        </p:nvPicPr>
        <p:blipFill>
          <a:blip r:embed="rId3" cstate="print"/>
          <a:srcRect/>
          <a:stretch>
            <a:fillRect/>
          </a:stretch>
        </p:blipFill>
        <p:spPr bwMode="auto">
          <a:xfrm>
            <a:off x="552450" y="487363"/>
            <a:ext cx="5835650" cy="4627562"/>
          </a:xfrm>
          <a:prstGeom prst="rect">
            <a:avLst/>
          </a:prstGeom>
          <a:noFill/>
          <a:ln w="9525">
            <a:noFill/>
            <a:miter lim="800000"/>
            <a:headEnd/>
            <a:tailEnd/>
          </a:ln>
        </p:spPr>
      </p:pic>
      <p:pic>
        <p:nvPicPr>
          <p:cNvPr id="7" name="Picture 7"/>
          <p:cNvPicPr>
            <a:picLocks noChangeAspect="1" noChangeArrowheads="1"/>
          </p:cNvPicPr>
          <p:nvPr/>
        </p:nvPicPr>
        <p:blipFill>
          <a:blip r:embed="rId4" cstate="print"/>
          <a:srcRect/>
          <a:stretch>
            <a:fillRect/>
          </a:stretch>
        </p:blipFill>
        <p:spPr bwMode="auto">
          <a:xfrm>
            <a:off x="3754438" y="1862137"/>
            <a:ext cx="4978400" cy="3776663"/>
          </a:xfrm>
          <a:prstGeom prst="rect">
            <a:avLst/>
          </a:prstGeom>
          <a:noFill/>
          <a:ln w="9525">
            <a:solidFill>
              <a:srgbClr val="C0C0C0"/>
            </a:solidFill>
            <a:miter lim="800000"/>
            <a:headEnd/>
            <a:tailEnd/>
          </a:ln>
        </p:spPr>
      </p:pic>
      <p:sp>
        <p:nvSpPr>
          <p:cNvPr id="8" name="Content Placeholder 3"/>
          <p:cNvSpPr>
            <a:spLocks noGrp="1"/>
          </p:cNvSpPr>
          <p:nvPr>
            <p:ph idx="10"/>
          </p:nvPr>
        </p:nvSpPr>
        <p:spPr>
          <a:xfrm>
            <a:off x="228600" y="5867400"/>
            <a:ext cx="7696200" cy="838200"/>
          </a:xfrm>
        </p:spPr>
        <p:txBody>
          <a:bodyPr/>
          <a:lstStyle/>
          <a:p>
            <a:r>
              <a:rPr lang="en-US" dirty="0" smtClean="0"/>
              <a:t>UDK2014 Available on Tianocore.org</a:t>
            </a:r>
            <a:endParaRPr lang="en-US" dirty="0"/>
          </a:p>
        </p:txBody>
      </p:sp>
    </p:spTree>
    <p:extLst>
      <p:ext uri="{BB962C8B-B14F-4D97-AF65-F5344CB8AC3E}">
        <p14:creationId xmlns:p14="http://schemas.microsoft.com/office/powerpoint/2010/main" val="16457566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11"/>
          <p:cNvSpPr>
            <a:spLocks noChangeArrowheads="1"/>
          </p:cNvSpPr>
          <p:nvPr/>
        </p:nvSpPr>
        <p:spPr bwMode="auto">
          <a:xfrm>
            <a:off x="393700" y="747713"/>
            <a:ext cx="7991475" cy="5292725"/>
          </a:xfrm>
          <a:prstGeom prst="roundRect">
            <a:avLst>
              <a:gd name="adj" fmla="val 16667"/>
            </a:avLst>
          </a:prstGeom>
          <a:solidFill>
            <a:schemeClr val="bg2"/>
          </a:solidFill>
          <a:ln w="50800" algn="ctr">
            <a:noFill/>
            <a:round/>
            <a:headEnd/>
            <a:tailEnd/>
          </a:ln>
          <a:effectLst>
            <a:outerShdw dist="107763" dir="2700000" algn="ctr" rotWithShape="0">
              <a:srgbClr val="030D27">
                <a:alpha val="50000"/>
              </a:srgbClr>
            </a:outerShdw>
          </a:effectLst>
        </p:spPr>
        <p:txBody>
          <a:bodyPr wrap="none" anchor="ctr"/>
          <a:lstStyle/>
          <a:p>
            <a:pPr>
              <a:defRPr/>
            </a:pPr>
            <a:endParaRPr lang="en-US" sz="1600">
              <a:latin typeface="+mn-lt"/>
              <a:cs typeface="+mn-cs"/>
            </a:endParaRPr>
          </a:p>
        </p:txBody>
      </p:sp>
      <p:sp>
        <p:nvSpPr>
          <p:cNvPr id="5" name="Text Box 12"/>
          <p:cNvSpPr txBox="1">
            <a:spLocks noChangeArrowheads="1"/>
          </p:cNvSpPr>
          <p:nvPr/>
        </p:nvSpPr>
        <p:spPr bwMode="auto">
          <a:xfrm>
            <a:off x="1163638" y="2620963"/>
            <a:ext cx="6142037" cy="523875"/>
          </a:xfrm>
          <a:prstGeom prst="rect">
            <a:avLst/>
          </a:prstGeom>
          <a:solidFill>
            <a:srgbClr val="002060"/>
          </a:solidFill>
          <a:ln w="50800" algn="ctr">
            <a:solidFill>
              <a:schemeClr val="bg2"/>
            </a:solidFill>
            <a:miter lim="800000"/>
            <a:headEnd/>
            <a:tailEnd/>
          </a:ln>
          <a:effectLst/>
        </p:spPr>
        <p:txBody>
          <a:bodyPr>
            <a:spAutoFit/>
          </a:bodyPr>
          <a:lstStyle/>
          <a:p>
            <a:pPr>
              <a:defRPr/>
            </a:pPr>
            <a:r>
              <a:rPr lang="en-US" sz="1400" b="1">
                <a:solidFill>
                  <a:srgbClr val="FFFF00"/>
                </a:solidFill>
                <a:effectLst>
                  <a:outerShdw blurRad="38100" dist="38100" dir="2700000" algn="tl">
                    <a:srgbClr val="000000"/>
                  </a:outerShdw>
                </a:effectLst>
                <a:cs typeface="Arial" pitchFamily="34" charset="0"/>
              </a:rPr>
              <a:t>Support for UEFI Packages </a:t>
            </a:r>
          </a:p>
          <a:p>
            <a:pPr>
              <a:buFontTx/>
              <a:buChar char="•"/>
              <a:defRPr/>
            </a:pPr>
            <a:r>
              <a:rPr lang="en-US" sz="1100" b="1">
                <a:solidFill>
                  <a:schemeClr val="bg1"/>
                </a:solidFill>
                <a:effectLst>
                  <a:outerShdw blurRad="38100" dist="38100" dir="2700000" algn="tl">
                    <a:srgbClr val="000000"/>
                  </a:outerShdw>
                </a:effectLst>
                <a:cs typeface="Arial" pitchFamily="34" charset="0"/>
              </a:rPr>
              <a:t> Import/export modules source/binaries to many build systems</a:t>
            </a:r>
          </a:p>
        </p:txBody>
      </p:sp>
      <p:sp>
        <p:nvSpPr>
          <p:cNvPr id="6" name="Text Box 13"/>
          <p:cNvSpPr txBox="1">
            <a:spLocks noChangeArrowheads="1"/>
          </p:cNvSpPr>
          <p:nvPr/>
        </p:nvSpPr>
        <p:spPr bwMode="auto">
          <a:xfrm>
            <a:off x="1163638" y="4384675"/>
            <a:ext cx="6151562" cy="692150"/>
          </a:xfrm>
          <a:prstGeom prst="rect">
            <a:avLst/>
          </a:prstGeom>
          <a:solidFill>
            <a:srgbClr val="002060"/>
          </a:solidFill>
          <a:ln w="50800" algn="ctr">
            <a:solidFill>
              <a:schemeClr val="bg2"/>
            </a:solidFill>
            <a:miter lim="800000"/>
            <a:headEnd/>
            <a:tailEnd/>
          </a:ln>
          <a:effectLst/>
        </p:spPr>
        <p:txBody>
          <a:bodyPr>
            <a:spAutoFit/>
          </a:bodyPr>
          <a:lstStyle/>
          <a:p>
            <a:pPr>
              <a:defRPr/>
            </a:pPr>
            <a:r>
              <a:rPr lang="en-US" sz="1400" b="1">
                <a:solidFill>
                  <a:srgbClr val="FFFF00"/>
                </a:solidFill>
                <a:effectLst>
                  <a:outerShdw blurRad="38100" dist="38100" dir="2700000" algn="tl">
                    <a:srgbClr val="000000"/>
                  </a:outerShdw>
                </a:effectLst>
                <a:cs typeface="Arial" pitchFamily="34" charset="0"/>
              </a:rPr>
              <a:t>Multiple Development Environments and Tool Chains**</a:t>
            </a:r>
          </a:p>
          <a:p>
            <a:pPr>
              <a:buFontTx/>
              <a:buChar char="•"/>
              <a:defRPr/>
            </a:pPr>
            <a:r>
              <a:rPr lang="en-US" sz="1100" b="1">
                <a:solidFill>
                  <a:schemeClr val="bg1"/>
                </a:solidFill>
                <a:effectLst>
                  <a:outerShdw blurRad="38100" dist="38100" dir="2700000" algn="tl">
                    <a:srgbClr val="000000"/>
                  </a:outerShdw>
                </a:effectLst>
                <a:cs typeface="Arial" pitchFamily="34" charset="0"/>
              </a:rPr>
              <a:t> Windows, Linux, OSX</a:t>
            </a:r>
          </a:p>
          <a:p>
            <a:pPr>
              <a:buFontTx/>
              <a:buChar char="•"/>
              <a:defRPr/>
            </a:pPr>
            <a:r>
              <a:rPr lang="en-US" sz="1100" b="1">
                <a:solidFill>
                  <a:schemeClr val="bg1"/>
                </a:solidFill>
                <a:effectLst>
                  <a:outerShdw blurRad="38100" dist="38100" dir="2700000" algn="tl">
                    <a:srgbClr val="000000"/>
                  </a:outerShdw>
                </a:effectLst>
                <a:cs typeface="Arial" pitchFamily="34" charset="0"/>
              </a:rPr>
              <a:t> VS2003, VS2005, WinDDK, Intel, GCC</a:t>
            </a:r>
          </a:p>
        </p:txBody>
      </p:sp>
      <p:sp>
        <p:nvSpPr>
          <p:cNvPr id="7" name="Text Box 14"/>
          <p:cNvSpPr txBox="1">
            <a:spLocks noChangeArrowheads="1"/>
          </p:cNvSpPr>
          <p:nvPr/>
        </p:nvSpPr>
        <p:spPr bwMode="auto">
          <a:xfrm>
            <a:off x="1163638" y="1025525"/>
            <a:ext cx="6132512" cy="477054"/>
          </a:xfrm>
          <a:prstGeom prst="rect">
            <a:avLst/>
          </a:prstGeom>
          <a:solidFill>
            <a:srgbClr val="002060"/>
          </a:solidFill>
          <a:ln w="50800" algn="ctr">
            <a:solidFill>
              <a:schemeClr val="bg2"/>
            </a:solidFill>
            <a:miter lim="800000"/>
            <a:headEnd/>
            <a:tailEnd/>
          </a:ln>
          <a:effectLst/>
        </p:spPr>
        <p:txBody>
          <a:bodyPr>
            <a:spAutoFit/>
          </a:bodyPr>
          <a:lstStyle/>
          <a:p>
            <a:pPr>
              <a:defRPr/>
            </a:pPr>
            <a:r>
              <a:rPr lang="en-US" sz="1400" b="1" dirty="0">
                <a:solidFill>
                  <a:srgbClr val="FFFF00"/>
                </a:solidFill>
                <a:effectLst>
                  <a:outerShdw blurRad="38100" dist="38100" dir="2700000" algn="tl">
                    <a:srgbClr val="000000"/>
                  </a:outerShdw>
                </a:effectLst>
                <a:cs typeface="Arial" pitchFamily="34" charset="0"/>
              </a:rPr>
              <a:t>Industry Standards Compliance</a:t>
            </a:r>
          </a:p>
          <a:p>
            <a:pPr>
              <a:buFontTx/>
              <a:buChar char="•"/>
              <a:defRPr/>
            </a:pPr>
            <a:r>
              <a:rPr lang="en-US" sz="1100" b="1" dirty="0">
                <a:solidFill>
                  <a:schemeClr val="bg1"/>
                </a:solidFill>
                <a:effectLst>
                  <a:outerShdw blurRad="38100" dist="38100" dir="2700000" algn="tl">
                    <a:srgbClr val="000000"/>
                  </a:outerShdw>
                </a:effectLst>
                <a:cs typeface="Arial" pitchFamily="34" charset="0"/>
              </a:rPr>
              <a:t> UEFI 2.0, UEFI 2.1, UEFI 2.2, UEFI </a:t>
            </a:r>
            <a:r>
              <a:rPr lang="en-US" sz="1100" b="1" dirty="0" smtClean="0">
                <a:solidFill>
                  <a:schemeClr val="bg1"/>
                </a:solidFill>
                <a:effectLst>
                  <a:outerShdw blurRad="38100" dist="38100" dir="2700000" algn="tl">
                    <a:srgbClr val="000000"/>
                  </a:outerShdw>
                </a:effectLst>
                <a:cs typeface="Arial" pitchFamily="34" charset="0"/>
              </a:rPr>
              <a:t>2.3, UEFI 2.4; </a:t>
            </a:r>
            <a:r>
              <a:rPr lang="en-US" sz="1100" b="1" dirty="0">
                <a:solidFill>
                  <a:schemeClr val="bg1"/>
                </a:solidFill>
                <a:effectLst>
                  <a:outerShdw blurRad="38100" dist="38100" dir="2700000" algn="tl">
                    <a:srgbClr val="000000"/>
                  </a:outerShdw>
                </a:effectLst>
                <a:cs typeface="Arial" pitchFamily="34" charset="0"/>
              </a:rPr>
              <a:t>PI 1.0, PI 1.1, PI </a:t>
            </a:r>
            <a:r>
              <a:rPr lang="en-US" sz="1100" b="1" dirty="0" smtClean="0">
                <a:solidFill>
                  <a:schemeClr val="bg1"/>
                </a:solidFill>
                <a:effectLst>
                  <a:outerShdw blurRad="38100" dist="38100" dir="2700000" algn="tl">
                    <a:srgbClr val="000000"/>
                  </a:outerShdw>
                </a:effectLst>
                <a:cs typeface="Arial" pitchFamily="34" charset="0"/>
              </a:rPr>
              <a:t>1.2, PI1.3, ACPI 5.1</a:t>
            </a:r>
            <a:endParaRPr lang="en-US" sz="1100" b="1" dirty="0">
              <a:solidFill>
                <a:schemeClr val="bg1"/>
              </a:solidFill>
              <a:cs typeface="Arial" pitchFamily="34" charset="0"/>
            </a:endParaRPr>
          </a:p>
        </p:txBody>
      </p:sp>
      <p:sp>
        <p:nvSpPr>
          <p:cNvPr id="8" name="Text Box 15"/>
          <p:cNvSpPr txBox="1">
            <a:spLocks noChangeArrowheads="1"/>
          </p:cNvSpPr>
          <p:nvPr/>
        </p:nvSpPr>
        <p:spPr bwMode="auto">
          <a:xfrm>
            <a:off x="1163638" y="3249613"/>
            <a:ext cx="6148387" cy="1028700"/>
          </a:xfrm>
          <a:prstGeom prst="rect">
            <a:avLst/>
          </a:prstGeom>
          <a:solidFill>
            <a:srgbClr val="002060"/>
          </a:solidFill>
          <a:ln w="50800" algn="ctr">
            <a:solidFill>
              <a:schemeClr val="bg2"/>
            </a:solidFill>
            <a:miter lim="800000"/>
            <a:headEnd/>
            <a:tailEnd/>
          </a:ln>
          <a:effectLst/>
        </p:spPr>
        <p:txBody>
          <a:bodyPr>
            <a:spAutoFit/>
          </a:bodyPr>
          <a:lstStyle/>
          <a:p>
            <a:pPr>
              <a:defRPr/>
            </a:pPr>
            <a:r>
              <a:rPr lang="en-US" sz="1400" b="1">
                <a:solidFill>
                  <a:srgbClr val="FFFF00"/>
                </a:solidFill>
                <a:effectLst>
                  <a:outerShdw blurRad="38100" dist="38100" dir="2700000" algn="tl">
                    <a:srgbClr val="000000"/>
                  </a:outerShdw>
                </a:effectLst>
                <a:cs typeface="Arial" pitchFamily="34" charset="0"/>
              </a:rPr>
              <a:t>Maximize Re-use of Source Code**</a:t>
            </a:r>
          </a:p>
          <a:p>
            <a:pPr>
              <a:buFontTx/>
              <a:buChar char="•"/>
              <a:defRPr/>
            </a:pPr>
            <a:r>
              <a:rPr lang="en-US" sz="1100" b="1">
                <a:solidFill>
                  <a:schemeClr val="bg1"/>
                </a:solidFill>
                <a:effectLst>
                  <a:outerShdw blurRad="38100" dist="38100" dir="2700000" algn="tl">
                    <a:srgbClr val="000000"/>
                  </a:outerShdw>
                </a:effectLst>
                <a:cs typeface="Arial" pitchFamily="34" charset="0"/>
              </a:rPr>
              <a:t> Platform Configuration Database (PCD) provides “knobs” for binaries</a:t>
            </a:r>
          </a:p>
          <a:p>
            <a:pPr>
              <a:buFontTx/>
              <a:buChar char="•"/>
              <a:defRPr/>
            </a:pPr>
            <a:r>
              <a:rPr lang="en-US" sz="1100" b="1">
                <a:solidFill>
                  <a:schemeClr val="bg1"/>
                </a:solidFill>
                <a:effectLst>
                  <a:outerShdw blurRad="38100" dist="38100" dir="2700000" algn="tl">
                    <a:srgbClr val="000000"/>
                  </a:outerShdw>
                </a:effectLst>
                <a:cs typeface="Arial" pitchFamily="34" charset="0"/>
              </a:rPr>
              <a:t> ECP provides for reuse of EDK1117 (EDK I) modules</a:t>
            </a:r>
          </a:p>
          <a:p>
            <a:pPr>
              <a:buFontTx/>
              <a:buChar char="•"/>
              <a:defRPr/>
            </a:pPr>
            <a:r>
              <a:rPr lang="en-US" sz="1100" b="1">
                <a:solidFill>
                  <a:schemeClr val="bg1"/>
                </a:solidFill>
                <a:effectLst>
                  <a:outerShdw blurRad="38100" dist="38100" dir="2700000" algn="tl">
                    <a:srgbClr val="000000"/>
                  </a:outerShdw>
                </a:effectLst>
                <a:cs typeface="Arial" pitchFamily="34" charset="0"/>
              </a:rPr>
              <a:t> Improved modularity, library classes and instances</a:t>
            </a:r>
          </a:p>
          <a:p>
            <a:pPr>
              <a:buFontTx/>
              <a:buChar char="•"/>
              <a:defRPr/>
            </a:pPr>
            <a:r>
              <a:rPr lang="en-US" sz="1100" b="1">
                <a:solidFill>
                  <a:schemeClr val="bg1"/>
                </a:solidFill>
                <a:effectLst>
                  <a:outerShdw blurRad="38100" dist="38100" dir="2700000" algn="tl">
                    <a:srgbClr val="000000"/>
                  </a:outerShdw>
                </a:effectLst>
                <a:cs typeface="Arial" pitchFamily="34" charset="0"/>
              </a:rPr>
              <a:t> Optimize for size or speed</a:t>
            </a:r>
          </a:p>
        </p:txBody>
      </p:sp>
      <p:sp>
        <p:nvSpPr>
          <p:cNvPr id="10" name="Text Box 20"/>
          <p:cNvSpPr txBox="1">
            <a:spLocks noChangeArrowheads="1"/>
          </p:cNvSpPr>
          <p:nvPr/>
        </p:nvSpPr>
        <p:spPr bwMode="auto">
          <a:xfrm>
            <a:off x="1163638" y="5183188"/>
            <a:ext cx="6156325" cy="692150"/>
          </a:xfrm>
          <a:prstGeom prst="rect">
            <a:avLst/>
          </a:prstGeom>
          <a:solidFill>
            <a:srgbClr val="002060"/>
          </a:solidFill>
          <a:ln w="50800" algn="ctr">
            <a:solidFill>
              <a:schemeClr val="bg2"/>
            </a:solidFill>
            <a:miter lim="800000"/>
            <a:headEnd/>
            <a:tailEnd/>
          </a:ln>
          <a:effectLst/>
        </p:spPr>
        <p:txBody>
          <a:bodyPr>
            <a:spAutoFit/>
          </a:bodyPr>
          <a:lstStyle/>
          <a:p>
            <a:pPr>
              <a:defRPr/>
            </a:pPr>
            <a:r>
              <a:rPr lang="en-US" sz="1400" b="1">
                <a:solidFill>
                  <a:srgbClr val="FFFF00"/>
                </a:solidFill>
                <a:effectLst>
                  <a:outerShdw blurRad="38100" dist="38100" dir="2700000" algn="tl">
                    <a:srgbClr val="000000"/>
                  </a:outerShdw>
                </a:effectLst>
                <a:cs typeface="Arial" pitchFamily="34" charset="0"/>
              </a:rPr>
              <a:t>Fast and Flexible Build Infrastructure**</a:t>
            </a:r>
          </a:p>
          <a:p>
            <a:pPr>
              <a:buFontTx/>
              <a:buChar char="•"/>
              <a:defRPr/>
            </a:pPr>
            <a:r>
              <a:rPr lang="en-US" sz="1100" b="1">
                <a:solidFill>
                  <a:schemeClr val="bg1"/>
                </a:solidFill>
                <a:effectLst>
                  <a:outerShdw blurRad="38100" dist="38100" dir="2700000" algn="tl">
                    <a:srgbClr val="000000"/>
                  </a:outerShdw>
                </a:effectLst>
                <a:cs typeface="Arial" pitchFamily="34" charset="0"/>
              </a:rPr>
              <a:t> 4X+ Build Performance Improvement (vs EDKI)</a:t>
            </a:r>
          </a:p>
          <a:p>
            <a:pPr>
              <a:buFontTx/>
              <a:buChar char="•"/>
              <a:defRPr/>
            </a:pPr>
            <a:r>
              <a:rPr lang="en-US" sz="1100" b="1">
                <a:solidFill>
                  <a:schemeClr val="bg1"/>
                </a:solidFill>
                <a:effectLst>
                  <a:outerShdw blurRad="38100" dist="38100" dir="2700000" algn="tl">
                    <a:srgbClr val="000000"/>
                  </a:outerShdw>
                </a:effectLst>
                <a:cs typeface="Arial" pitchFamily="34" charset="0"/>
              </a:rPr>
              <a:t> Targeted Module Build Flexibility</a:t>
            </a:r>
          </a:p>
        </p:txBody>
      </p:sp>
      <p:sp>
        <p:nvSpPr>
          <p:cNvPr id="11" name="Text Box 16"/>
          <p:cNvSpPr txBox="1">
            <a:spLocks noChangeArrowheads="1"/>
          </p:cNvSpPr>
          <p:nvPr/>
        </p:nvSpPr>
        <p:spPr bwMode="auto">
          <a:xfrm>
            <a:off x="1163638" y="1654175"/>
            <a:ext cx="6135687" cy="860425"/>
          </a:xfrm>
          <a:prstGeom prst="rect">
            <a:avLst/>
          </a:prstGeom>
          <a:solidFill>
            <a:srgbClr val="002060"/>
          </a:solidFill>
          <a:ln w="50800" algn="ctr">
            <a:solidFill>
              <a:schemeClr val="bg2"/>
            </a:solidFill>
            <a:miter lim="800000"/>
            <a:headEnd/>
            <a:tailEnd/>
          </a:ln>
          <a:effectLst/>
        </p:spPr>
        <p:txBody>
          <a:bodyPr>
            <a:spAutoFit/>
          </a:bodyPr>
          <a:lstStyle/>
          <a:p>
            <a:pPr>
              <a:defRPr/>
            </a:pPr>
            <a:r>
              <a:rPr lang="en-US" sz="1400" b="1">
                <a:solidFill>
                  <a:srgbClr val="FFFF00"/>
                </a:solidFill>
                <a:effectLst>
                  <a:outerShdw blurRad="38100" dist="38100" dir="2700000" algn="tl">
                    <a:srgbClr val="000000"/>
                  </a:outerShdw>
                </a:effectLst>
                <a:cs typeface="Arial" pitchFamily="34" charset="0"/>
              </a:rPr>
              <a:t>Extensible Foundation for Advanced Capabilities</a:t>
            </a:r>
          </a:p>
          <a:p>
            <a:pPr>
              <a:buFont typeface="Arial" pitchFamily="34" charset="0"/>
              <a:buChar char="•"/>
              <a:defRPr/>
            </a:pPr>
            <a:r>
              <a:rPr lang="en-US" sz="1100" b="1">
                <a:solidFill>
                  <a:schemeClr val="bg1"/>
                </a:solidFill>
                <a:effectLst>
                  <a:outerShdw blurRad="38100" dist="38100" dir="2700000" algn="tl">
                    <a:srgbClr val="000000"/>
                  </a:outerShdw>
                </a:effectLst>
                <a:cs typeface="Arial" pitchFamily="34" charset="0"/>
              </a:rPr>
              <a:t> Pre-OS Security</a:t>
            </a:r>
          </a:p>
          <a:p>
            <a:pPr>
              <a:buFont typeface="Arial" pitchFamily="34" charset="0"/>
              <a:buChar char="•"/>
              <a:defRPr/>
            </a:pPr>
            <a:r>
              <a:rPr lang="en-US" sz="1100" b="1">
                <a:solidFill>
                  <a:schemeClr val="bg1"/>
                </a:solidFill>
                <a:effectLst>
                  <a:outerShdw blurRad="38100" dist="38100" dir="2700000" algn="tl">
                    <a:srgbClr val="000000"/>
                  </a:outerShdw>
                </a:effectLst>
                <a:cs typeface="Arial" pitchFamily="34" charset="0"/>
              </a:rPr>
              <a:t> Rich Networking</a:t>
            </a:r>
          </a:p>
          <a:p>
            <a:pPr>
              <a:buFont typeface="Arial" pitchFamily="34" charset="0"/>
              <a:buChar char="•"/>
              <a:defRPr/>
            </a:pPr>
            <a:r>
              <a:rPr lang="en-US" sz="1100" b="1">
                <a:solidFill>
                  <a:schemeClr val="bg1"/>
                </a:solidFill>
                <a:effectLst>
                  <a:outerShdw blurRad="38100" dist="38100" dir="2700000" algn="tl">
                    <a:srgbClr val="000000"/>
                  </a:outerShdw>
                </a:effectLst>
                <a:cs typeface="Arial" pitchFamily="34" charset="0"/>
              </a:rPr>
              <a:t> Manageability</a:t>
            </a:r>
          </a:p>
        </p:txBody>
      </p:sp>
      <p:sp>
        <p:nvSpPr>
          <p:cNvPr id="12" name="Rectangle 2"/>
          <p:cNvSpPr txBox="1">
            <a:spLocks noChangeArrowheads="1"/>
          </p:cNvSpPr>
          <p:nvPr/>
        </p:nvSpPr>
        <p:spPr>
          <a:xfrm>
            <a:off x="858838" y="152400"/>
            <a:ext cx="7218362" cy="488950"/>
          </a:xfrm>
          <a:prstGeom prst="rect">
            <a:avLst/>
          </a:prstGeom>
        </p:spPr>
        <p:txBody>
          <a:bodyPr/>
          <a:lstStyle/>
          <a:p>
            <a:pPr>
              <a:defRPr/>
            </a:pPr>
            <a:r>
              <a:rPr lang="en-US" sz="3200" b="1" kern="0" dirty="0" smtClean="0">
                <a:solidFill>
                  <a:srgbClr val="0860A8"/>
                </a:solidFill>
                <a:latin typeface="+mj-lt"/>
                <a:ea typeface="+mj-ea"/>
                <a:cs typeface="+mj-cs"/>
              </a:rPr>
              <a:t>How to build it? UDK2014</a:t>
            </a:r>
            <a:endParaRPr lang="en-US" sz="3200" b="1" kern="0" dirty="0">
              <a:solidFill>
                <a:srgbClr val="0860A8"/>
              </a:solidFill>
              <a:latin typeface="+mj-lt"/>
              <a:ea typeface="+mj-ea"/>
              <a:cs typeface="+mj-cs"/>
            </a:endParaRPr>
          </a:p>
        </p:txBody>
      </p:sp>
      <p:sp>
        <p:nvSpPr>
          <p:cNvPr id="179210" name="Rectangle 13"/>
          <p:cNvSpPr>
            <a:spLocks noChangeArrowheads="1"/>
          </p:cNvSpPr>
          <p:nvPr/>
        </p:nvSpPr>
        <p:spPr bwMode="auto">
          <a:xfrm rot="5400000" flipH="1">
            <a:off x="6566694" y="3267869"/>
            <a:ext cx="3054350" cy="322262"/>
          </a:xfrm>
          <a:prstGeom prst="rect">
            <a:avLst/>
          </a:prstGeom>
          <a:solidFill>
            <a:srgbClr val="003399"/>
          </a:solidFill>
          <a:ln w="9525">
            <a:noFill/>
            <a:miter lim="800000"/>
            <a:headEnd/>
            <a:tailEnd/>
          </a:ln>
          <a:effectLst>
            <a:prstShdw prst="shdw17" dist="17961" dir="2700000">
              <a:srgbClr val="001F5C"/>
            </a:prstShdw>
          </a:effectLst>
        </p:spPr>
        <p:txBody>
          <a:bodyPr wrap="none" anchor="ctr"/>
          <a:lstStyle/>
          <a:p>
            <a:pPr algn="ctr"/>
            <a:r>
              <a:rPr lang="en-US" sz="1400" i="1">
                <a:solidFill>
                  <a:srgbClr val="FFFF00"/>
                </a:solidFill>
              </a:rPr>
              <a:t>** benefit of EDK II codebase</a:t>
            </a:r>
          </a:p>
        </p:txBody>
      </p:sp>
      <p:sp>
        <p:nvSpPr>
          <p:cNvPr id="13" name="TextBox 12"/>
          <p:cNvSpPr txBox="1"/>
          <p:nvPr/>
        </p:nvSpPr>
        <p:spPr>
          <a:xfrm>
            <a:off x="609600" y="6653672"/>
            <a:ext cx="3339376" cy="230832"/>
          </a:xfrm>
          <a:prstGeom prst="rect">
            <a:avLst/>
          </a:prstGeom>
          <a:noFill/>
        </p:spPr>
        <p:txBody>
          <a:bodyPr wrap="none" rtlCol="0">
            <a:spAutoFit/>
          </a:bodyPr>
          <a:lstStyle/>
          <a:p>
            <a:r>
              <a:rPr lang="en-US" sz="900" dirty="0" smtClean="0">
                <a:latin typeface="+mn-lt"/>
              </a:rPr>
              <a:t>Intel® UEFI Development Kit 2010 (Intel® UDK2010)</a:t>
            </a:r>
            <a:endParaRPr lang="en-US" sz="900" dirty="0">
              <a:latin typeface="+mn-lt"/>
            </a:endParaRPr>
          </a:p>
        </p:txBody>
      </p:sp>
      <p:sp>
        <p:nvSpPr>
          <p:cNvPr id="14" name="AutoShape 7"/>
          <p:cNvSpPr>
            <a:spLocks noChangeArrowheads="1"/>
          </p:cNvSpPr>
          <p:nvPr/>
        </p:nvSpPr>
        <p:spPr bwMode="auto">
          <a:xfrm>
            <a:off x="1109597" y="6211091"/>
            <a:ext cx="6858000" cy="347329"/>
          </a:xfrm>
          <a:prstGeom prst="roundRect">
            <a:avLst>
              <a:gd name="adj" fmla="val 16667"/>
            </a:avLst>
          </a:prstGeom>
          <a:gradFill rotWithShape="1">
            <a:gsLst>
              <a:gs pos="0">
                <a:srgbClr val="005998"/>
              </a:gs>
              <a:gs pos="100000">
                <a:srgbClr val="003A5D"/>
              </a:gs>
            </a:gsLst>
            <a:lin ang="2700000" scaled="1"/>
          </a:gradFill>
          <a:ln w="19050" algn="ctr">
            <a:solidFill>
              <a:srgbClr val="292929">
                <a:alpha val="70000"/>
              </a:srgbClr>
            </a:solidFill>
            <a:round/>
            <a:headEnd/>
            <a:tailEnd/>
          </a:ln>
          <a:effectLst/>
        </p:spPr>
        <p:txBody>
          <a:bodyPr wrap="square" anchor="ctr">
            <a:spAutoFit/>
          </a:bodyPr>
          <a:lstStyle/>
          <a:p>
            <a:pPr algn="ctr" defTabSz="666750">
              <a:lnSpc>
                <a:spcPct val="90000"/>
              </a:lnSpc>
              <a:defRPr/>
            </a:pPr>
            <a:r>
              <a:rPr lang="en-US" sz="1600" b="1" i="1" dirty="0" smtClean="0">
                <a:solidFill>
                  <a:schemeClr val="bg1"/>
                </a:solidFill>
                <a:latin typeface="+mn-lt"/>
              </a:rPr>
              <a:t>Maximize the open source at www.tianocore.org</a:t>
            </a:r>
            <a:endParaRPr lang="en-US" sz="1600" b="1" i="1" dirty="0">
              <a:solidFill>
                <a:schemeClr val="bg1"/>
              </a:solidFill>
              <a:latin typeface="+mn-lt"/>
            </a:endParaRPr>
          </a:p>
        </p:txBody>
      </p:sp>
    </p:spTree>
    <p:extLst>
      <p:ext uri="{BB962C8B-B14F-4D97-AF65-F5344CB8AC3E}">
        <p14:creationId xmlns:p14="http://schemas.microsoft.com/office/powerpoint/2010/main" val="1970059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Content Placeholder 4"/>
          <p:cNvSpPr>
            <a:spLocks noGrp="1"/>
          </p:cNvSpPr>
          <p:nvPr>
            <p:ph idx="1"/>
          </p:nvPr>
        </p:nvSpPr>
        <p:spPr/>
        <p:txBody>
          <a:bodyPr>
            <a:normAutofit/>
          </a:bodyPr>
          <a:lstStyle/>
          <a:p>
            <a:pPr marL="457200" indent="-457200">
              <a:buFont typeface="Arial" panose="020B0604020202020204" pitchFamily="34" charset="0"/>
              <a:buChar char="•"/>
            </a:pPr>
            <a:r>
              <a:rPr lang="en-US" dirty="0" smtClean="0">
                <a:latin typeface="Neo Sans Intel Medium" panose="020B0604020202020204" pitchFamily="34" charset="0"/>
              </a:rPr>
              <a:t>Background on UEFI</a:t>
            </a:r>
          </a:p>
          <a:p>
            <a:pPr marL="457200" indent="-457200">
              <a:buFont typeface="Arial" panose="020B0604020202020204" pitchFamily="34" charset="0"/>
              <a:buChar char="•"/>
            </a:pPr>
            <a:r>
              <a:rPr lang="en-US" dirty="0" smtClean="0">
                <a:latin typeface="Neo Sans Intel Medium" panose="020B0604020202020204" pitchFamily="34" charset="0"/>
              </a:rPr>
              <a:t>Security Features</a:t>
            </a:r>
          </a:p>
          <a:p>
            <a:pPr marL="457200" indent="-457200">
              <a:buFont typeface="Arial" panose="020B0604020202020204" pitchFamily="34" charset="0"/>
              <a:buChar char="•"/>
            </a:pPr>
            <a:r>
              <a:rPr lang="en-US" dirty="0">
                <a:latin typeface="Neo Sans Intel Medium" panose="020B0604020202020204" pitchFamily="34" charset="0"/>
              </a:rPr>
              <a:t>Trust Model</a:t>
            </a:r>
          </a:p>
          <a:p>
            <a:pPr marL="457200" indent="-457200">
              <a:buFont typeface="Arial" panose="020B0604020202020204" pitchFamily="34" charset="0"/>
              <a:buChar char="•"/>
            </a:pPr>
            <a:r>
              <a:rPr lang="en-US" dirty="0" smtClean="0">
                <a:latin typeface="Neo Sans Intel Medium" panose="020B0604020202020204" pitchFamily="34" charset="0"/>
              </a:rPr>
              <a:t>EDK II on </a:t>
            </a:r>
            <a:r>
              <a:rPr lang="en-US" dirty="0" err="1" smtClean="0">
                <a:latin typeface="Neo Sans Intel Medium" panose="020B0604020202020204" pitchFamily="34" charset="0"/>
              </a:rPr>
              <a:t>MinnowMax</a:t>
            </a:r>
            <a:endParaRPr lang="en-US" dirty="0" smtClean="0">
              <a:latin typeface="Neo Sans Intel Medium" panose="020B0604020202020204" pitchFamily="34" charset="0"/>
            </a:endParaRPr>
          </a:p>
          <a:p>
            <a:pPr marL="457200" indent="-457200">
              <a:buFont typeface="Arial" panose="020B0604020202020204" pitchFamily="34" charset="0"/>
              <a:buChar char="•"/>
            </a:pPr>
            <a:r>
              <a:rPr lang="en-US" dirty="0" smtClean="0">
                <a:latin typeface="Neo Sans Intel Medium" panose="020B0604020202020204" pitchFamily="34" charset="0"/>
              </a:rPr>
              <a:t>EDK II on Galileo</a:t>
            </a:r>
          </a:p>
          <a:p>
            <a:pPr marL="457200" indent="-457200">
              <a:buFont typeface="Arial" panose="020B0604020202020204" pitchFamily="34" charset="0"/>
              <a:buChar char="•"/>
            </a:pPr>
            <a:r>
              <a:rPr lang="en-US" dirty="0" smtClean="0">
                <a:latin typeface="Neo Sans Intel Medium" panose="020B0604020202020204" pitchFamily="34" charset="0"/>
              </a:rPr>
              <a:t>Futures</a:t>
            </a:r>
          </a:p>
          <a:p>
            <a:pPr marL="457200" indent="-457200">
              <a:buFont typeface="Arial" panose="020B0604020202020204" pitchFamily="34" charset="0"/>
              <a:buChar char="•"/>
            </a:pPr>
            <a:endParaRPr lang="en-US" dirty="0" smtClean="0">
              <a:latin typeface="Neo Sans Intel Medium" panose="020B0604020202020204" pitchFamily="34" charset="0"/>
            </a:endParaRPr>
          </a:p>
        </p:txBody>
      </p:sp>
    </p:spTree>
    <p:extLst>
      <p:ext uri="{BB962C8B-B14F-4D97-AF65-F5344CB8AC3E}">
        <p14:creationId xmlns:p14="http://schemas.microsoft.com/office/powerpoint/2010/main" val="9578988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tx2"/>
                </a:solidFill>
                <a:latin typeface="Neo Sans Intel Medium" pitchFamily="34" charset="0"/>
              </a:rPr>
              <a:t>Contents</a:t>
            </a:r>
            <a:endParaRPr lang="en-US" sz="3200" dirty="0">
              <a:solidFill>
                <a:schemeClr val="tx2"/>
              </a:solidFill>
              <a:latin typeface="Neo Sans Intel Medium" pitchFamily="34" charset="0"/>
            </a:endParaRPr>
          </a:p>
        </p:txBody>
      </p:sp>
      <p:sp>
        <p:nvSpPr>
          <p:cNvPr id="6" name="Rectangle 5"/>
          <p:cNvSpPr/>
          <p:nvPr/>
        </p:nvSpPr>
        <p:spPr>
          <a:xfrm>
            <a:off x="2743200" y="1752600"/>
            <a:ext cx="4191000" cy="3810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USB 2</a:t>
            </a:r>
            <a:endParaRPr lang="en-US" dirty="0">
              <a:solidFill>
                <a:schemeClr val="tx1"/>
              </a:solidFill>
            </a:endParaRPr>
          </a:p>
        </p:txBody>
      </p:sp>
      <p:sp>
        <p:nvSpPr>
          <p:cNvPr id="7" name="Rectangle 6"/>
          <p:cNvSpPr/>
          <p:nvPr/>
        </p:nvSpPr>
        <p:spPr>
          <a:xfrm>
            <a:off x="990600" y="1752600"/>
            <a:ext cx="1752600" cy="3810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USB1.1</a:t>
            </a:r>
            <a:endParaRPr lang="en-US" dirty="0">
              <a:solidFill>
                <a:schemeClr val="tx1"/>
              </a:solidFill>
            </a:endParaRPr>
          </a:p>
        </p:txBody>
      </p:sp>
      <p:sp>
        <p:nvSpPr>
          <p:cNvPr id="9" name="Rectangle 8"/>
          <p:cNvSpPr/>
          <p:nvPr/>
        </p:nvSpPr>
        <p:spPr>
          <a:xfrm>
            <a:off x="3886200" y="2209800"/>
            <a:ext cx="4267200" cy="3810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PCIe</a:t>
            </a:r>
            <a:endParaRPr lang="en-US" dirty="0">
              <a:solidFill>
                <a:schemeClr val="tx1"/>
              </a:solidFill>
            </a:endParaRPr>
          </a:p>
        </p:txBody>
      </p:sp>
      <p:sp>
        <p:nvSpPr>
          <p:cNvPr id="10" name="Rectangle 9"/>
          <p:cNvSpPr/>
          <p:nvPr/>
        </p:nvSpPr>
        <p:spPr>
          <a:xfrm>
            <a:off x="990600" y="2209800"/>
            <a:ext cx="2895600" cy="3810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PCI</a:t>
            </a:r>
            <a:endParaRPr lang="en-US" dirty="0">
              <a:solidFill>
                <a:schemeClr val="tx1"/>
              </a:solidFill>
            </a:endParaRPr>
          </a:p>
        </p:txBody>
      </p:sp>
      <p:sp>
        <p:nvSpPr>
          <p:cNvPr id="12" name="Rectangle 11"/>
          <p:cNvSpPr/>
          <p:nvPr/>
        </p:nvSpPr>
        <p:spPr>
          <a:xfrm>
            <a:off x="3276600" y="2667000"/>
            <a:ext cx="2209800" cy="3810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ACPI 3</a:t>
            </a:r>
            <a:endParaRPr lang="en-US" dirty="0">
              <a:solidFill>
                <a:schemeClr val="tx1"/>
              </a:solidFill>
            </a:endParaRPr>
          </a:p>
        </p:txBody>
      </p:sp>
      <p:sp>
        <p:nvSpPr>
          <p:cNvPr id="13" name="Rectangle 12"/>
          <p:cNvSpPr/>
          <p:nvPr/>
        </p:nvSpPr>
        <p:spPr>
          <a:xfrm>
            <a:off x="990600" y="2667000"/>
            <a:ext cx="2362200" cy="3810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ACPI 2</a:t>
            </a:r>
            <a:endParaRPr lang="en-US" dirty="0">
              <a:solidFill>
                <a:schemeClr val="tx1"/>
              </a:solidFill>
            </a:endParaRPr>
          </a:p>
        </p:txBody>
      </p:sp>
      <p:sp>
        <p:nvSpPr>
          <p:cNvPr id="14" name="Rectangle 13"/>
          <p:cNvSpPr/>
          <p:nvPr/>
        </p:nvSpPr>
        <p:spPr>
          <a:xfrm>
            <a:off x="5410200" y="2667000"/>
            <a:ext cx="1905000" cy="3810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ACPI 4</a:t>
            </a:r>
            <a:endParaRPr lang="en-US" dirty="0">
              <a:solidFill>
                <a:schemeClr val="tx1"/>
              </a:solidFill>
            </a:endParaRPr>
          </a:p>
        </p:txBody>
      </p:sp>
      <p:sp>
        <p:nvSpPr>
          <p:cNvPr id="16" name="Rectangle 15"/>
          <p:cNvSpPr/>
          <p:nvPr/>
        </p:nvSpPr>
        <p:spPr>
          <a:xfrm>
            <a:off x="990600" y="3124200"/>
            <a:ext cx="1447800" cy="3810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UEFI 2.0 </a:t>
            </a:r>
            <a:endParaRPr lang="en-US" dirty="0">
              <a:solidFill>
                <a:schemeClr val="tx1"/>
              </a:solidFill>
            </a:endParaRPr>
          </a:p>
        </p:txBody>
      </p:sp>
      <p:sp>
        <p:nvSpPr>
          <p:cNvPr id="17" name="Rectangle 16"/>
          <p:cNvSpPr/>
          <p:nvPr/>
        </p:nvSpPr>
        <p:spPr>
          <a:xfrm>
            <a:off x="2438400" y="3124200"/>
            <a:ext cx="1295400" cy="3810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UEFI 2.1 </a:t>
            </a:r>
            <a:endParaRPr lang="en-US" dirty="0">
              <a:solidFill>
                <a:schemeClr val="tx1"/>
              </a:solidFill>
            </a:endParaRPr>
          </a:p>
        </p:txBody>
      </p:sp>
      <p:sp>
        <p:nvSpPr>
          <p:cNvPr id="18" name="Rectangle 17"/>
          <p:cNvSpPr/>
          <p:nvPr/>
        </p:nvSpPr>
        <p:spPr>
          <a:xfrm>
            <a:off x="3733800" y="3124200"/>
            <a:ext cx="1981200" cy="3810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UEFI 2.2 </a:t>
            </a:r>
            <a:endParaRPr lang="en-US" dirty="0">
              <a:solidFill>
                <a:schemeClr val="tx1"/>
              </a:solidFill>
            </a:endParaRPr>
          </a:p>
        </p:txBody>
      </p:sp>
      <p:sp>
        <p:nvSpPr>
          <p:cNvPr id="19" name="Rectangle 18"/>
          <p:cNvSpPr/>
          <p:nvPr/>
        </p:nvSpPr>
        <p:spPr>
          <a:xfrm>
            <a:off x="5715000" y="3124200"/>
            <a:ext cx="1295400" cy="3810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UEFI 2.3 </a:t>
            </a:r>
            <a:endParaRPr lang="en-US" dirty="0">
              <a:solidFill>
                <a:schemeClr val="tx1"/>
              </a:solidFill>
            </a:endParaRPr>
          </a:p>
        </p:txBody>
      </p:sp>
      <p:sp>
        <p:nvSpPr>
          <p:cNvPr id="20" name="Rectangle 19"/>
          <p:cNvSpPr/>
          <p:nvPr/>
        </p:nvSpPr>
        <p:spPr>
          <a:xfrm>
            <a:off x="7010400" y="3124200"/>
            <a:ext cx="1143000" cy="381000"/>
          </a:xfrm>
          <a:prstGeom prst="rect">
            <a:avLst/>
          </a:prstGeom>
          <a:gradFill flip="none" rotWithShape="1">
            <a:gsLst>
              <a:gs pos="0">
                <a:schemeClr val="accent3">
                  <a:lumMod val="40000"/>
                  <a:lumOff val="60000"/>
                </a:schemeClr>
              </a:gs>
              <a:gs pos="50000">
                <a:schemeClr val="accent1">
                  <a:lumMod val="40000"/>
                  <a:lumOff val="60000"/>
                </a:schemeClr>
              </a:gs>
              <a:gs pos="100000">
                <a:schemeClr val="accent6">
                  <a:lumMod val="40000"/>
                  <a:lumOff val="60000"/>
                </a:schemeClr>
              </a:gs>
            </a:gsLst>
            <a:lin ang="2700000" scaled="1"/>
            <a:tileRect/>
          </a:gra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UEFI 2.4 </a:t>
            </a:r>
            <a:endParaRPr lang="en-US" dirty="0">
              <a:solidFill>
                <a:schemeClr val="tx1"/>
              </a:solidFill>
            </a:endParaRPr>
          </a:p>
        </p:txBody>
      </p:sp>
      <p:sp>
        <p:nvSpPr>
          <p:cNvPr id="21" name="Rectangle 20"/>
          <p:cNvSpPr/>
          <p:nvPr/>
        </p:nvSpPr>
        <p:spPr>
          <a:xfrm>
            <a:off x="990600" y="3581400"/>
            <a:ext cx="2362200" cy="3810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PI 1.0 </a:t>
            </a:r>
            <a:endParaRPr lang="en-US" dirty="0">
              <a:solidFill>
                <a:schemeClr val="tx1"/>
              </a:solidFill>
            </a:endParaRPr>
          </a:p>
        </p:txBody>
      </p:sp>
      <p:sp>
        <p:nvSpPr>
          <p:cNvPr id="22" name="Rectangle 21"/>
          <p:cNvSpPr/>
          <p:nvPr/>
        </p:nvSpPr>
        <p:spPr>
          <a:xfrm>
            <a:off x="3352800" y="3581400"/>
            <a:ext cx="2819400" cy="3810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PI 1.1 </a:t>
            </a:r>
            <a:endParaRPr lang="en-US" dirty="0">
              <a:solidFill>
                <a:schemeClr val="tx1"/>
              </a:solidFill>
            </a:endParaRPr>
          </a:p>
        </p:txBody>
      </p:sp>
      <p:sp>
        <p:nvSpPr>
          <p:cNvPr id="23" name="Rectangle 22"/>
          <p:cNvSpPr/>
          <p:nvPr/>
        </p:nvSpPr>
        <p:spPr>
          <a:xfrm>
            <a:off x="6172200" y="3581400"/>
            <a:ext cx="1981200" cy="3810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PI 1.2 </a:t>
            </a:r>
            <a:endParaRPr lang="en-US" dirty="0">
              <a:solidFill>
                <a:schemeClr val="tx1"/>
              </a:solidFill>
            </a:endParaRPr>
          </a:p>
        </p:txBody>
      </p:sp>
      <p:cxnSp>
        <p:nvCxnSpPr>
          <p:cNvPr id="25" name="Straight Connector 24"/>
          <p:cNvCxnSpPr/>
          <p:nvPr/>
        </p:nvCxnSpPr>
        <p:spPr>
          <a:xfrm rot="5400000">
            <a:off x="6438900" y="3467100"/>
            <a:ext cx="3429000" cy="0"/>
          </a:xfrm>
          <a:prstGeom prst="line">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772400" y="5269468"/>
            <a:ext cx="838200" cy="369332"/>
          </a:xfrm>
          <a:prstGeom prst="rect">
            <a:avLst/>
          </a:prstGeom>
          <a:noFill/>
        </p:spPr>
        <p:txBody>
          <a:bodyPr wrap="square" rtlCol="0">
            <a:spAutoFit/>
          </a:bodyPr>
          <a:lstStyle/>
          <a:p>
            <a:r>
              <a:rPr lang="en-US" dirty="0" smtClean="0">
                <a:solidFill>
                  <a:schemeClr val="bg1"/>
                </a:solidFill>
              </a:rPr>
              <a:t>Today</a:t>
            </a:r>
            <a:endParaRPr lang="en-US" dirty="0">
              <a:solidFill>
                <a:schemeClr val="bg1"/>
              </a:solidFill>
            </a:endParaRPr>
          </a:p>
        </p:txBody>
      </p:sp>
      <p:sp>
        <p:nvSpPr>
          <p:cNvPr id="29" name="Rectangle 28"/>
          <p:cNvSpPr/>
          <p:nvPr/>
        </p:nvSpPr>
        <p:spPr>
          <a:xfrm>
            <a:off x="990600" y="4038600"/>
            <a:ext cx="914400" cy="3810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EDK I</a:t>
            </a:r>
            <a:endParaRPr lang="en-US" dirty="0">
              <a:solidFill>
                <a:schemeClr val="tx1"/>
              </a:solidFill>
            </a:endParaRPr>
          </a:p>
        </p:txBody>
      </p:sp>
      <p:sp>
        <p:nvSpPr>
          <p:cNvPr id="30" name="Rectangle 29"/>
          <p:cNvSpPr/>
          <p:nvPr/>
        </p:nvSpPr>
        <p:spPr>
          <a:xfrm>
            <a:off x="1905000" y="4038600"/>
            <a:ext cx="6248400" cy="3810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ECP</a:t>
            </a:r>
            <a:endParaRPr lang="en-US" dirty="0">
              <a:solidFill>
                <a:schemeClr val="tx1"/>
              </a:solidFill>
            </a:endParaRPr>
          </a:p>
        </p:txBody>
      </p:sp>
      <p:sp>
        <p:nvSpPr>
          <p:cNvPr id="31" name="Oval 30"/>
          <p:cNvSpPr/>
          <p:nvPr/>
        </p:nvSpPr>
        <p:spPr>
          <a:xfrm>
            <a:off x="4800600" y="4572000"/>
            <a:ext cx="76200" cy="76200"/>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Oval 31"/>
          <p:cNvSpPr/>
          <p:nvPr/>
        </p:nvSpPr>
        <p:spPr>
          <a:xfrm>
            <a:off x="4800600" y="4724400"/>
            <a:ext cx="76200" cy="76200"/>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Oval 32"/>
          <p:cNvSpPr/>
          <p:nvPr/>
        </p:nvSpPr>
        <p:spPr>
          <a:xfrm>
            <a:off x="4800600" y="4876800"/>
            <a:ext cx="76200" cy="76200"/>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4953000" y="5562600"/>
            <a:ext cx="1219200" cy="381000"/>
          </a:xfrm>
          <a:prstGeom prst="rect">
            <a:avLst/>
          </a:prstGeom>
          <a:gradFill flip="none" rotWithShape="1">
            <a:gsLst>
              <a:gs pos="0">
                <a:schemeClr val="accent3">
                  <a:lumMod val="40000"/>
                  <a:lumOff val="60000"/>
                </a:schemeClr>
              </a:gs>
              <a:gs pos="50000">
                <a:schemeClr val="accent1">
                  <a:lumMod val="40000"/>
                  <a:lumOff val="60000"/>
                </a:schemeClr>
              </a:gs>
              <a:gs pos="100000">
                <a:schemeClr val="accent6">
                  <a:lumMod val="40000"/>
                  <a:lumOff val="60000"/>
                </a:schemeClr>
              </a:gs>
            </a:gsLst>
            <a:lin ang="2700000" scaled="1"/>
            <a:tileRect/>
          </a:gra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New dev</a:t>
            </a:r>
            <a:endParaRPr lang="en-US" dirty="0">
              <a:solidFill>
                <a:schemeClr val="tx1"/>
              </a:solidFill>
            </a:endParaRPr>
          </a:p>
        </p:txBody>
      </p:sp>
      <p:sp>
        <p:nvSpPr>
          <p:cNvPr id="36" name="Rectangle 35"/>
          <p:cNvSpPr/>
          <p:nvPr/>
        </p:nvSpPr>
        <p:spPr>
          <a:xfrm>
            <a:off x="3124200" y="5562600"/>
            <a:ext cx="1447800" cy="3810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Sustaining </a:t>
            </a:r>
            <a:endParaRPr lang="en-US" dirty="0">
              <a:solidFill>
                <a:schemeClr val="tx1"/>
              </a:solidFill>
            </a:endParaRPr>
          </a:p>
        </p:txBody>
      </p:sp>
      <p:sp>
        <p:nvSpPr>
          <p:cNvPr id="8" name="Rectangle 7"/>
          <p:cNvSpPr/>
          <p:nvPr/>
        </p:nvSpPr>
        <p:spPr>
          <a:xfrm>
            <a:off x="6934200" y="1752600"/>
            <a:ext cx="1219200" cy="381000"/>
          </a:xfrm>
          <a:prstGeom prst="rect">
            <a:avLst/>
          </a:prstGeom>
          <a:gradFill flip="none" rotWithShape="1">
            <a:gsLst>
              <a:gs pos="0">
                <a:schemeClr val="accent3">
                  <a:lumMod val="40000"/>
                  <a:lumOff val="60000"/>
                </a:schemeClr>
              </a:gs>
              <a:gs pos="50000">
                <a:schemeClr val="accent1">
                  <a:lumMod val="40000"/>
                  <a:lumOff val="60000"/>
                </a:schemeClr>
              </a:gs>
              <a:gs pos="100000">
                <a:schemeClr val="accent6">
                  <a:lumMod val="40000"/>
                  <a:lumOff val="60000"/>
                </a:schemeClr>
              </a:gs>
            </a:gsLst>
            <a:lin ang="2700000" scaled="1"/>
            <a:tileRect/>
          </a:gra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USB 3</a:t>
            </a:r>
            <a:endParaRPr lang="en-US" dirty="0">
              <a:solidFill>
                <a:schemeClr val="tx1"/>
              </a:solidFill>
            </a:endParaRPr>
          </a:p>
        </p:txBody>
      </p:sp>
      <p:sp>
        <p:nvSpPr>
          <p:cNvPr id="15" name="Rectangle 14"/>
          <p:cNvSpPr/>
          <p:nvPr/>
        </p:nvSpPr>
        <p:spPr>
          <a:xfrm>
            <a:off x="7315200" y="2667000"/>
            <a:ext cx="838200" cy="381000"/>
          </a:xfrm>
          <a:prstGeom prst="rect">
            <a:avLst/>
          </a:prstGeom>
          <a:gradFill flip="none" rotWithShape="1">
            <a:gsLst>
              <a:gs pos="0">
                <a:schemeClr val="accent3">
                  <a:lumMod val="40000"/>
                  <a:lumOff val="60000"/>
                </a:schemeClr>
              </a:gs>
              <a:gs pos="50000">
                <a:schemeClr val="accent1">
                  <a:lumMod val="40000"/>
                  <a:lumOff val="60000"/>
                </a:schemeClr>
              </a:gs>
              <a:gs pos="100000">
                <a:schemeClr val="accent6">
                  <a:lumMod val="40000"/>
                  <a:lumOff val="60000"/>
                </a:schemeClr>
              </a:gs>
            </a:gsLst>
            <a:lin ang="2700000" scaled="1"/>
            <a:tileRect/>
          </a:gra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ACPI 5.1</a:t>
            </a:r>
            <a:endParaRPr lang="en-US" dirty="0">
              <a:solidFill>
                <a:schemeClr val="tx1"/>
              </a:solidFill>
            </a:endParaRPr>
          </a:p>
        </p:txBody>
      </p:sp>
      <p:sp>
        <p:nvSpPr>
          <p:cNvPr id="37" name="TextBox 36"/>
          <p:cNvSpPr txBox="1"/>
          <p:nvPr/>
        </p:nvSpPr>
        <p:spPr>
          <a:xfrm>
            <a:off x="4953000" y="4572000"/>
            <a:ext cx="1752600" cy="369332"/>
          </a:xfrm>
          <a:prstGeom prst="rect">
            <a:avLst/>
          </a:prstGeom>
          <a:noFill/>
        </p:spPr>
        <p:txBody>
          <a:bodyPr wrap="square" rtlCol="0">
            <a:spAutoFit/>
          </a:bodyPr>
          <a:lstStyle/>
          <a:p>
            <a:r>
              <a:rPr lang="en-US" dirty="0" smtClean="0">
                <a:solidFill>
                  <a:schemeClr val="accent6">
                    <a:lumMod val="50000"/>
                  </a:schemeClr>
                </a:solidFill>
              </a:rPr>
              <a:t>Hundreds deep</a:t>
            </a:r>
            <a:endParaRPr lang="en-US" dirty="0">
              <a:solidFill>
                <a:schemeClr val="accent6">
                  <a:lumMod val="50000"/>
                </a:schemeClr>
              </a:solidFill>
            </a:endParaRPr>
          </a:p>
        </p:txBody>
      </p:sp>
      <p:sp>
        <p:nvSpPr>
          <p:cNvPr id="38" name="Oval 37"/>
          <p:cNvSpPr/>
          <p:nvPr/>
        </p:nvSpPr>
        <p:spPr>
          <a:xfrm>
            <a:off x="762000" y="2819400"/>
            <a:ext cx="76200" cy="76200"/>
          </a:xfrm>
          <a:prstGeom prst="ellipse">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81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33400" y="2819400"/>
            <a:ext cx="76200" cy="76200"/>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304800" y="2819400"/>
            <a:ext cx="76200" cy="76200"/>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rot="16200000">
            <a:off x="-272533" y="3244334"/>
            <a:ext cx="1524000" cy="369332"/>
          </a:xfrm>
          <a:prstGeom prst="rect">
            <a:avLst/>
          </a:prstGeom>
          <a:noFill/>
        </p:spPr>
        <p:txBody>
          <a:bodyPr wrap="square" rtlCol="0">
            <a:spAutoFit/>
          </a:bodyPr>
          <a:lstStyle/>
          <a:p>
            <a:r>
              <a:rPr lang="en-US" dirty="0" smtClean="0">
                <a:solidFill>
                  <a:schemeClr val="accent6">
                    <a:lumMod val="50000"/>
                  </a:schemeClr>
                </a:solidFill>
              </a:rPr>
              <a:t>Since ~2001</a:t>
            </a:r>
            <a:endParaRPr lang="en-US" dirty="0">
              <a:solidFill>
                <a:schemeClr val="accent6">
                  <a:lumMod val="50000"/>
                </a:schemeClr>
              </a:solidFill>
            </a:endParaRPr>
          </a:p>
        </p:txBody>
      </p:sp>
      <p:cxnSp>
        <p:nvCxnSpPr>
          <p:cNvPr id="43" name="Straight Arrow Connector 42"/>
          <p:cNvCxnSpPr/>
          <p:nvPr/>
        </p:nvCxnSpPr>
        <p:spPr>
          <a:xfrm>
            <a:off x="609600" y="1446212"/>
            <a:ext cx="8153400" cy="1588"/>
          </a:xfrm>
          <a:prstGeom prst="straightConnector1">
            <a:avLst/>
          </a:prstGeom>
          <a:ln>
            <a:solidFill>
              <a:schemeClr val="accent1">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038600" y="1143000"/>
            <a:ext cx="762000" cy="381000"/>
          </a:xfrm>
          <a:prstGeom prst="rect">
            <a:avLst/>
          </a:prstGeom>
          <a:noFill/>
        </p:spPr>
        <p:txBody>
          <a:bodyPr wrap="square" rtlCol="0">
            <a:spAutoFit/>
          </a:bodyPr>
          <a:lstStyle/>
          <a:p>
            <a:pPr algn="ctr"/>
            <a:r>
              <a:rPr lang="en-US" i="1" dirty="0" smtClean="0">
                <a:solidFill>
                  <a:schemeClr val="accent6">
                    <a:lumMod val="50000"/>
                  </a:schemeClr>
                </a:solidFill>
              </a:rPr>
              <a:t>Time</a:t>
            </a:r>
            <a:endParaRPr lang="en-US" i="1" dirty="0">
              <a:solidFill>
                <a:schemeClr val="accent6">
                  <a:lumMod val="50000"/>
                </a:schemeClr>
              </a:solidFill>
            </a:endParaRPr>
          </a:p>
        </p:txBody>
      </p:sp>
      <p:sp>
        <p:nvSpPr>
          <p:cNvPr id="47" name="Slide Number Placeholder 7"/>
          <p:cNvSpPr>
            <a:spLocks noGrp="1"/>
          </p:cNvSpPr>
          <p:nvPr>
            <p:ph type="sldNum" sz="quarter" idx="4294967295"/>
          </p:nvPr>
        </p:nvSpPr>
        <p:spPr>
          <a:xfrm>
            <a:off x="0" y="6477000"/>
            <a:ext cx="501650" cy="228600"/>
          </a:xfrm>
          <a:prstGeom prst="rect">
            <a:avLst/>
          </a:prstGeom>
        </p:spPr>
        <p:txBody>
          <a:bodyPr/>
          <a:lstStyle/>
          <a:p>
            <a:fld id="{0CF54383-638B-4F87-A80D-40CE120B9269}" type="slidenum">
              <a:rPr lang="en-US" sz="1200" smtClean="0">
                <a:solidFill>
                  <a:schemeClr val="bg1"/>
                </a:solidFill>
              </a:rPr>
              <a:pPr/>
              <a:t>20</a:t>
            </a:fld>
            <a:endParaRPr lang="en-US" sz="1200">
              <a:solidFill>
                <a:schemeClr val="bg1"/>
              </a:solidFill>
            </a:endParaRPr>
          </a:p>
        </p:txBody>
      </p:sp>
    </p:spTree>
    <p:extLst>
      <p:ext uri="{BB962C8B-B14F-4D97-AF65-F5344CB8AC3E}">
        <p14:creationId xmlns:p14="http://schemas.microsoft.com/office/powerpoint/2010/main" val="18600912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p:cNvSpPr>
            <a:spLocks noGrp="1"/>
          </p:cNvSpPr>
          <p:nvPr>
            <p:ph type="title"/>
          </p:nvPr>
        </p:nvSpPr>
        <p:spPr/>
        <p:txBody>
          <a:bodyPr/>
          <a:lstStyle/>
          <a:p>
            <a:r>
              <a:rPr lang="en-US" sz="3200" dirty="0" smtClean="0">
                <a:solidFill>
                  <a:schemeClr val="tx2"/>
                </a:solidFill>
                <a:latin typeface="Neo Sans Intel Medium" pitchFamily="34" charset="0"/>
              </a:rPr>
              <a:t>Core evolution</a:t>
            </a:r>
            <a:endParaRPr lang="en-US" sz="3200" dirty="0">
              <a:solidFill>
                <a:schemeClr val="tx2"/>
              </a:solidFill>
              <a:latin typeface="Neo Sans Intel Medium" pitchFamily="34" charset="0"/>
            </a:endParaRPr>
          </a:p>
        </p:txBody>
      </p:sp>
      <p:cxnSp>
        <p:nvCxnSpPr>
          <p:cNvPr id="7" name="Straight Arrow Connector 6"/>
          <p:cNvCxnSpPr/>
          <p:nvPr/>
        </p:nvCxnSpPr>
        <p:spPr>
          <a:xfrm>
            <a:off x="990600" y="2959742"/>
            <a:ext cx="7772400" cy="1978"/>
          </a:xfrm>
          <a:prstGeom prst="straightConnector1">
            <a:avLst/>
          </a:prstGeom>
          <a:ln w="762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200" y="2743200"/>
            <a:ext cx="914400" cy="369332"/>
          </a:xfrm>
          <a:prstGeom prst="rect">
            <a:avLst/>
          </a:prstGeom>
          <a:noFill/>
        </p:spPr>
        <p:txBody>
          <a:bodyPr wrap="square" rtlCol="0">
            <a:spAutoFit/>
          </a:bodyPr>
          <a:lstStyle/>
          <a:p>
            <a:pPr algn="r"/>
            <a:r>
              <a:rPr lang="en-US" dirty="0" smtClean="0"/>
              <a:t>Trunk</a:t>
            </a:r>
            <a:endParaRPr lang="en-US" dirty="0"/>
          </a:p>
        </p:txBody>
      </p:sp>
      <p:cxnSp>
        <p:nvCxnSpPr>
          <p:cNvPr id="11" name="Straight Connector 10"/>
          <p:cNvCxnSpPr/>
          <p:nvPr/>
        </p:nvCxnSpPr>
        <p:spPr>
          <a:xfrm rot="5400000" flipH="1" flipV="1">
            <a:off x="1219200" y="2579132"/>
            <a:ext cx="76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600200" y="2198132"/>
            <a:ext cx="4267200" cy="1588"/>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5753100" y="2181804"/>
            <a:ext cx="228600"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524000" y="2121932"/>
            <a:ext cx="152400" cy="152400"/>
          </a:xfrm>
          <a:prstGeom prst="ellipse">
            <a:avLst/>
          </a:prstGeom>
          <a:solidFill>
            <a:schemeClr val="accent5">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9" name="Oval 18"/>
          <p:cNvSpPr/>
          <p:nvPr/>
        </p:nvSpPr>
        <p:spPr>
          <a:xfrm>
            <a:off x="2438400" y="2121932"/>
            <a:ext cx="152400" cy="152400"/>
          </a:xfrm>
          <a:prstGeom prst="ellipse">
            <a:avLst/>
          </a:prstGeom>
          <a:solidFill>
            <a:schemeClr val="accent5">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20" name="Oval 19"/>
          <p:cNvSpPr/>
          <p:nvPr/>
        </p:nvSpPr>
        <p:spPr>
          <a:xfrm>
            <a:off x="3886200" y="2121932"/>
            <a:ext cx="152400" cy="152400"/>
          </a:xfrm>
          <a:prstGeom prst="ellipse">
            <a:avLst/>
          </a:prstGeom>
          <a:solidFill>
            <a:schemeClr val="accent5">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21" name="Oval 20"/>
          <p:cNvSpPr/>
          <p:nvPr/>
        </p:nvSpPr>
        <p:spPr>
          <a:xfrm>
            <a:off x="5562600" y="2121932"/>
            <a:ext cx="152400" cy="152400"/>
          </a:xfrm>
          <a:prstGeom prst="ellipse">
            <a:avLst/>
          </a:prstGeom>
          <a:solidFill>
            <a:schemeClr val="accent5">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cxnSp>
        <p:nvCxnSpPr>
          <p:cNvPr id="24" name="Straight Arrow Connector 23"/>
          <p:cNvCxnSpPr/>
          <p:nvPr/>
        </p:nvCxnSpPr>
        <p:spPr>
          <a:xfrm>
            <a:off x="2209800" y="3319360"/>
            <a:ext cx="4267200" cy="1588"/>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6362700" y="3303032"/>
            <a:ext cx="228600"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2133600" y="3243160"/>
            <a:ext cx="152400" cy="152400"/>
          </a:xfrm>
          <a:prstGeom prst="ellipse">
            <a:avLst/>
          </a:prstGeom>
          <a:solidFill>
            <a:schemeClr val="accent5">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27" name="Oval 26"/>
          <p:cNvSpPr/>
          <p:nvPr/>
        </p:nvSpPr>
        <p:spPr>
          <a:xfrm>
            <a:off x="3962400" y="3243160"/>
            <a:ext cx="152400" cy="152400"/>
          </a:xfrm>
          <a:prstGeom prst="ellipse">
            <a:avLst/>
          </a:prstGeom>
          <a:solidFill>
            <a:schemeClr val="accent5">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28" name="Oval 27"/>
          <p:cNvSpPr/>
          <p:nvPr/>
        </p:nvSpPr>
        <p:spPr>
          <a:xfrm>
            <a:off x="5029200" y="3243160"/>
            <a:ext cx="152400" cy="152400"/>
          </a:xfrm>
          <a:prstGeom prst="ellipse">
            <a:avLst/>
          </a:prstGeom>
          <a:solidFill>
            <a:schemeClr val="accent5">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cxnSp>
        <p:nvCxnSpPr>
          <p:cNvPr id="31" name="Straight Connector 30"/>
          <p:cNvCxnSpPr>
            <a:endCxn id="26" idx="4"/>
          </p:cNvCxnSpPr>
          <p:nvPr/>
        </p:nvCxnSpPr>
        <p:spPr>
          <a:xfrm rot="5400000">
            <a:off x="1992086" y="3177846"/>
            <a:ext cx="43542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3314700" y="2769632"/>
            <a:ext cx="381000" cy="0"/>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505200" y="2557360"/>
            <a:ext cx="4267200" cy="1588"/>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3429000" y="2481160"/>
            <a:ext cx="152400" cy="152400"/>
          </a:xfrm>
          <a:prstGeom prst="ellipse">
            <a:avLst/>
          </a:prstGeom>
          <a:solidFill>
            <a:schemeClr val="accent5">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37" name="Oval 36"/>
          <p:cNvSpPr/>
          <p:nvPr/>
        </p:nvSpPr>
        <p:spPr>
          <a:xfrm>
            <a:off x="4572000" y="2481160"/>
            <a:ext cx="152400" cy="152400"/>
          </a:xfrm>
          <a:prstGeom prst="ellipse">
            <a:avLst/>
          </a:prstGeom>
          <a:solidFill>
            <a:schemeClr val="accent5">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38" name="Oval 37"/>
          <p:cNvSpPr/>
          <p:nvPr/>
        </p:nvSpPr>
        <p:spPr>
          <a:xfrm>
            <a:off x="5791200" y="2481160"/>
            <a:ext cx="152400" cy="152400"/>
          </a:xfrm>
          <a:prstGeom prst="ellipse">
            <a:avLst/>
          </a:prstGeom>
          <a:solidFill>
            <a:schemeClr val="accent5">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39" name="Oval 38"/>
          <p:cNvSpPr/>
          <p:nvPr/>
        </p:nvSpPr>
        <p:spPr>
          <a:xfrm>
            <a:off x="7010400" y="2481160"/>
            <a:ext cx="152400" cy="152400"/>
          </a:xfrm>
          <a:prstGeom prst="ellipse">
            <a:avLst/>
          </a:prstGeom>
          <a:solidFill>
            <a:schemeClr val="accent5">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44" name="TextBox 43"/>
          <p:cNvSpPr txBox="1"/>
          <p:nvPr/>
        </p:nvSpPr>
        <p:spPr>
          <a:xfrm>
            <a:off x="990600" y="2655332"/>
            <a:ext cx="533400" cy="369332"/>
          </a:xfrm>
          <a:prstGeom prst="rect">
            <a:avLst/>
          </a:prstGeom>
          <a:noFill/>
          <a:ln>
            <a:noFill/>
          </a:ln>
        </p:spPr>
        <p:txBody>
          <a:bodyPr wrap="square" rtlCol="0">
            <a:spAutoFit/>
          </a:bodyPr>
          <a:lstStyle/>
          <a:p>
            <a:r>
              <a:rPr lang="en-US" dirty="0" smtClean="0">
                <a:solidFill>
                  <a:schemeClr val="tx2">
                    <a:lumMod val="50000"/>
                  </a:schemeClr>
                </a:solidFill>
              </a:rPr>
              <a:t>1.0</a:t>
            </a:r>
            <a:endParaRPr lang="en-US" dirty="0">
              <a:solidFill>
                <a:schemeClr val="tx2">
                  <a:lumMod val="50000"/>
                </a:schemeClr>
              </a:solidFill>
            </a:endParaRPr>
          </a:p>
        </p:txBody>
      </p:sp>
      <p:sp>
        <p:nvSpPr>
          <p:cNvPr id="48" name="TextBox 47"/>
          <p:cNvSpPr txBox="1"/>
          <p:nvPr/>
        </p:nvSpPr>
        <p:spPr>
          <a:xfrm>
            <a:off x="1676400" y="2655332"/>
            <a:ext cx="533400" cy="381000"/>
          </a:xfrm>
          <a:prstGeom prst="rect">
            <a:avLst/>
          </a:prstGeom>
          <a:noFill/>
          <a:ln>
            <a:noFill/>
          </a:ln>
        </p:spPr>
        <p:txBody>
          <a:bodyPr wrap="square" rtlCol="0">
            <a:spAutoFit/>
          </a:bodyPr>
          <a:lstStyle/>
          <a:p>
            <a:r>
              <a:rPr lang="en-US" dirty="0" smtClean="0">
                <a:solidFill>
                  <a:schemeClr val="tx2">
                    <a:lumMod val="50000"/>
                  </a:schemeClr>
                </a:solidFill>
              </a:rPr>
              <a:t>2.0</a:t>
            </a:r>
            <a:endParaRPr lang="en-US" dirty="0">
              <a:solidFill>
                <a:schemeClr val="tx2">
                  <a:lumMod val="50000"/>
                </a:schemeClr>
              </a:solidFill>
            </a:endParaRPr>
          </a:p>
        </p:txBody>
      </p:sp>
      <p:sp>
        <p:nvSpPr>
          <p:cNvPr id="50" name="TextBox 49"/>
          <p:cNvSpPr txBox="1"/>
          <p:nvPr/>
        </p:nvSpPr>
        <p:spPr>
          <a:xfrm>
            <a:off x="2590800" y="2655332"/>
            <a:ext cx="533400" cy="369332"/>
          </a:xfrm>
          <a:prstGeom prst="rect">
            <a:avLst/>
          </a:prstGeom>
          <a:noFill/>
          <a:ln>
            <a:noFill/>
          </a:ln>
        </p:spPr>
        <p:txBody>
          <a:bodyPr wrap="square" rtlCol="0">
            <a:spAutoFit/>
          </a:bodyPr>
          <a:lstStyle/>
          <a:p>
            <a:r>
              <a:rPr lang="en-US" dirty="0" smtClean="0">
                <a:solidFill>
                  <a:schemeClr val="tx2">
                    <a:lumMod val="50000"/>
                  </a:schemeClr>
                </a:solidFill>
              </a:rPr>
              <a:t>3.0</a:t>
            </a:r>
            <a:endParaRPr lang="en-US" dirty="0">
              <a:solidFill>
                <a:schemeClr val="tx2">
                  <a:lumMod val="50000"/>
                </a:schemeClr>
              </a:solidFill>
            </a:endParaRPr>
          </a:p>
        </p:txBody>
      </p:sp>
      <p:sp>
        <p:nvSpPr>
          <p:cNvPr id="52" name="TextBox 51"/>
          <p:cNvSpPr txBox="1"/>
          <p:nvPr/>
        </p:nvSpPr>
        <p:spPr>
          <a:xfrm>
            <a:off x="3962400" y="2655332"/>
            <a:ext cx="533400" cy="369332"/>
          </a:xfrm>
          <a:prstGeom prst="rect">
            <a:avLst/>
          </a:prstGeom>
          <a:noFill/>
          <a:ln>
            <a:noFill/>
          </a:ln>
        </p:spPr>
        <p:txBody>
          <a:bodyPr wrap="square" rtlCol="0">
            <a:spAutoFit/>
          </a:bodyPr>
          <a:lstStyle/>
          <a:p>
            <a:r>
              <a:rPr lang="en-US" dirty="0" smtClean="0">
                <a:solidFill>
                  <a:schemeClr val="tx2">
                    <a:lumMod val="50000"/>
                  </a:schemeClr>
                </a:solidFill>
              </a:rPr>
              <a:t>4.0</a:t>
            </a:r>
            <a:endParaRPr lang="en-US" dirty="0">
              <a:solidFill>
                <a:schemeClr val="tx2">
                  <a:lumMod val="50000"/>
                </a:schemeClr>
              </a:solidFill>
            </a:endParaRPr>
          </a:p>
        </p:txBody>
      </p:sp>
      <p:sp>
        <p:nvSpPr>
          <p:cNvPr id="55" name="TextBox 54"/>
          <p:cNvSpPr txBox="1"/>
          <p:nvPr/>
        </p:nvSpPr>
        <p:spPr>
          <a:xfrm>
            <a:off x="1828800" y="1905000"/>
            <a:ext cx="533400" cy="369332"/>
          </a:xfrm>
          <a:prstGeom prst="rect">
            <a:avLst/>
          </a:prstGeom>
          <a:noFill/>
          <a:ln>
            <a:noFill/>
          </a:ln>
        </p:spPr>
        <p:txBody>
          <a:bodyPr wrap="square" rtlCol="0">
            <a:spAutoFit/>
          </a:bodyPr>
          <a:lstStyle/>
          <a:p>
            <a:r>
              <a:rPr lang="en-US" dirty="0" smtClean="0">
                <a:solidFill>
                  <a:schemeClr val="tx2">
                    <a:lumMod val="50000"/>
                  </a:schemeClr>
                </a:solidFill>
              </a:rPr>
              <a:t>1.1</a:t>
            </a:r>
            <a:endParaRPr lang="en-US" dirty="0">
              <a:solidFill>
                <a:schemeClr val="tx2">
                  <a:lumMod val="50000"/>
                </a:schemeClr>
              </a:solidFill>
            </a:endParaRPr>
          </a:p>
        </p:txBody>
      </p:sp>
      <p:sp>
        <p:nvSpPr>
          <p:cNvPr id="56" name="TextBox 55"/>
          <p:cNvSpPr txBox="1"/>
          <p:nvPr/>
        </p:nvSpPr>
        <p:spPr>
          <a:xfrm>
            <a:off x="3276600" y="1905000"/>
            <a:ext cx="533400" cy="369332"/>
          </a:xfrm>
          <a:prstGeom prst="rect">
            <a:avLst/>
          </a:prstGeom>
          <a:noFill/>
          <a:ln>
            <a:noFill/>
          </a:ln>
        </p:spPr>
        <p:txBody>
          <a:bodyPr wrap="square" rtlCol="0">
            <a:spAutoFit/>
          </a:bodyPr>
          <a:lstStyle/>
          <a:p>
            <a:r>
              <a:rPr lang="en-US" dirty="0" smtClean="0">
                <a:solidFill>
                  <a:schemeClr val="tx2">
                    <a:lumMod val="50000"/>
                  </a:schemeClr>
                </a:solidFill>
              </a:rPr>
              <a:t>1.2</a:t>
            </a:r>
            <a:endParaRPr lang="en-US" dirty="0">
              <a:solidFill>
                <a:schemeClr val="tx2">
                  <a:lumMod val="50000"/>
                </a:schemeClr>
              </a:solidFill>
            </a:endParaRPr>
          </a:p>
        </p:txBody>
      </p:sp>
      <p:sp>
        <p:nvSpPr>
          <p:cNvPr id="57" name="TextBox 56"/>
          <p:cNvSpPr txBox="1"/>
          <p:nvPr/>
        </p:nvSpPr>
        <p:spPr>
          <a:xfrm>
            <a:off x="4419600" y="1893332"/>
            <a:ext cx="533400" cy="369332"/>
          </a:xfrm>
          <a:prstGeom prst="rect">
            <a:avLst/>
          </a:prstGeom>
          <a:noFill/>
          <a:ln>
            <a:noFill/>
          </a:ln>
        </p:spPr>
        <p:txBody>
          <a:bodyPr wrap="square" rtlCol="0">
            <a:spAutoFit/>
          </a:bodyPr>
          <a:lstStyle/>
          <a:p>
            <a:r>
              <a:rPr lang="en-US" dirty="0" smtClean="0">
                <a:solidFill>
                  <a:schemeClr val="tx2">
                    <a:lumMod val="50000"/>
                  </a:schemeClr>
                </a:solidFill>
              </a:rPr>
              <a:t>1.3</a:t>
            </a:r>
            <a:endParaRPr lang="en-US" dirty="0">
              <a:solidFill>
                <a:schemeClr val="tx2">
                  <a:lumMod val="50000"/>
                </a:schemeClr>
              </a:solidFill>
            </a:endParaRPr>
          </a:p>
        </p:txBody>
      </p:sp>
      <p:sp>
        <p:nvSpPr>
          <p:cNvPr id="58" name="TextBox 57"/>
          <p:cNvSpPr txBox="1"/>
          <p:nvPr/>
        </p:nvSpPr>
        <p:spPr>
          <a:xfrm>
            <a:off x="5715000" y="1524000"/>
            <a:ext cx="533400" cy="369332"/>
          </a:xfrm>
          <a:prstGeom prst="rect">
            <a:avLst/>
          </a:prstGeom>
          <a:noFill/>
        </p:spPr>
        <p:txBody>
          <a:bodyPr wrap="square" rtlCol="0">
            <a:spAutoFit/>
          </a:bodyPr>
          <a:lstStyle/>
          <a:p>
            <a:r>
              <a:rPr lang="en-US" dirty="0" smtClean="0">
                <a:solidFill>
                  <a:schemeClr val="tx2">
                    <a:lumMod val="50000"/>
                  </a:schemeClr>
                </a:solidFill>
              </a:rPr>
              <a:t>1.4</a:t>
            </a:r>
            <a:endParaRPr lang="en-US" dirty="0">
              <a:solidFill>
                <a:schemeClr val="tx2">
                  <a:lumMod val="50000"/>
                </a:schemeClr>
              </a:solidFill>
            </a:endParaRPr>
          </a:p>
        </p:txBody>
      </p:sp>
      <p:cxnSp>
        <p:nvCxnSpPr>
          <p:cNvPr id="62" name="Straight Arrow Connector 61"/>
          <p:cNvCxnSpPr/>
          <p:nvPr/>
        </p:nvCxnSpPr>
        <p:spPr>
          <a:xfrm rot="5400000">
            <a:off x="5676900" y="1855232"/>
            <a:ext cx="228600" cy="152400"/>
          </a:xfrm>
          <a:prstGeom prst="straightConnector1">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514600" y="3048000"/>
            <a:ext cx="533400" cy="369332"/>
          </a:xfrm>
          <a:prstGeom prst="rect">
            <a:avLst/>
          </a:prstGeom>
          <a:noFill/>
          <a:ln>
            <a:noFill/>
          </a:ln>
        </p:spPr>
        <p:txBody>
          <a:bodyPr wrap="square" rtlCol="0">
            <a:spAutoFit/>
          </a:bodyPr>
          <a:lstStyle/>
          <a:p>
            <a:r>
              <a:rPr lang="en-US" dirty="0" smtClean="0">
                <a:solidFill>
                  <a:schemeClr val="tx2">
                    <a:lumMod val="50000"/>
                  </a:schemeClr>
                </a:solidFill>
              </a:rPr>
              <a:t>2.1</a:t>
            </a:r>
            <a:endParaRPr lang="en-US" dirty="0">
              <a:solidFill>
                <a:schemeClr val="tx2">
                  <a:lumMod val="50000"/>
                </a:schemeClr>
              </a:solidFill>
            </a:endParaRPr>
          </a:p>
        </p:txBody>
      </p:sp>
      <p:sp>
        <p:nvSpPr>
          <p:cNvPr id="64" name="TextBox 63"/>
          <p:cNvSpPr txBox="1"/>
          <p:nvPr/>
        </p:nvSpPr>
        <p:spPr>
          <a:xfrm>
            <a:off x="4267200" y="3048000"/>
            <a:ext cx="533400" cy="369332"/>
          </a:xfrm>
          <a:prstGeom prst="rect">
            <a:avLst/>
          </a:prstGeom>
          <a:noFill/>
          <a:ln>
            <a:noFill/>
          </a:ln>
        </p:spPr>
        <p:txBody>
          <a:bodyPr wrap="square" rtlCol="0">
            <a:spAutoFit/>
          </a:bodyPr>
          <a:lstStyle/>
          <a:p>
            <a:r>
              <a:rPr lang="en-US" dirty="0" smtClean="0">
                <a:solidFill>
                  <a:schemeClr val="tx2">
                    <a:lumMod val="50000"/>
                  </a:schemeClr>
                </a:solidFill>
              </a:rPr>
              <a:t>2.2</a:t>
            </a:r>
            <a:endParaRPr lang="en-US" dirty="0">
              <a:solidFill>
                <a:schemeClr val="tx2">
                  <a:lumMod val="50000"/>
                </a:schemeClr>
              </a:solidFill>
            </a:endParaRPr>
          </a:p>
        </p:txBody>
      </p:sp>
      <p:sp>
        <p:nvSpPr>
          <p:cNvPr id="65" name="TextBox 64"/>
          <p:cNvSpPr txBox="1"/>
          <p:nvPr/>
        </p:nvSpPr>
        <p:spPr>
          <a:xfrm>
            <a:off x="5638800" y="3048000"/>
            <a:ext cx="533400" cy="369332"/>
          </a:xfrm>
          <a:prstGeom prst="rect">
            <a:avLst/>
          </a:prstGeom>
          <a:noFill/>
          <a:ln>
            <a:noFill/>
          </a:ln>
        </p:spPr>
        <p:txBody>
          <a:bodyPr wrap="square" rtlCol="0">
            <a:spAutoFit/>
          </a:bodyPr>
          <a:lstStyle/>
          <a:p>
            <a:r>
              <a:rPr lang="en-US" dirty="0" smtClean="0">
                <a:solidFill>
                  <a:schemeClr val="tx2">
                    <a:lumMod val="50000"/>
                  </a:schemeClr>
                </a:solidFill>
              </a:rPr>
              <a:t>2.3</a:t>
            </a:r>
            <a:endParaRPr lang="en-US" dirty="0">
              <a:solidFill>
                <a:schemeClr val="tx2">
                  <a:lumMod val="50000"/>
                </a:schemeClr>
              </a:solidFill>
            </a:endParaRPr>
          </a:p>
        </p:txBody>
      </p:sp>
      <p:sp>
        <p:nvSpPr>
          <p:cNvPr id="66" name="TextBox 65"/>
          <p:cNvSpPr txBox="1"/>
          <p:nvPr/>
        </p:nvSpPr>
        <p:spPr>
          <a:xfrm>
            <a:off x="3962400" y="2274332"/>
            <a:ext cx="533400" cy="369332"/>
          </a:xfrm>
          <a:prstGeom prst="rect">
            <a:avLst/>
          </a:prstGeom>
          <a:noFill/>
          <a:ln>
            <a:noFill/>
          </a:ln>
        </p:spPr>
        <p:txBody>
          <a:bodyPr wrap="square" rtlCol="0">
            <a:spAutoFit/>
          </a:bodyPr>
          <a:lstStyle/>
          <a:p>
            <a:r>
              <a:rPr lang="en-US" dirty="0" smtClean="0">
                <a:solidFill>
                  <a:schemeClr val="tx2">
                    <a:lumMod val="50000"/>
                  </a:schemeClr>
                </a:solidFill>
              </a:rPr>
              <a:t>3.1</a:t>
            </a:r>
            <a:endParaRPr lang="en-US" dirty="0">
              <a:solidFill>
                <a:schemeClr val="tx2">
                  <a:lumMod val="50000"/>
                </a:schemeClr>
              </a:solidFill>
            </a:endParaRPr>
          </a:p>
        </p:txBody>
      </p:sp>
      <p:sp>
        <p:nvSpPr>
          <p:cNvPr id="67" name="TextBox 66"/>
          <p:cNvSpPr txBox="1"/>
          <p:nvPr/>
        </p:nvSpPr>
        <p:spPr>
          <a:xfrm>
            <a:off x="5181600" y="2274332"/>
            <a:ext cx="533400" cy="369332"/>
          </a:xfrm>
          <a:prstGeom prst="rect">
            <a:avLst/>
          </a:prstGeom>
          <a:noFill/>
          <a:ln>
            <a:noFill/>
          </a:ln>
        </p:spPr>
        <p:txBody>
          <a:bodyPr wrap="square" rtlCol="0">
            <a:spAutoFit/>
          </a:bodyPr>
          <a:lstStyle/>
          <a:p>
            <a:r>
              <a:rPr lang="en-US" dirty="0" smtClean="0">
                <a:solidFill>
                  <a:schemeClr val="tx2">
                    <a:lumMod val="50000"/>
                  </a:schemeClr>
                </a:solidFill>
              </a:rPr>
              <a:t>3.2</a:t>
            </a:r>
            <a:endParaRPr lang="en-US" dirty="0">
              <a:solidFill>
                <a:schemeClr val="tx2">
                  <a:lumMod val="50000"/>
                </a:schemeClr>
              </a:solidFill>
            </a:endParaRPr>
          </a:p>
        </p:txBody>
      </p:sp>
      <p:sp>
        <p:nvSpPr>
          <p:cNvPr id="68" name="TextBox 67"/>
          <p:cNvSpPr txBox="1"/>
          <p:nvPr/>
        </p:nvSpPr>
        <p:spPr>
          <a:xfrm>
            <a:off x="6324600" y="2274332"/>
            <a:ext cx="533400" cy="369332"/>
          </a:xfrm>
          <a:prstGeom prst="rect">
            <a:avLst/>
          </a:prstGeom>
          <a:noFill/>
          <a:ln>
            <a:noFill/>
          </a:ln>
        </p:spPr>
        <p:txBody>
          <a:bodyPr wrap="square" rtlCol="0">
            <a:spAutoFit/>
          </a:bodyPr>
          <a:lstStyle/>
          <a:p>
            <a:r>
              <a:rPr lang="en-US" dirty="0" smtClean="0">
                <a:solidFill>
                  <a:schemeClr val="tx2">
                    <a:lumMod val="50000"/>
                  </a:schemeClr>
                </a:solidFill>
              </a:rPr>
              <a:t>3.3</a:t>
            </a:r>
            <a:endParaRPr lang="en-US" dirty="0">
              <a:solidFill>
                <a:schemeClr val="tx2">
                  <a:lumMod val="50000"/>
                </a:schemeClr>
              </a:solidFill>
            </a:endParaRPr>
          </a:p>
        </p:txBody>
      </p:sp>
      <p:cxnSp>
        <p:nvCxnSpPr>
          <p:cNvPr id="51" name="Straight Arrow Connector 50"/>
          <p:cNvCxnSpPr/>
          <p:nvPr/>
        </p:nvCxnSpPr>
        <p:spPr>
          <a:xfrm>
            <a:off x="609600" y="3960812"/>
            <a:ext cx="8153400" cy="1588"/>
          </a:xfrm>
          <a:prstGeom prst="straightConnector1">
            <a:avLst/>
          </a:prstGeom>
          <a:ln>
            <a:solidFill>
              <a:schemeClr val="accent1">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4038600" y="3657600"/>
            <a:ext cx="762000" cy="381000"/>
          </a:xfrm>
          <a:prstGeom prst="rect">
            <a:avLst/>
          </a:prstGeom>
          <a:noFill/>
        </p:spPr>
        <p:txBody>
          <a:bodyPr wrap="square" rtlCol="0">
            <a:spAutoFit/>
          </a:bodyPr>
          <a:lstStyle/>
          <a:p>
            <a:pPr algn="ctr"/>
            <a:r>
              <a:rPr lang="en-US" i="1" dirty="0" smtClean="0">
                <a:solidFill>
                  <a:schemeClr val="tx2">
                    <a:lumMod val="50000"/>
                  </a:schemeClr>
                </a:solidFill>
              </a:rPr>
              <a:t>Time</a:t>
            </a:r>
            <a:endParaRPr lang="en-US" i="1" dirty="0">
              <a:solidFill>
                <a:schemeClr val="tx2">
                  <a:lumMod val="50000"/>
                </a:schemeClr>
              </a:solidFill>
            </a:endParaRPr>
          </a:p>
        </p:txBody>
      </p:sp>
      <p:sp>
        <p:nvSpPr>
          <p:cNvPr id="60" name="Slide Number Placeholder 7"/>
          <p:cNvSpPr>
            <a:spLocks noGrp="1"/>
          </p:cNvSpPr>
          <p:nvPr>
            <p:ph type="sldNum" sz="quarter" idx="4294967295"/>
          </p:nvPr>
        </p:nvSpPr>
        <p:spPr>
          <a:xfrm>
            <a:off x="0" y="6477000"/>
            <a:ext cx="501650" cy="228600"/>
          </a:xfrm>
          <a:prstGeom prst="rect">
            <a:avLst/>
          </a:prstGeom>
        </p:spPr>
        <p:txBody>
          <a:bodyPr/>
          <a:lstStyle/>
          <a:p>
            <a:fld id="{0CF54383-638B-4F87-A80D-40CE120B9269}" type="slidenum">
              <a:rPr lang="en-US" sz="1200" smtClean="0">
                <a:solidFill>
                  <a:schemeClr val="bg1"/>
                </a:solidFill>
              </a:rPr>
              <a:pPr/>
              <a:t>21</a:t>
            </a:fld>
            <a:endParaRPr lang="en-US" sz="1200">
              <a:solidFill>
                <a:schemeClr val="bg1"/>
              </a:solidFill>
            </a:endParaRPr>
          </a:p>
        </p:txBody>
      </p:sp>
      <p:sp>
        <p:nvSpPr>
          <p:cNvPr id="54" name="Oval 53"/>
          <p:cNvSpPr/>
          <p:nvPr/>
        </p:nvSpPr>
        <p:spPr>
          <a:xfrm>
            <a:off x="5334000" y="1752600"/>
            <a:ext cx="304800" cy="19812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Arrow Connector 72"/>
          <p:cNvCxnSpPr>
            <a:endCxn id="54" idx="4"/>
          </p:cNvCxnSpPr>
          <p:nvPr/>
        </p:nvCxnSpPr>
        <p:spPr>
          <a:xfrm flipV="1">
            <a:off x="4572000" y="3733800"/>
            <a:ext cx="9144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3691585" y="4526900"/>
            <a:ext cx="3219792" cy="369332"/>
          </a:xfrm>
          <a:prstGeom prst="rect">
            <a:avLst/>
          </a:prstGeom>
          <a:noFill/>
        </p:spPr>
        <p:txBody>
          <a:bodyPr wrap="none" rtlCol="0">
            <a:spAutoFit/>
          </a:bodyPr>
          <a:lstStyle/>
          <a:p>
            <a:r>
              <a:rPr lang="en-US" dirty="0" smtClean="0">
                <a:solidFill>
                  <a:schemeClr val="tx2"/>
                </a:solidFill>
                <a:latin typeface="Neo Sans Intel"/>
                <a:cs typeface="Neo Sans Intel"/>
              </a:rPr>
              <a:t>Different branches to support </a:t>
            </a:r>
          </a:p>
        </p:txBody>
      </p:sp>
    </p:spTree>
    <p:extLst>
      <p:ext uri="{BB962C8B-B14F-4D97-AF65-F5344CB8AC3E}">
        <p14:creationId xmlns:p14="http://schemas.microsoft.com/office/powerpoint/2010/main" val="34430931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road from core to platform</a:t>
            </a:r>
            <a:endParaRPr lang="en-US" dirty="0"/>
          </a:p>
        </p:txBody>
      </p:sp>
      <p:cxnSp>
        <p:nvCxnSpPr>
          <p:cNvPr id="11" name="Straight Connector 10"/>
          <p:cNvCxnSpPr/>
          <p:nvPr/>
        </p:nvCxnSpPr>
        <p:spPr bwMode="auto">
          <a:xfrm>
            <a:off x="597408" y="1231392"/>
            <a:ext cx="6461760" cy="0"/>
          </a:xfrm>
          <a:prstGeom prst="line">
            <a:avLst/>
          </a:prstGeom>
          <a:solidFill>
            <a:schemeClr val="accent1"/>
          </a:solidFill>
          <a:ln w="38100" cap="flat" cmpd="sng" algn="ctr">
            <a:solidFill>
              <a:schemeClr val="accent1">
                <a:lumMod val="75000"/>
              </a:schemeClr>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a:stCxn id="12" idx="5"/>
          </p:cNvCxnSpPr>
          <p:nvPr/>
        </p:nvCxnSpPr>
        <p:spPr bwMode="auto">
          <a:xfrm>
            <a:off x="1286383" y="1317602"/>
            <a:ext cx="1145921" cy="627022"/>
          </a:xfrm>
          <a:prstGeom prst="straightConnector1">
            <a:avLst/>
          </a:prstGeom>
          <a:solidFill>
            <a:schemeClr val="accent1"/>
          </a:solidFill>
          <a:ln w="38100" cap="flat" cmpd="sng" algn="ctr">
            <a:solidFill>
              <a:schemeClr val="accent1">
                <a:lumMod val="75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2432304" y="1944624"/>
            <a:ext cx="6461760" cy="0"/>
          </a:xfrm>
          <a:prstGeom prst="line">
            <a:avLst/>
          </a:prstGeom>
          <a:solidFill>
            <a:schemeClr val="accent1"/>
          </a:solidFill>
          <a:ln w="38100" cap="flat" cmpd="sng" algn="ctr">
            <a:solidFill>
              <a:schemeClr val="tx2">
                <a:lumMod val="60000"/>
                <a:lumOff val="40000"/>
              </a:schemeClr>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p:cNvSpPr txBox="1"/>
          <p:nvPr/>
        </p:nvSpPr>
        <p:spPr>
          <a:xfrm>
            <a:off x="3974592" y="1569196"/>
            <a:ext cx="4474464" cy="338554"/>
          </a:xfrm>
          <a:prstGeom prst="rect">
            <a:avLst/>
          </a:prstGeom>
          <a:noFill/>
        </p:spPr>
        <p:txBody>
          <a:bodyPr wrap="square" rtlCol="0">
            <a:spAutoFit/>
          </a:bodyPr>
          <a:lstStyle/>
          <a:p>
            <a:pPr algn="l"/>
            <a:r>
              <a:rPr lang="en-US" sz="1600" dirty="0" smtClean="0">
                <a:solidFill>
                  <a:schemeClr val="accent1">
                    <a:lumMod val="75000"/>
                  </a:schemeClr>
                </a:solidFill>
              </a:rPr>
              <a:t>Reference Tree</a:t>
            </a:r>
            <a:endParaRPr lang="en-US" sz="1600" dirty="0">
              <a:solidFill>
                <a:schemeClr val="accent1">
                  <a:lumMod val="75000"/>
                </a:schemeClr>
              </a:solidFill>
            </a:endParaRPr>
          </a:p>
        </p:txBody>
      </p:sp>
      <p:sp>
        <p:nvSpPr>
          <p:cNvPr id="21" name="TextBox 20"/>
          <p:cNvSpPr txBox="1"/>
          <p:nvPr/>
        </p:nvSpPr>
        <p:spPr>
          <a:xfrm>
            <a:off x="1377696" y="865632"/>
            <a:ext cx="2999232" cy="338554"/>
          </a:xfrm>
          <a:prstGeom prst="rect">
            <a:avLst/>
          </a:prstGeom>
          <a:noFill/>
        </p:spPr>
        <p:txBody>
          <a:bodyPr wrap="square" rtlCol="0">
            <a:spAutoFit/>
          </a:bodyPr>
          <a:lstStyle/>
          <a:p>
            <a:pPr algn="l"/>
            <a:r>
              <a:rPr lang="en-US" sz="1600" dirty="0" smtClean="0">
                <a:solidFill>
                  <a:schemeClr val="accent1">
                    <a:lumMod val="75000"/>
                  </a:schemeClr>
                </a:solidFill>
              </a:rPr>
              <a:t>tianocore.org</a:t>
            </a:r>
            <a:endParaRPr lang="en-US" sz="1600" dirty="0">
              <a:solidFill>
                <a:schemeClr val="accent1">
                  <a:lumMod val="75000"/>
                </a:schemeClr>
              </a:solidFill>
            </a:endParaRPr>
          </a:p>
        </p:txBody>
      </p:sp>
      <p:sp>
        <p:nvSpPr>
          <p:cNvPr id="22" name="Oval 21"/>
          <p:cNvSpPr/>
          <p:nvPr/>
        </p:nvSpPr>
        <p:spPr bwMode="auto">
          <a:xfrm>
            <a:off x="2600886" y="1822704"/>
            <a:ext cx="207264" cy="243840"/>
          </a:xfrm>
          <a:prstGeom prst="ellipse">
            <a:avLst/>
          </a:prstGeom>
          <a:solidFill>
            <a:schemeClr val="accent1"/>
          </a:solidFill>
          <a:ln w="38100" cap="flat" cmpd="sng" algn="ctr">
            <a:solidFill>
              <a:schemeClr val="tx2">
                <a:lumMod val="60000"/>
                <a:lumOff val="40000"/>
              </a:schemeClr>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02203A"/>
              </a:solidFill>
              <a:effectLst/>
              <a:latin typeface="Verdana" pitchFamily="34" charset="0"/>
            </a:endParaRPr>
          </a:p>
        </p:txBody>
      </p:sp>
      <p:cxnSp>
        <p:nvCxnSpPr>
          <p:cNvPr id="24" name="Straight Arrow Connector 23"/>
          <p:cNvCxnSpPr>
            <a:stCxn id="22" idx="5"/>
          </p:cNvCxnSpPr>
          <p:nvPr/>
        </p:nvCxnSpPr>
        <p:spPr bwMode="auto">
          <a:xfrm>
            <a:off x="2777797" y="2030834"/>
            <a:ext cx="1032203" cy="566062"/>
          </a:xfrm>
          <a:prstGeom prst="straightConnector1">
            <a:avLst/>
          </a:prstGeom>
          <a:solidFill>
            <a:schemeClr val="accent1"/>
          </a:solidFill>
          <a:ln w="38100" cap="flat" cmpd="sng" algn="ctr">
            <a:solidFill>
              <a:schemeClr val="tx2">
                <a:lumMod val="60000"/>
                <a:lumOff val="40000"/>
              </a:schemeClr>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25"/>
          <p:cNvCxnSpPr/>
          <p:nvPr/>
        </p:nvCxnSpPr>
        <p:spPr bwMode="auto">
          <a:xfrm>
            <a:off x="3810000" y="2578608"/>
            <a:ext cx="5084064" cy="0"/>
          </a:xfrm>
          <a:prstGeom prst="line">
            <a:avLst/>
          </a:prstGeom>
          <a:solidFill>
            <a:schemeClr val="accent1"/>
          </a:solidFill>
          <a:ln w="28575" cap="flat" cmpd="sng" algn="ctr">
            <a:solidFill>
              <a:srgbClr val="8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7"/>
          <p:cNvSpPr txBox="1"/>
          <p:nvPr/>
        </p:nvSpPr>
        <p:spPr>
          <a:xfrm>
            <a:off x="3749040" y="2197084"/>
            <a:ext cx="2999232" cy="338554"/>
          </a:xfrm>
          <a:prstGeom prst="rect">
            <a:avLst/>
          </a:prstGeom>
          <a:noFill/>
        </p:spPr>
        <p:txBody>
          <a:bodyPr wrap="square" rtlCol="0">
            <a:spAutoFit/>
          </a:bodyPr>
          <a:lstStyle/>
          <a:p>
            <a:r>
              <a:rPr lang="en-US" sz="1600" dirty="0" smtClean="0">
                <a:solidFill>
                  <a:schemeClr val="accent1">
                    <a:lumMod val="75000"/>
                  </a:schemeClr>
                </a:solidFill>
              </a:rPr>
              <a:t>OEM BIOS </a:t>
            </a:r>
            <a:endParaRPr lang="en-US" sz="1600" dirty="0">
              <a:solidFill>
                <a:schemeClr val="accent1">
                  <a:lumMod val="75000"/>
                </a:schemeClr>
              </a:solidFill>
            </a:endParaRPr>
          </a:p>
        </p:txBody>
      </p:sp>
      <p:sp>
        <p:nvSpPr>
          <p:cNvPr id="29" name="Oval 28"/>
          <p:cNvSpPr/>
          <p:nvPr/>
        </p:nvSpPr>
        <p:spPr bwMode="auto">
          <a:xfrm>
            <a:off x="6577584" y="2456688"/>
            <a:ext cx="207264" cy="243840"/>
          </a:xfrm>
          <a:prstGeom prst="ellipse">
            <a:avLst/>
          </a:prstGeom>
          <a:solidFill>
            <a:schemeClr val="accent1"/>
          </a:solidFill>
          <a:ln w="28575" cap="flat" cmpd="sng" algn="ctr">
            <a:solidFill>
              <a:srgbClr val="8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02203A"/>
              </a:solidFill>
              <a:effectLst/>
              <a:latin typeface="Verdana" pitchFamily="34" charset="0"/>
            </a:endParaRPr>
          </a:p>
        </p:txBody>
      </p:sp>
      <p:cxnSp>
        <p:nvCxnSpPr>
          <p:cNvPr id="31" name="Straight Arrow Connector 30"/>
          <p:cNvCxnSpPr>
            <a:stCxn id="29" idx="5"/>
          </p:cNvCxnSpPr>
          <p:nvPr/>
        </p:nvCxnSpPr>
        <p:spPr bwMode="auto">
          <a:xfrm>
            <a:off x="6754495" y="2664818"/>
            <a:ext cx="1036193" cy="334414"/>
          </a:xfrm>
          <a:prstGeom prst="straightConnector1">
            <a:avLst/>
          </a:prstGeom>
          <a:solidFill>
            <a:schemeClr val="accent1"/>
          </a:solidFill>
          <a:ln w="28575" cap="flat" cmpd="sng" algn="ctr">
            <a:solidFill>
              <a:srgbClr val="8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p:nvPr/>
        </p:nvSpPr>
        <p:spPr>
          <a:xfrm>
            <a:off x="7351776" y="2596896"/>
            <a:ext cx="1822704" cy="338554"/>
          </a:xfrm>
          <a:prstGeom prst="rect">
            <a:avLst/>
          </a:prstGeom>
          <a:noFill/>
        </p:spPr>
        <p:txBody>
          <a:bodyPr wrap="square" rtlCol="0">
            <a:spAutoFit/>
          </a:bodyPr>
          <a:lstStyle/>
          <a:p>
            <a:r>
              <a:rPr lang="en-US" sz="1600" dirty="0" smtClean="0">
                <a:solidFill>
                  <a:schemeClr val="accent1">
                    <a:lumMod val="75000"/>
                  </a:schemeClr>
                </a:solidFill>
              </a:rPr>
              <a:t>New product</a:t>
            </a:r>
            <a:endParaRPr lang="en-US" sz="1600" dirty="0">
              <a:solidFill>
                <a:schemeClr val="accent1">
                  <a:lumMod val="75000"/>
                </a:schemeClr>
              </a:solidFill>
            </a:endParaRPr>
          </a:p>
        </p:txBody>
      </p:sp>
      <p:cxnSp>
        <p:nvCxnSpPr>
          <p:cNvPr id="38" name="Straight Connector 37"/>
          <p:cNvCxnSpPr/>
          <p:nvPr/>
        </p:nvCxnSpPr>
        <p:spPr bwMode="auto">
          <a:xfrm>
            <a:off x="3198404" y="4584192"/>
            <a:ext cx="5311612" cy="0"/>
          </a:xfrm>
          <a:prstGeom prst="line">
            <a:avLst/>
          </a:prstGeom>
          <a:solidFill>
            <a:schemeClr val="accent1"/>
          </a:solidFill>
          <a:ln w="38100" cap="flat" cmpd="sng" algn="ctr">
            <a:solidFill>
              <a:schemeClr val="accent6">
                <a:lumMod val="50000"/>
              </a:schemeClr>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p:cNvCxnSpPr>
            <a:stCxn id="12" idx="4"/>
          </p:cNvCxnSpPr>
          <p:nvPr/>
        </p:nvCxnSpPr>
        <p:spPr bwMode="auto">
          <a:xfrm>
            <a:off x="1213104" y="1353312"/>
            <a:ext cx="1985300" cy="3230880"/>
          </a:xfrm>
          <a:prstGeom prst="straightConnector1">
            <a:avLst/>
          </a:prstGeom>
          <a:solidFill>
            <a:schemeClr val="accent1"/>
          </a:solidFill>
          <a:ln w="38100" cap="flat" cmpd="sng" algn="ctr">
            <a:solidFill>
              <a:schemeClr val="tx2">
                <a:lumMod val="60000"/>
                <a:lumOff val="40000"/>
              </a:schemeClr>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TextBox 41"/>
          <p:cNvSpPr txBox="1"/>
          <p:nvPr/>
        </p:nvSpPr>
        <p:spPr>
          <a:xfrm>
            <a:off x="4389168" y="4509648"/>
            <a:ext cx="1981200" cy="338554"/>
          </a:xfrm>
          <a:prstGeom prst="rect">
            <a:avLst/>
          </a:prstGeom>
          <a:noFill/>
        </p:spPr>
        <p:txBody>
          <a:bodyPr wrap="square" rtlCol="0">
            <a:spAutoFit/>
          </a:bodyPr>
          <a:lstStyle/>
          <a:p>
            <a:pPr algn="l"/>
            <a:r>
              <a:rPr lang="en-US" sz="1600" dirty="0" smtClean="0">
                <a:solidFill>
                  <a:schemeClr val="accent1">
                    <a:lumMod val="75000"/>
                  </a:schemeClr>
                </a:solidFill>
              </a:rPr>
              <a:t>IBV </a:t>
            </a:r>
            <a:endParaRPr lang="en-US" sz="1600" dirty="0">
              <a:solidFill>
                <a:schemeClr val="accent1">
                  <a:lumMod val="75000"/>
                </a:schemeClr>
              </a:solidFill>
            </a:endParaRPr>
          </a:p>
        </p:txBody>
      </p:sp>
      <p:sp>
        <p:nvSpPr>
          <p:cNvPr id="44" name="Oval 43"/>
          <p:cNvSpPr/>
          <p:nvPr/>
        </p:nvSpPr>
        <p:spPr bwMode="auto">
          <a:xfrm>
            <a:off x="4901184" y="2499360"/>
            <a:ext cx="207264" cy="243840"/>
          </a:xfrm>
          <a:prstGeom prst="ellipse">
            <a:avLst/>
          </a:prstGeom>
          <a:solidFill>
            <a:schemeClr val="accent1"/>
          </a:solidFill>
          <a:ln w="28575" cap="flat" cmpd="sng" algn="ctr">
            <a:solidFill>
              <a:srgbClr val="8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02203A"/>
              </a:solidFill>
              <a:effectLst/>
              <a:latin typeface="Verdana" pitchFamily="34" charset="0"/>
            </a:endParaRPr>
          </a:p>
        </p:txBody>
      </p:sp>
      <p:cxnSp>
        <p:nvCxnSpPr>
          <p:cNvPr id="45" name="Straight Connector 44"/>
          <p:cNvCxnSpPr/>
          <p:nvPr/>
        </p:nvCxnSpPr>
        <p:spPr bwMode="auto">
          <a:xfrm>
            <a:off x="5108448" y="3511296"/>
            <a:ext cx="3938016" cy="0"/>
          </a:xfrm>
          <a:prstGeom prst="line">
            <a:avLst/>
          </a:prstGeom>
          <a:solidFill>
            <a:schemeClr val="accent1"/>
          </a:solidFill>
          <a:ln w="28575" cap="flat" cmpd="sng" algn="ctr">
            <a:solidFill>
              <a:srgbClr val="8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p:cNvCxnSpPr>
            <a:stCxn id="44" idx="4"/>
          </p:cNvCxnSpPr>
          <p:nvPr/>
        </p:nvCxnSpPr>
        <p:spPr bwMode="auto">
          <a:xfrm>
            <a:off x="5004816" y="2743200"/>
            <a:ext cx="103632" cy="743712"/>
          </a:xfrm>
          <a:prstGeom prst="line">
            <a:avLst/>
          </a:prstGeom>
          <a:solidFill>
            <a:schemeClr val="accent1"/>
          </a:solidFill>
          <a:ln w="28575" cap="flat" cmpd="sng" algn="ctr">
            <a:solidFill>
              <a:srgbClr val="8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TextBox 48"/>
          <p:cNvSpPr txBox="1"/>
          <p:nvPr/>
        </p:nvSpPr>
        <p:spPr>
          <a:xfrm>
            <a:off x="5065776" y="3127248"/>
            <a:ext cx="2151888" cy="338554"/>
          </a:xfrm>
          <a:prstGeom prst="rect">
            <a:avLst/>
          </a:prstGeom>
          <a:noFill/>
        </p:spPr>
        <p:txBody>
          <a:bodyPr wrap="square" rtlCol="0">
            <a:spAutoFit/>
          </a:bodyPr>
          <a:lstStyle/>
          <a:p>
            <a:r>
              <a:rPr lang="en-US" sz="1600" dirty="0" smtClean="0">
                <a:solidFill>
                  <a:schemeClr val="accent1">
                    <a:lumMod val="75000"/>
                  </a:schemeClr>
                </a:solidFill>
              </a:rPr>
              <a:t>Existing product</a:t>
            </a:r>
            <a:endParaRPr lang="en-US" sz="1600" dirty="0">
              <a:solidFill>
                <a:schemeClr val="accent1">
                  <a:lumMod val="75000"/>
                </a:schemeClr>
              </a:solidFill>
            </a:endParaRPr>
          </a:p>
        </p:txBody>
      </p:sp>
      <p:sp>
        <p:nvSpPr>
          <p:cNvPr id="50" name="Oval 49"/>
          <p:cNvSpPr/>
          <p:nvPr/>
        </p:nvSpPr>
        <p:spPr bwMode="auto">
          <a:xfrm>
            <a:off x="3535680" y="4462272"/>
            <a:ext cx="207264" cy="243840"/>
          </a:xfrm>
          <a:prstGeom prst="ellipse">
            <a:avLst/>
          </a:prstGeom>
          <a:solidFill>
            <a:schemeClr val="accent1"/>
          </a:solidFill>
          <a:ln w="38100" cap="flat" cmpd="sng" algn="ctr">
            <a:solidFill>
              <a:schemeClr val="accent6">
                <a:lumMod val="50000"/>
              </a:schemeClr>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02203A"/>
              </a:solidFill>
              <a:effectLst/>
              <a:latin typeface="Verdana" pitchFamily="34" charset="0"/>
            </a:endParaRPr>
          </a:p>
        </p:txBody>
      </p:sp>
      <p:cxnSp>
        <p:nvCxnSpPr>
          <p:cNvPr id="51" name="Straight Arrow Connector 50"/>
          <p:cNvCxnSpPr>
            <a:stCxn id="50" idx="5"/>
          </p:cNvCxnSpPr>
          <p:nvPr/>
        </p:nvCxnSpPr>
        <p:spPr bwMode="auto">
          <a:xfrm>
            <a:off x="3712591" y="4670402"/>
            <a:ext cx="612521" cy="438046"/>
          </a:xfrm>
          <a:prstGeom prst="straightConnector1">
            <a:avLst/>
          </a:prstGeom>
          <a:solidFill>
            <a:schemeClr val="accent1"/>
          </a:solidFill>
          <a:ln w="38100" cap="flat" cmpd="sng" algn="ctr">
            <a:solidFill>
              <a:schemeClr val="accent6">
                <a:lumMod val="50000"/>
              </a:schemeClr>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p:cNvCxnSpPr/>
          <p:nvPr/>
        </p:nvCxnSpPr>
        <p:spPr bwMode="auto">
          <a:xfrm>
            <a:off x="4325112" y="5108448"/>
            <a:ext cx="3938016" cy="0"/>
          </a:xfrm>
          <a:prstGeom prst="line">
            <a:avLst/>
          </a:prstGeom>
          <a:solidFill>
            <a:schemeClr val="accent1"/>
          </a:solidFill>
          <a:ln w="38100" cap="flat" cmpd="sng" algn="ctr">
            <a:solidFill>
              <a:schemeClr val="accent4">
                <a:lumMod val="75000"/>
              </a:schemeClr>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TextBox 54"/>
          <p:cNvSpPr txBox="1"/>
          <p:nvPr/>
        </p:nvSpPr>
        <p:spPr>
          <a:xfrm>
            <a:off x="4512146" y="5059763"/>
            <a:ext cx="2279904" cy="338554"/>
          </a:xfrm>
          <a:prstGeom prst="rect">
            <a:avLst/>
          </a:prstGeom>
          <a:noFill/>
        </p:spPr>
        <p:txBody>
          <a:bodyPr wrap="square" rtlCol="0">
            <a:spAutoFit/>
          </a:bodyPr>
          <a:lstStyle/>
          <a:p>
            <a:r>
              <a:rPr lang="en-US" sz="1600" dirty="0" smtClean="0">
                <a:solidFill>
                  <a:schemeClr val="accent1">
                    <a:lumMod val="75000"/>
                  </a:schemeClr>
                </a:solidFill>
              </a:rPr>
              <a:t>ODM BIOS</a:t>
            </a:r>
            <a:endParaRPr lang="en-US" sz="1600" dirty="0">
              <a:solidFill>
                <a:schemeClr val="accent1">
                  <a:lumMod val="75000"/>
                </a:schemeClr>
              </a:solidFill>
            </a:endParaRPr>
          </a:p>
        </p:txBody>
      </p:sp>
      <p:sp>
        <p:nvSpPr>
          <p:cNvPr id="56" name="Oval 55"/>
          <p:cNvSpPr/>
          <p:nvPr/>
        </p:nvSpPr>
        <p:spPr bwMode="auto">
          <a:xfrm>
            <a:off x="6608064" y="4995972"/>
            <a:ext cx="207264" cy="243840"/>
          </a:xfrm>
          <a:prstGeom prst="ellipse">
            <a:avLst/>
          </a:prstGeom>
          <a:solidFill>
            <a:schemeClr val="accent1"/>
          </a:solidFill>
          <a:ln w="38100" cap="flat" cmpd="sng" algn="ctr">
            <a:solidFill>
              <a:schemeClr val="accent4">
                <a:lumMod val="75000"/>
              </a:schemeClr>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02203A"/>
              </a:solidFill>
              <a:effectLst/>
              <a:latin typeface="Verdana" pitchFamily="34" charset="0"/>
            </a:endParaRPr>
          </a:p>
        </p:txBody>
      </p:sp>
      <p:cxnSp>
        <p:nvCxnSpPr>
          <p:cNvPr id="57" name="Straight Arrow Connector 56"/>
          <p:cNvCxnSpPr>
            <a:stCxn id="56" idx="5"/>
          </p:cNvCxnSpPr>
          <p:nvPr/>
        </p:nvCxnSpPr>
        <p:spPr bwMode="auto">
          <a:xfrm>
            <a:off x="6784975" y="5204102"/>
            <a:ext cx="1036193" cy="334414"/>
          </a:xfrm>
          <a:prstGeom prst="straightConnector1">
            <a:avLst/>
          </a:prstGeom>
          <a:solidFill>
            <a:schemeClr val="accent1"/>
          </a:solidFill>
          <a:ln w="38100" cap="flat" cmpd="sng" algn="ctr">
            <a:solidFill>
              <a:schemeClr val="accent4">
                <a:lumMod val="75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Box 57"/>
          <p:cNvSpPr txBox="1"/>
          <p:nvPr/>
        </p:nvSpPr>
        <p:spPr>
          <a:xfrm>
            <a:off x="7652714" y="5187696"/>
            <a:ext cx="1336741" cy="338554"/>
          </a:xfrm>
          <a:prstGeom prst="rect">
            <a:avLst/>
          </a:prstGeom>
          <a:noFill/>
        </p:spPr>
        <p:txBody>
          <a:bodyPr wrap="square" rtlCol="0">
            <a:spAutoFit/>
          </a:bodyPr>
          <a:lstStyle/>
          <a:p>
            <a:r>
              <a:rPr lang="en-US" sz="1600" dirty="0" smtClean="0">
                <a:solidFill>
                  <a:schemeClr val="accent1">
                    <a:lumMod val="75000"/>
                  </a:schemeClr>
                </a:solidFill>
              </a:rPr>
              <a:t>New product</a:t>
            </a:r>
            <a:endParaRPr lang="en-US" sz="1600" dirty="0">
              <a:solidFill>
                <a:schemeClr val="accent1">
                  <a:lumMod val="75000"/>
                </a:schemeClr>
              </a:solidFill>
            </a:endParaRPr>
          </a:p>
        </p:txBody>
      </p:sp>
      <p:cxnSp>
        <p:nvCxnSpPr>
          <p:cNvPr id="60" name="Straight Arrow Connector 59"/>
          <p:cNvCxnSpPr/>
          <p:nvPr/>
        </p:nvCxnSpPr>
        <p:spPr bwMode="auto">
          <a:xfrm>
            <a:off x="4376928" y="5949696"/>
            <a:ext cx="2895663" cy="0"/>
          </a:xfrm>
          <a:prstGeom prst="straightConnector1">
            <a:avLst/>
          </a:prstGeom>
          <a:solidFill>
            <a:schemeClr val="accent1"/>
          </a:solidFill>
          <a:ln w="38100" cap="flat" cmpd="sng" algn="ctr">
            <a:solidFill>
              <a:schemeClr val="accent4">
                <a:lumMod val="75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TextBox 60"/>
          <p:cNvSpPr txBox="1"/>
          <p:nvPr/>
        </p:nvSpPr>
        <p:spPr>
          <a:xfrm>
            <a:off x="4679775" y="5577754"/>
            <a:ext cx="2200656" cy="338554"/>
          </a:xfrm>
          <a:prstGeom prst="rect">
            <a:avLst/>
          </a:prstGeom>
          <a:noFill/>
        </p:spPr>
        <p:txBody>
          <a:bodyPr wrap="square" rtlCol="0">
            <a:spAutoFit/>
          </a:bodyPr>
          <a:lstStyle>
            <a:defPPr>
              <a:defRPr lang="en-US"/>
            </a:defPPr>
            <a:lvl1pPr>
              <a:defRPr sz="1600">
                <a:solidFill>
                  <a:schemeClr val="accent1">
                    <a:lumMod val="75000"/>
                  </a:schemeClr>
                </a:solidFill>
              </a:defRPr>
            </a:lvl1pPr>
          </a:lstStyle>
          <a:p>
            <a:r>
              <a:rPr lang="en-US" dirty="0"/>
              <a:t>Existing ODM product</a:t>
            </a:r>
          </a:p>
        </p:txBody>
      </p:sp>
      <p:cxnSp>
        <p:nvCxnSpPr>
          <p:cNvPr id="63" name="Straight Connector 62"/>
          <p:cNvCxnSpPr/>
          <p:nvPr/>
        </p:nvCxnSpPr>
        <p:spPr bwMode="auto">
          <a:xfrm flipH="1">
            <a:off x="2993136" y="5943600"/>
            <a:ext cx="1331976" cy="0"/>
          </a:xfrm>
          <a:prstGeom prst="line">
            <a:avLst/>
          </a:prstGeom>
          <a:solidFill>
            <a:schemeClr val="accent1"/>
          </a:solidFill>
          <a:ln w="38100" cap="flat" cmpd="sng" algn="ctr">
            <a:solidFill>
              <a:schemeClr val="accent4">
                <a:lumMod val="7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Arrow Connector 65"/>
          <p:cNvCxnSpPr/>
          <p:nvPr/>
        </p:nvCxnSpPr>
        <p:spPr bwMode="auto">
          <a:xfrm>
            <a:off x="5108448" y="3938016"/>
            <a:ext cx="3938016" cy="0"/>
          </a:xfrm>
          <a:prstGeom prst="straightConnector1">
            <a:avLst/>
          </a:prstGeom>
          <a:solidFill>
            <a:schemeClr val="accent1"/>
          </a:solidFill>
          <a:ln w="28575" cap="flat" cmpd="sng" algn="ctr">
            <a:solidFill>
              <a:srgbClr val="8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Straight Arrow Connector 66"/>
          <p:cNvCxnSpPr/>
          <p:nvPr/>
        </p:nvCxnSpPr>
        <p:spPr bwMode="auto">
          <a:xfrm flipV="1">
            <a:off x="5126736" y="4319242"/>
            <a:ext cx="3919728" cy="2822"/>
          </a:xfrm>
          <a:prstGeom prst="straightConnector1">
            <a:avLst/>
          </a:prstGeom>
          <a:solidFill>
            <a:schemeClr val="accent1"/>
          </a:solidFill>
          <a:ln w="28575" cap="flat" cmpd="sng" algn="ctr">
            <a:solidFill>
              <a:srgbClr val="8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Straight Connector 69"/>
          <p:cNvCxnSpPr/>
          <p:nvPr/>
        </p:nvCxnSpPr>
        <p:spPr bwMode="auto">
          <a:xfrm flipH="1">
            <a:off x="3730752" y="3938016"/>
            <a:ext cx="1331976" cy="0"/>
          </a:xfrm>
          <a:prstGeom prst="line">
            <a:avLst/>
          </a:prstGeom>
          <a:solidFill>
            <a:schemeClr val="accent1"/>
          </a:solidFill>
          <a:ln w="28575" cap="flat" cmpd="sng" algn="ctr">
            <a:solidFill>
              <a:srgbClr val="800000"/>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Straight Connector 70"/>
          <p:cNvCxnSpPr/>
          <p:nvPr/>
        </p:nvCxnSpPr>
        <p:spPr bwMode="auto">
          <a:xfrm flipH="1">
            <a:off x="3749040" y="4322064"/>
            <a:ext cx="1331976" cy="0"/>
          </a:xfrm>
          <a:prstGeom prst="line">
            <a:avLst/>
          </a:prstGeom>
          <a:solidFill>
            <a:schemeClr val="accent1"/>
          </a:solidFill>
          <a:ln w="28575" cap="flat" cmpd="sng" algn="ctr">
            <a:solidFill>
              <a:srgbClr val="800000"/>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 name="TextBox 71"/>
          <p:cNvSpPr txBox="1"/>
          <p:nvPr/>
        </p:nvSpPr>
        <p:spPr>
          <a:xfrm>
            <a:off x="5379768" y="3621024"/>
            <a:ext cx="4352544" cy="338554"/>
          </a:xfrm>
          <a:prstGeom prst="rect">
            <a:avLst/>
          </a:prstGeom>
          <a:noFill/>
        </p:spPr>
        <p:txBody>
          <a:bodyPr wrap="square" rtlCol="0">
            <a:spAutoFit/>
          </a:bodyPr>
          <a:lstStyle/>
          <a:p>
            <a:r>
              <a:rPr lang="en-US" sz="1600" dirty="0" smtClean="0">
                <a:solidFill>
                  <a:schemeClr val="tx1">
                    <a:lumMod val="85000"/>
                  </a:schemeClr>
                </a:solidFill>
              </a:rPr>
              <a:t>Commercial product in the field</a:t>
            </a:r>
            <a:endParaRPr lang="en-US" sz="1600" dirty="0">
              <a:solidFill>
                <a:schemeClr val="tx1">
                  <a:lumMod val="85000"/>
                </a:schemeClr>
              </a:solidFill>
            </a:endParaRPr>
          </a:p>
        </p:txBody>
      </p:sp>
      <p:sp>
        <p:nvSpPr>
          <p:cNvPr id="73" name="TextBox 72"/>
          <p:cNvSpPr txBox="1"/>
          <p:nvPr/>
        </p:nvSpPr>
        <p:spPr>
          <a:xfrm>
            <a:off x="5288328" y="3980688"/>
            <a:ext cx="4352544" cy="338554"/>
          </a:xfrm>
          <a:prstGeom prst="rect">
            <a:avLst/>
          </a:prstGeom>
          <a:noFill/>
        </p:spPr>
        <p:txBody>
          <a:bodyPr wrap="square" rtlCol="0">
            <a:spAutoFit/>
          </a:bodyPr>
          <a:lstStyle/>
          <a:p>
            <a:r>
              <a:rPr lang="en-US" sz="1600" dirty="0" smtClean="0">
                <a:solidFill>
                  <a:schemeClr val="tx1">
                    <a:lumMod val="85000"/>
                  </a:schemeClr>
                </a:solidFill>
              </a:rPr>
              <a:t>Consumer product in the field</a:t>
            </a:r>
            <a:endParaRPr lang="en-US" sz="1600" dirty="0">
              <a:solidFill>
                <a:schemeClr val="tx1">
                  <a:lumMod val="85000"/>
                </a:schemeClr>
              </a:solidFill>
            </a:endParaRPr>
          </a:p>
        </p:txBody>
      </p:sp>
      <p:cxnSp>
        <p:nvCxnSpPr>
          <p:cNvPr id="77" name="Straight Arrow Connector 76"/>
          <p:cNvCxnSpPr/>
          <p:nvPr/>
        </p:nvCxnSpPr>
        <p:spPr bwMode="auto">
          <a:xfrm>
            <a:off x="5108448" y="3486912"/>
            <a:ext cx="0" cy="832330"/>
          </a:xfrm>
          <a:prstGeom prst="straightConnector1">
            <a:avLst/>
          </a:prstGeom>
          <a:solidFill>
            <a:schemeClr val="accent1"/>
          </a:solidFill>
          <a:ln w="28575" cap="flat" cmpd="sng" algn="ctr">
            <a:solidFill>
              <a:srgbClr val="8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Straight Arrow Connector 79"/>
          <p:cNvCxnSpPr/>
          <p:nvPr/>
        </p:nvCxnSpPr>
        <p:spPr bwMode="auto">
          <a:xfrm>
            <a:off x="5126736" y="3511296"/>
            <a:ext cx="121920" cy="391781"/>
          </a:xfrm>
          <a:prstGeom prst="straightConnector1">
            <a:avLst/>
          </a:prstGeom>
          <a:solidFill>
            <a:schemeClr val="accent1"/>
          </a:solidFill>
          <a:ln w="28575" cap="flat" cmpd="sng" algn="ctr">
            <a:solidFill>
              <a:srgbClr val="8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Straight Arrow Connector 81"/>
          <p:cNvCxnSpPr/>
          <p:nvPr/>
        </p:nvCxnSpPr>
        <p:spPr bwMode="auto">
          <a:xfrm>
            <a:off x="4325112" y="5187696"/>
            <a:ext cx="76200" cy="743712"/>
          </a:xfrm>
          <a:prstGeom prst="straightConnector1">
            <a:avLst/>
          </a:prstGeom>
          <a:solidFill>
            <a:schemeClr val="accent1"/>
          </a:solidFill>
          <a:ln w="38100" cap="flat" cmpd="sng" algn="ctr">
            <a:solidFill>
              <a:schemeClr val="accent4">
                <a:lumMod val="75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4" name="Multiply 83"/>
          <p:cNvSpPr/>
          <p:nvPr/>
        </p:nvSpPr>
        <p:spPr bwMode="auto">
          <a:xfrm>
            <a:off x="4720386" y="3756671"/>
            <a:ext cx="743712" cy="609225"/>
          </a:xfrm>
          <a:prstGeom prst="mathMultiply">
            <a:avLst/>
          </a:prstGeom>
          <a:solidFill>
            <a:srgbClr val="FF0000"/>
          </a:solidFill>
          <a:ln w="635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02203A"/>
              </a:solidFill>
              <a:effectLst/>
              <a:latin typeface="Verdana" pitchFamily="34" charset="0"/>
            </a:endParaRPr>
          </a:p>
        </p:txBody>
      </p:sp>
      <p:sp>
        <p:nvSpPr>
          <p:cNvPr id="85" name="Multiply 84"/>
          <p:cNvSpPr/>
          <p:nvPr/>
        </p:nvSpPr>
        <p:spPr bwMode="auto">
          <a:xfrm>
            <a:off x="3991356" y="5169408"/>
            <a:ext cx="743712" cy="609225"/>
          </a:xfrm>
          <a:prstGeom prst="mathMultiply">
            <a:avLst/>
          </a:prstGeom>
          <a:solidFill>
            <a:srgbClr val="FF0000"/>
          </a:solidFill>
          <a:ln w="635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02203A"/>
              </a:solidFill>
              <a:effectLst/>
              <a:latin typeface="Verdana" pitchFamily="34" charset="0"/>
            </a:endParaRPr>
          </a:p>
        </p:txBody>
      </p:sp>
      <p:sp>
        <p:nvSpPr>
          <p:cNvPr id="86" name="TextBox 85"/>
          <p:cNvSpPr txBox="1"/>
          <p:nvPr/>
        </p:nvSpPr>
        <p:spPr>
          <a:xfrm>
            <a:off x="3198404" y="3287725"/>
            <a:ext cx="1840992" cy="646331"/>
          </a:xfrm>
          <a:prstGeom prst="rect">
            <a:avLst/>
          </a:prstGeom>
          <a:noFill/>
        </p:spPr>
        <p:txBody>
          <a:bodyPr wrap="square" rtlCol="0">
            <a:spAutoFit/>
          </a:bodyPr>
          <a:lstStyle/>
          <a:p>
            <a:r>
              <a:rPr lang="en-US" sz="1800" i="1" dirty="0" smtClean="0">
                <a:solidFill>
                  <a:schemeClr val="tx1">
                    <a:lumMod val="65000"/>
                    <a:lumOff val="35000"/>
                  </a:schemeClr>
                </a:solidFill>
              </a:rPr>
              <a:t>End users </a:t>
            </a:r>
            <a:r>
              <a:rPr lang="en-US" i="1" dirty="0" smtClean="0">
                <a:solidFill>
                  <a:schemeClr val="tx1">
                    <a:lumMod val="65000"/>
                    <a:lumOff val="35000"/>
                  </a:schemeClr>
                </a:solidFill>
              </a:rPr>
              <a:t>updating?</a:t>
            </a:r>
            <a:endParaRPr lang="en-US" sz="1800" i="1" dirty="0">
              <a:solidFill>
                <a:schemeClr val="tx1">
                  <a:lumMod val="65000"/>
                  <a:lumOff val="35000"/>
                </a:schemeClr>
              </a:solidFill>
            </a:endParaRPr>
          </a:p>
        </p:txBody>
      </p:sp>
      <p:sp>
        <p:nvSpPr>
          <p:cNvPr id="87" name="TextBox 86"/>
          <p:cNvSpPr txBox="1"/>
          <p:nvPr/>
        </p:nvSpPr>
        <p:spPr>
          <a:xfrm>
            <a:off x="2117460" y="5189491"/>
            <a:ext cx="2060448" cy="369332"/>
          </a:xfrm>
          <a:prstGeom prst="rect">
            <a:avLst/>
          </a:prstGeom>
          <a:noFill/>
        </p:spPr>
        <p:txBody>
          <a:bodyPr wrap="square" rtlCol="0">
            <a:spAutoFit/>
          </a:bodyPr>
          <a:lstStyle/>
          <a:p>
            <a:r>
              <a:rPr lang="en-US" sz="1800" i="1" dirty="0" smtClean="0">
                <a:solidFill>
                  <a:schemeClr val="tx1">
                    <a:lumMod val="65000"/>
                    <a:lumOff val="35000"/>
                  </a:schemeClr>
                </a:solidFill>
              </a:rPr>
              <a:t>ODMs </a:t>
            </a:r>
            <a:r>
              <a:rPr lang="en-US" i="1" dirty="0" smtClean="0">
                <a:solidFill>
                  <a:schemeClr val="tx1">
                    <a:lumMod val="65000"/>
                    <a:lumOff val="35000"/>
                  </a:schemeClr>
                </a:solidFill>
              </a:rPr>
              <a:t>updating?</a:t>
            </a:r>
            <a:endParaRPr lang="en-US" sz="1800" i="1" dirty="0">
              <a:solidFill>
                <a:schemeClr val="tx1">
                  <a:lumMod val="65000"/>
                  <a:lumOff val="35000"/>
                </a:schemeClr>
              </a:solidFill>
            </a:endParaRPr>
          </a:p>
        </p:txBody>
      </p:sp>
      <p:sp>
        <p:nvSpPr>
          <p:cNvPr id="88" name="TextBox 87"/>
          <p:cNvSpPr txBox="1"/>
          <p:nvPr/>
        </p:nvSpPr>
        <p:spPr>
          <a:xfrm>
            <a:off x="2852928" y="6047232"/>
            <a:ext cx="2151888" cy="338554"/>
          </a:xfrm>
          <a:prstGeom prst="rect">
            <a:avLst/>
          </a:prstGeom>
          <a:noFill/>
        </p:spPr>
        <p:txBody>
          <a:bodyPr wrap="square" rtlCol="0">
            <a:spAutoFit/>
          </a:bodyPr>
          <a:lstStyle/>
          <a:p>
            <a:r>
              <a:rPr lang="en-US" sz="1600" dirty="0" smtClean="0">
                <a:solidFill>
                  <a:schemeClr val="accent1">
                    <a:lumMod val="75000"/>
                  </a:schemeClr>
                </a:solidFill>
              </a:rPr>
              <a:t>Time</a:t>
            </a:r>
            <a:endParaRPr lang="en-US" sz="1600" dirty="0">
              <a:solidFill>
                <a:schemeClr val="accent1">
                  <a:lumMod val="75000"/>
                </a:schemeClr>
              </a:solidFill>
            </a:endParaRPr>
          </a:p>
        </p:txBody>
      </p:sp>
      <p:cxnSp>
        <p:nvCxnSpPr>
          <p:cNvPr id="90" name="Straight Arrow Connector 89"/>
          <p:cNvCxnSpPr/>
          <p:nvPr/>
        </p:nvCxnSpPr>
        <p:spPr bwMode="auto">
          <a:xfrm>
            <a:off x="3535680" y="6245578"/>
            <a:ext cx="1520952"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Oval 11"/>
          <p:cNvSpPr/>
          <p:nvPr/>
        </p:nvSpPr>
        <p:spPr bwMode="auto">
          <a:xfrm>
            <a:off x="1109472" y="1109472"/>
            <a:ext cx="207264" cy="243840"/>
          </a:xfrm>
          <a:prstGeom prst="ellipse">
            <a:avLst/>
          </a:prstGeom>
          <a:solidFill>
            <a:schemeClr val="accent1"/>
          </a:solidFill>
          <a:ln w="3810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02203A"/>
              </a:solidFill>
              <a:effectLst/>
              <a:latin typeface="Verdana" pitchFamily="34" charset="0"/>
            </a:endParaRPr>
          </a:p>
        </p:txBody>
      </p:sp>
      <p:cxnSp>
        <p:nvCxnSpPr>
          <p:cNvPr id="54" name="Straight Arrow Connector 53"/>
          <p:cNvCxnSpPr>
            <a:stCxn id="22" idx="4"/>
          </p:cNvCxnSpPr>
          <p:nvPr/>
        </p:nvCxnSpPr>
        <p:spPr bwMode="auto">
          <a:xfrm>
            <a:off x="2704518" y="2066544"/>
            <a:ext cx="450806" cy="2505456"/>
          </a:xfrm>
          <a:prstGeom prst="straightConnector1">
            <a:avLst/>
          </a:prstGeom>
          <a:solidFill>
            <a:schemeClr val="accent1"/>
          </a:solidFill>
          <a:ln w="38100" cap="flat" cmpd="sng" algn="ctr">
            <a:solidFill>
              <a:schemeClr val="tx2">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TextBox 58"/>
          <p:cNvSpPr txBox="1"/>
          <p:nvPr/>
        </p:nvSpPr>
        <p:spPr>
          <a:xfrm rot="3699814">
            <a:off x="700003" y="3118448"/>
            <a:ext cx="1797644" cy="338554"/>
          </a:xfrm>
          <a:prstGeom prst="rect">
            <a:avLst/>
          </a:prstGeom>
          <a:noFill/>
        </p:spPr>
        <p:txBody>
          <a:bodyPr wrap="square" rtlCol="0">
            <a:spAutoFit/>
          </a:bodyPr>
          <a:lstStyle/>
          <a:p>
            <a:r>
              <a:rPr lang="en-US" sz="1600" dirty="0" smtClean="0">
                <a:solidFill>
                  <a:schemeClr val="accent1">
                    <a:lumMod val="75000"/>
                  </a:schemeClr>
                </a:solidFill>
              </a:rPr>
              <a:t>Open Source</a:t>
            </a:r>
            <a:endParaRPr lang="en-US" sz="1600" dirty="0">
              <a:solidFill>
                <a:schemeClr val="accent1">
                  <a:lumMod val="75000"/>
                </a:schemeClr>
              </a:solidFill>
            </a:endParaRPr>
          </a:p>
        </p:txBody>
      </p:sp>
      <p:sp>
        <p:nvSpPr>
          <p:cNvPr id="40" name="Freeform 39"/>
          <p:cNvSpPr/>
          <p:nvPr/>
        </p:nvSpPr>
        <p:spPr>
          <a:xfrm>
            <a:off x="1236372" y="1378039"/>
            <a:ext cx="2343955" cy="1420717"/>
          </a:xfrm>
          <a:custGeom>
            <a:avLst/>
            <a:gdLst>
              <a:gd name="connsiteX0" fmla="*/ 0 w 2343955"/>
              <a:gd name="connsiteY0" fmla="*/ 0 h 1420717"/>
              <a:gd name="connsiteX1" fmla="*/ 1068946 w 2343955"/>
              <a:gd name="connsiteY1" fmla="*/ 1313646 h 1420717"/>
              <a:gd name="connsiteX2" fmla="*/ 2343955 w 2343955"/>
              <a:gd name="connsiteY2" fmla="*/ 1249251 h 1420717"/>
            </a:gdLst>
            <a:ahLst/>
            <a:cxnLst>
              <a:cxn ang="0">
                <a:pos x="connsiteX0" y="connsiteY0"/>
              </a:cxn>
              <a:cxn ang="0">
                <a:pos x="connsiteX1" y="connsiteY1"/>
              </a:cxn>
              <a:cxn ang="0">
                <a:pos x="connsiteX2" y="connsiteY2"/>
              </a:cxn>
            </a:cxnLst>
            <a:rect l="l" t="t" r="r" b="b"/>
            <a:pathLst>
              <a:path w="2343955" h="1420717">
                <a:moveTo>
                  <a:pt x="0" y="0"/>
                </a:moveTo>
                <a:cubicBezTo>
                  <a:pt x="339143" y="552719"/>
                  <a:pt x="678287" y="1105438"/>
                  <a:pt x="1068946" y="1313646"/>
                </a:cubicBezTo>
                <a:cubicBezTo>
                  <a:pt x="1459605" y="1521854"/>
                  <a:pt x="1901780" y="1385552"/>
                  <a:pt x="2343955" y="1249251"/>
                </a:cubicBezTo>
              </a:path>
            </a:pathLst>
          </a:custGeom>
          <a:noFill/>
          <a:ln w="38100" cap="flat" cmpd="sng" algn="ctr">
            <a:solidFill>
              <a:schemeClr val="tx2">
                <a:lumMod val="60000"/>
                <a:lumOff val="40000"/>
              </a:schemeClr>
            </a:solidFill>
            <a:prstDash val="dash"/>
            <a:round/>
            <a:headEnd type="none" w="med" len="med"/>
            <a:tailEnd type="arrow"/>
          </a:ln>
          <a:effectLst/>
        </p:spPr>
        <p:txBody>
          <a:bodyPr rtlCol="0" anchor="ctr"/>
          <a:lstStyle/>
          <a:p>
            <a:pPr algn="ctr"/>
            <a:endParaRPr lang="en-US"/>
          </a:p>
        </p:txBody>
      </p:sp>
      <p:sp>
        <p:nvSpPr>
          <p:cNvPr id="43" name="Freeform 42"/>
          <p:cNvSpPr/>
          <p:nvPr/>
        </p:nvSpPr>
        <p:spPr>
          <a:xfrm>
            <a:off x="721217" y="1236372"/>
            <a:ext cx="2446986" cy="3322749"/>
          </a:xfrm>
          <a:custGeom>
            <a:avLst/>
            <a:gdLst>
              <a:gd name="connsiteX0" fmla="*/ 0 w 2446986"/>
              <a:gd name="connsiteY0" fmla="*/ 0 h 3322749"/>
              <a:gd name="connsiteX1" fmla="*/ 218941 w 2446986"/>
              <a:gd name="connsiteY1" fmla="*/ 991673 h 3322749"/>
              <a:gd name="connsiteX2" fmla="*/ 1030310 w 2446986"/>
              <a:gd name="connsiteY2" fmla="*/ 2472743 h 3322749"/>
              <a:gd name="connsiteX3" fmla="*/ 2446986 w 2446986"/>
              <a:gd name="connsiteY3" fmla="*/ 3322749 h 3322749"/>
            </a:gdLst>
            <a:ahLst/>
            <a:cxnLst>
              <a:cxn ang="0">
                <a:pos x="connsiteX0" y="connsiteY0"/>
              </a:cxn>
              <a:cxn ang="0">
                <a:pos x="connsiteX1" y="connsiteY1"/>
              </a:cxn>
              <a:cxn ang="0">
                <a:pos x="connsiteX2" y="connsiteY2"/>
              </a:cxn>
              <a:cxn ang="0">
                <a:pos x="connsiteX3" y="connsiteY3"/>
              </a:cxn>
            </a:cxnLst>
            <a:rect l="l" t="t" r="r" b="b"/>
            <a:pathLst>
              <a:path w="2446986" h="3322749">
                <a:moveTo>
                  <a:pt x="0" y="0"/>
                </a:moveTo>
                <a:cubicBezTo>
                  <a:pt x="23611" y="289774"/>
                  <a:pt x="47223" y="579549"/>
                  <a:pt x="218941" y="991673"/>
                </a:cubicBezTo>
                <a:cubicBezTo>
                  <a:pt x="390659" y="1403797"/>
                  <a:pt x="658969" y="2084230"/>
                  <a:pt x="1030310" y="2472743"/>
                </a:cubicBezTo>
                <a:cubicBezTo>
                  <a:pt x="1401651" y="2861256"/>
                  <a:pt x="2206580" y="3181081"/>
                  <a:pt x="2446986" y="3322749"/>
                </a:cubicBezTo>
              </a:path>
            </a:pathLst>
          </a:custGeom>
          <a:noFill/>
          <a:ln w="38100" cap="flat" cmpd="sng" algn="ctr">
            <a:solidFill>
              <a:schemeClr val="tx2">
                <a:lumMod val="60000"/>
                <a:lumOff val="40000"/>
              </a:schemeClr>
            </a:solidFill>
            <a:prstDash val="sysDot"/>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2400">
              <a:solidFill>
                <a:srgbClr val="02203A"/>
              </a:solidFill>
              <a:latin typeface="Verdana" pitchFamily="34" charset="0"/>
            </a:endParaRPr>
          </a:p>
        </p:txBody>
      </p:sp>
      <p:sp>
        <p:nvSpPr>
          <p:cNvPr id="46" name="Freeform 45"/>
          <p:cNvSpPr/>
          <p:nvPr/>
        </p:nvSpPr>
        <p:spPr>
          <a:xfrm>
            <a:off x="1931263" y="1236372"/>
            <a:ext cx="1700579" cy="1378039"/>
          </a:xfrm>
          <a:custGeom>
            <a:avLst/>
            <a:gdLst>
              <a:gd name="connsiteX0" fmla="*/ 568 w 1700579"/>
              <a:gd name="connsiteY0" fmla="*/ 0 h 1378039"/>
              <a:gd name="connsiteX1" fmla="*/ 116478 w 1700579"/>
              <a:gd name="connsiteY1" fmla="*/ 772732 h 1378039"/>
              <a:gd name="connsiteX2" fmla="*/ 721785 w 1700579"/>
              <a:gd name="connsiteY2" fmla="*/ 1275008 h 1378039"/>
              <a:gd name="connsiteX3" fmla="*/ 1700579 w 1700579"/>
              <a:gd name="connsiteY3" fmla="*/ 1378039 h 1378039"/>
            </a:gdLst>
            <a:ahLst/>
            <a:cxnLst>
              <a:cxn ang="0">
                <a:pos x="connsiteX0" y="connsiteY0"/>
              </a:cxn>
              <a:cxn ang="0">
                <a:pos x="connsiteX1" y="connsiteY1"/>
              </a:cxn>
              <a:cxn ang="0">
                <a:pos x="connsiteX2" y="connsiteY2"/>
              </a:cxn>
              <a:cxn ang="0">
                <a:pos x="connsiteX3" y="connsiteY3"/>
              </a:cxn>
            </a:cxnLst>
            <a:rect l="l" t="t" r="r" b="b"/>
            <a:pathLst>
              <a:path w="1700579" h="1378039">
                <a:moveTo>
                  <a:pt x="568" y="0"/>
                </a:moveTo>
                <a:cubicBezTo>
                  <a:pt x="-1579" y="280115"/>
                  <a:pt x="-3725" y="560231"/>
                  <a:pt x="116478" y="772732"/>
                </a:cubicBezTo>
                <a:cubicBezTo>
                  <a:pt x="236681" y="985233"/>
                  <a:pt x="457768" y="1174124"/>
                  <a:pt x="721785" y="1275008"/>
                </a:cubicBezTo>
                <a:cubicBezTo>
                  <a:pt x="985802" y="1375892"/>
                  <a:pt x="1343190" y="1376965"/>
                  <a:pt x="1700579" y="1378039"/>
                </a:cubicBezTo>
              </a:path>
            </a:pathLst>
          </a:custGeom>
          <a:noFill/>
          <a:ln w="38100" cap="flat" cmpd="sng" algn="ctr">
            <a:solidFill>
              <a:schemeClr val="tx2">
                <a:lumMod val="60000"/>
                <a:lumOff val="40000"/>
              </a:schemeClr>
            </a:solidFill>
            <a:prstDash val="sysDot"/>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2400">
              <a:solidFill>
                <a:srgbClr val="02203A"/>
              </a:solidFill>
              <a:latin typeface="Verdana" pitchFamily="34" charset="0"/>
            </a:endParaRPr>
          </a:p>
        </p:txBody>
      </p:sp>
      <p:sp>
        <p:nvSpPr>
          <p:cNvPr id="83" name="TextBox 82"/>
          <p:cNvSpPr txBox="1"/>
          <p:nvPr/>
        </p:nvSpPr>
        <p:spPr>
          <a:xfrm>
            <a:off x="1859581" y="1304337"/>
            <a:ext cx="1797644" cy="338554"/>
          </a:xfrm>
          <a:prstGeom prst="rect">
            <a:avLst/>
          </a:prstGeom>
          <a:noFill/>
        </p:spPr>
        <p:txBody>
          <a:bodyPr wrap="square" rtlCol="0">
            <a:spAutoFit/>
          </a:bodyPr>
          <a:lstStyle/>
          <a:p>
            <a:r>
              <a:rPr lang="en-US" sz="1600" dirty="0" smtClean="0">
                <a:solidFill>
                  <a:schemeClr val="accent1">
                    <a:lumMod val="75000"/>
                  </a:schemeClr>
                </a:solidFill>
              </a:rPr>
              <a:t>Open Source</a:t>
            </a:r>
            <a:endParaRPr lang="en-US" sz="1600" dirty="0">
              <a:solidFill>
                <a:schemeClr val="accent1">
                  <a:lumMod val="75000"/>
                </a:schemeClr>
              </a:solidFill>
            </a:endParaRPr>
          </a:p>
        </p:txBody>
      </p:sp>
      <p:sp>
        <p:nvSpPr>
          <p:cNvPr id="74" name="TextBox 73"/>
          <p:cNvSpPr txBox="1"/>
          <p:nvPr/>
        </p:nvSpPr>
        <p:spPr>
          <a:xfrm>
            <a:off x="241298" y="5317248"/>
            <a:ext cx="1136398" cy="861774"/>
          </a:xfrm>
          <a:prstGeom prst="rect">
            <a:avLst/>
          </a:prstGeom>
          <a:noFill/>
          <a:ln>
            <a:solidFill>
              <a:schemeClr val="bg2">
                <a:lumMod val="75000"/>
              </a:schemeClr>
            </a:solidFill>
          </a:ln>
        </p:spPr>
        <p:txBody>
          <a:bodyPr wrap="square" rtlCol="0">
            <a:spAutoFit/>
          </a:bodyPr>
          <a:lstStyle/>
          <a:p>
            <a:r>
              <a:rPr lang="en-US" sz="1000" dirty="0" smtClean="0">
                <a:solidFill>
                  <a:schemeClr val="tx2"/>
                </a:solidFill>
                <a:latin typeface="Neo Sans Intel"/>
                <a:cs typeface="Neo Sans Intel"/>
              </a:rPr>
              <a:t>All</a:t>
            </a:r>
          </a:p>
          <a:p>
            <a:r>
              <a:rPr lang="en-US" sz="1000" dirty="0" smtClean="0">
                <a:solidFill>
                  <a:schemeClr val="tx2"/>
                </a:solidFill>
                <a:latin typeface="Neo Sans Intel"/>
                <a:cs typeface="Neo Sans Intel"/>
              </a:rPr>
              <a:t>Intel</a:t>
            </a:r>
          </a:p>
          <a:p>
            <a:r>
              <a:rPr lang="en-US" sz="1000" dirty="0" smtClean="0">
                <a:solidFill>
                  <a:schemeClr val="tx2"/>
                </a:solidFill>
                <a:latin typeface="Neo Sans Intel"/>
                <a:cs typeface="Neo Sans Intel"/>
              </a:rPr>
              <a:t>OEM</a:t>
            </a:r>
          </a:p>
          <a:p>
            <a:r>
              <a:rPr lang="en-US" sz="1000" dirty="0" smtClean="0">
                <a:solidFill>
                  <a:schemeClr val="tx2"/>
                </a:solidFill>
                <a:latin typeface="Neo Sans Intel"/>
                <a:cs typeface="Neo Sans Intel"/>
              </a:rPr>
              <a:t>IBV</a:t>
            </a:r>
          </a:p>
          <a:p>
            <a:r>
              <a:rPr lang="en-US" sz="1000" dirty="0" smtClean="0">
                <a:solidFill>
                  <a:schemeClr val="tx2"/>
                </a:solidFill>
                <a:latin typeface="Neo Sans Intel"/>
                <a:cs typeface="Neo Sans Intel"/>
              </a:rPr>
              <a:t>ODM</a:t>
            </a:r>
          </a:p>
        </p:txBody>
      </p:sp>
      <p:cxnSp>
        <p:nvCxnSpPr>
          <p:cNvPr id="75" name="Straight Connector 74"/>
          <p:cNvCxnSpPr/>
          <p:nvPr/>
        </p:nvCxnSpPr>
        <p:spPr>
          <a:xfrm>
            <a:off x="688792" y="5466897"/>
            <a:ext cx="296214" cy="0"/>
          </a:xfrm>
          <a:prstGeom prst="line">
            <a:avLst/>
          </a:prstGeom>
          <a:solidFill>
            <a:schemeClr val="accent1"/>
          </a:solidFill>
          <a:ln w="38100" cap="flat" cmpd="sng" algn="ctr">
            <a:solidFill>
              <a:schemeClr val="tx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75"/>
          <p:cNvCxnSpPr/>
          <p:nvPr/>
        </p:nvCxnSpPr>
        <p:spPr>
          <a:xfrm>
            <a:off x="690940" y="5712099"/>
            <a:ext cx="296214" cy="0"/>
          </a:xfrm>
          <a:prstGeom prst="line">
            <a:avLst/>
          </a:prstGeom>
          <a:solidFill>
            <a:schemeClr val="accent1"/>
          </a:solidFill>
          <a:ln w="28575" cap="flat" cmpd="sng" algn="ctr">
            <a:solidFill>
              <a:srgbClr val="8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Connector 77"/>
          <p:cNvCxnSpPr/>
          <p:nvPr/>
        </p:nvCxnSpPr>
        <p:spPr>
          <a:xfrm>
            <a:off x="688792" y="5851620"/>
            <a:ext cx="296214" cy="0"/>
          </a:xfrm>
          <a:prstGeom prst="line">
            <a:avLst/>
          </a:prstGeom>
          <a:solidFill>
            <a:schemeClr val="accent1"/>
          </a:solidFill>
          <a:ln w="38100" cap="flat" cmpd="sng" algn="ctr">
            <a:solidFill>
              <a:schemeClr val="accent6">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Straight Connector 78"/>
          <p:cNvCxnSpPr/>
          <p:nvPr/>
        </p:nvCxnSpPr>
        <p:spPr>
          <a:xfrm>
            <a:off x="699523" y="6004020"/>
            <a:ext cx="296214" cy="0"/>
          </a:xfrm>
          <a:prstGeom prst="line">
            <a:avLst/>
          </a:prstGeom>
          <a:solidFill>
            <a:schemeClr val="accent1"/>
          </a:solidFill>
          <a:ln w="38100" cap="flat" cmpd="sng" algn="ctr">
            <a:solidFill>
              <a:schemeClr val="accent4">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 name="TextBox 88"/>
          <p:cNvSpPr txBox="1"/>
          <p:nvPr/>
        </p:nvSpPr>
        <p:spPr>
          <a:xfrm>
            <a:off x="1020807" y="4947916"/>
            <a:ext cx="502276" cy="369332"/>
          </a:xfrm>
          <a:prstGeom prst="rect">
            <a:avLst/>
          </a:prstGeom>
          <a:noFill/>
        </p:spPr>
        <p:txBody>
          <a:bodyPr wrap="square" rtlCol="0">
            <a:spAutoFit/>
          </a:bodyPr>
          <a:lstStyle/>
          <a:p>
            <a:pPr algn="r"/>
            <a:r>
              <a:rPr lang="en-US" dirty="0" smtClean="0">
                <a:solidFill>
                  <a:schemeClr val="tx1">
                    <a:lumMod val="65000"/>
                    <a:lumOff val="35000"/>
                  </a:schemeClr>
                </a:solidFill>
                <a:latin typeface="Neo Sans Intel"/>
                <a:cs typeface="Neo Sans Intel"/>
                <a:sym typeface="Wingdings"/>
              </a:rPr>
              <a:t></a:t>
            </a:r>
            <a:endParaRPr lang="en-US" sz="1000" dirty="0" smtClean="0">
              <a:solidFill>
                <a:schemeClr val="tx1">
                  <a:lumMod val="65000"/>
                  <a:lumOff val="35000"/>
                </a:schemeClr>
              </a:solidFill>
              <a:latin typeface="Neo Sans Intel"/>
              <a:cs typeface="Neo Sans Intel"/>
            </a:endParaRPr>
          </a:p>
        </p:txBody>
      </p:sp>
      <p:cxnSp>
        <p:nvCxnSpPr>
          <p:cNvPr id="91" name="Straight Connector 90"/>
          <p:cNvCxnSpPr/>
          <p:nvPr/>
        </p:nvCxnSpPr>
        <p:spPr>
          <a:xfrm>
            <a:off x="688792" y="5575971"/>
            <a:ext cx="296214" cy="0"/>
          </a:xfrm>
          <a:prstGeom prst="line">
            <a:avLst/>
          </a:prstGeom>
          <a:solidFill>
            <a:schemeClr val="accent1"/>
          </a:solidFill>
          <a:ln w="38100" cap="flat" cmpd="sng" algn="ctr">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44307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p:bldP spid="8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 Features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5931705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691310" y="541084"/>
            <a:ext cx="8029575" cy="471488"/>
          </a:xfrm>
          <a:prstGeom prst="rect">
            <a:avLst/>
          </a:prstGeom>
        </p:spPr>
        <p:txBody>
          <a:bodyPr>
            <a:normAutofit fontScale="90000"/>
          </a:bodyPr>
          <a:lstStyle/>
          <a:p>
            <a:pPr lvl="0">
              <a:defRPr sz="1800" spc="0">
                <a:solidFill>
                  <a:srgbClr val="000000"/>
                </a:solidFill>
              </a:defRPr>
            </a:pPr>
            <a:r>
              <a:rPr lang="en-US" sz="3375" spc="-33" dirty="0">
                <a:solidFill>
                  <a:srgbClr val="606060"/>
                </a:solidFill>
              </a:rPr>
              <a:t>Solving Firmware Update</a:t>
            </a:r>
            <a:endParaRPr sz="3375" spc="-33" dirty="0">
              <a:solidFill>
                <a:srgbClr val="606060"/>
              </a:solidFill>
            </a:endParaRPr>
          </a:p>
        </p:txBody>
      </p:sp>
      <p:sp>
        <p:nvSpPr>
          <p:cNvPr id="57" name="Shape 57"/>
          <p:cNvSpPr>
            <a:spLocks noGrp="1"/>
          </p:cNvSpPr>
          <p:nvPr>
            <p:ph type="body" idx="1"/>
          </p:nvPr>
        </p:nvSpPr>
        <p:spPr>
          <a:xfrm>
            <a:off x="530810" y="1919702"/>
            <a:ext cx="4271757" cy="3661557"/>
          </a:xfrm>
          <a:prstGeom prst="rect">
            <a:avLst/>
          </a:prstGeom>
        </p:spPr>
        <p:txBody>
          <a:bodyPr/>
          <a:lstStyle/>
          <a:p>
            <a:pPr marL="321469" indent="-321469">
              <a:buFont typeface="Arial" panose="020B0604020202020204" pitchFamily="34" charset="0"/>
              <a:buChar char="•"/>
              <a:defRPr sz="1800" spc="0">
                <a:solidFill>
                  <a:srgbClr val="000000"/>
                </a:solidFill>
              </a:defRPr>
            </a:pPr>
            <a:r>
              <a:rPr lang="en-US" sz="2025" spc="-25" dirty="0">
                <a:solidFill>
                  <a:srgbClr val="606060"/>
                </a:solidFill>
              </a:rPr>
              <a:t>Reliable update story</a:t>
            </a:r>
          </a:p>
          <a:p>
            <a:pPr marL="442244" lvl="1" indent="-321469">
              <a:buFont typeface="Arial" panose="020B0604020202020204" pitchFamily="34" charset="0"/>
              <a:buChar char="•"/>
              <a:defRPr sz="1800" spc="0">
                <a:solidFill>
                  <a:srgbClr val="000000"/>
                </a:solidFill>
              </a:defRPr>
            </a:pPr>
            <a:r>
              <a:rPr lang="en-US" sz="1800" dirty="0"/>
              <a:t>Fault tolerant</a:t>
            </a:r>
          </a:p>
          <a:p>
            <a:pPr marL="442244" lvl="1" indent="-321469">
              <a:buFont typeface="Arial" panose="020B0604020202020204" pitchFamily="34" charset="0"/>
              <a:buChar char="•"/>
              <a:defRPr sz="1800" spc="0">
                <a:solidFill>
                  <a:srgbClr val="000000"/>
                </a:solidFill>
              </a:defRPr>
            </a:pPr>
            <a:r>
              <a:rPr lang="en-US" sz="1800" dirty="0"/>
              <a:t>Scalable &amp; repeatable</a:t>
            </a:r>
          </a:p>
          <a:p>
            <a:pPr marL="321469" indent="-321469">
              <a:buFont typeface="Arial" panose="020B0604020202020204" pitchFamily="34" charset="0"/>
              <a:buChar char="•"/>
              <a:defRPr sz="1800" spc="0">
                <a:solidFill>
                  <a:srgbClr val="000000"/>
                </a:solidFill>
              </a:defRPr>
            </a:pPr>
            <a:r>
              <a:rPr lang="en-US" sz="2025" spc="-25" dirty="0">
                <a:solidFill>
                  <a:srgbClr val="606060"/>
                </a:solidFill>
              </a:rPr>
              <a:t>How can UEFI Help?</a:t>
            </a:r>
          </a:p>
          <a:p>
            <a:pPr marL="442244" lvl="1" indent="-321469">
              <a:buFont typeface="Arial" panose="020B0604020202020204" pitchFamily="34" charset="0"/>
              <a:buChar char="•"/>
              <a:defRPr sz="1800" spc="0">
                <a:solidFill>
                  <a:srgbClr val="000000"/>
                </a:solidFill>
              </a:defRPr>
            </a:pPr>
            <a:r>
              <a:rPr lang="en-US" sz="1800" dirty="0">
                <a:solidFill>
                  <a:schemeClr val="tx1">
                    <a:lumMod val="65000"/>
                    <a:lumOff val="35000"/>
                  </a:schemeClr>
                </a:solidFill>
              </a:rPr>
              <a:t>Capsule model for binary delivery</a:t>
            </a:r>
          </a:p>
          <a:p>
            <a:pPr marL="442244" lvl="1" indent="-321469">
              <a:buFont typeface="Arial" panose="020B0604020202020204" pitchFamily="34" charset="0"/>
              <a:buChar char="•"/>
              <a:defRPr sz="1800" spc="0">
                <a:solidFill>
                  <a:srgbClr val="000000"/>
                </a:solidFill>
              </a:defRPr>
            </a:pPr>
            <a:r>
              <a:rPr lang="en-US" sz="1800" dirty="0">
                <a:solidFill>
                  <a:schemeClr val="tx1">
                    <a:lumMod val="65000"/>
                    <a:lumOff val="35000"/>
                  </a:schemeClr>
                </a:solidFill>
              </a:rPr>
              <a:t>Bus / Device Enumeration</a:t>
            </a:r>
          </a:p>
          <a:p>
            <a:pPr marL="442244" lvl="1" indent="-321469">
              <a:buFont typeface="Arial" panose="020B0604020202020204" pitchFamily="34" charset="0"/>
              <a:buChar char="•"/>
              <a:defRPr sz="1800" spc="0">
                <a:solidFill>
                  <a:srgbClr val="000000"/>
                </a:solidFill>
              </a:defRPr>
            </a:pPr>
            <a:r>
              <a:rPr lang="en-US" sz="1800" dirty="0">
                <a:solidFill>
                  <a:schemeClr val="tx1">
                    <a:lumMod val="65000"/>
                    <a:lumOff val="35000"/>
                  </a:schemeClr>
                </a:solidFill>
              </a:rPr>
              <a:t>Managing updates via </a:t>
            </a:r>
          </a:p>
          <a:p>
            <a:pPr marL="591719" lvl="2" indent="-321469">
              <a:buFont typeface="Arial" panose="020B0604020202020204" pitchFamily="34" charset="0"/>
              <a:buChar char="•"/>
              <a:defRPr sz="1800" spc="0">
                <a:solidFill>
                  <a:srgbClr val="000000"/>
                </a:solidFill>
              </a:defRPr>
            </a:pPr>
            <a:r>
              <a:rPr lang="en-US" sz="1575" spc="-25" dirty="0">
                <a:solidFill>
                  <a:schemeClr val="tx1">
                    <a:lumMod val="65000"/>
                    <a:lumOff val="35000"/>
                  </a:schemeClr>
                </a:solidFill>
              </a:rPr>
              <a:t>EFI System Resource Table </a:t>
            </a:r>
          </a:p>
          <a:p>
            <a:pPr marL="591719" lvl="2" indent="-321469">
              <a:buFont typeface="Arial" panose="020B0604020202020204" pitchFamily="34" charset="0"/>
              <a:buChar char="•"/>
              <a:defRPr sz="1800" spc="0">
                <a:solidFill>
                  <a:srgbClr val="000000"/>
                </a:solidFill>
              </a:defRPr>
            </a:pPr>
            <a:r>
              <a:rPr lang="en-US" sz="1575" spc="-25" dirty="0"/>
              <a:t>Firmware Management Protocol</a:t>
            </a:r>
          </a:p>
          <a:p>
            <a:pPr marL="591719" lvl="2" indent="-321469">
              <a:buFont typeface="Arial" panose="020B0604020202020204" pitchFamily="34" charset="0"/>
              <a:buChar char="•"/>
              <a:defRPr sz="1800" spc="0">
                <a:solidFill>
                  <a:srgbClr val="000000"/>
                </a:solidFill>
              </a:defRPr>
            </a:pPr>
            <a:r>
              <a:rPr lang="en-US" sz="1575" spc="-25" dirty="0"/>
              <a:t>Capsule Signing</a:t>
            </a:r>
          </a:p>
          <a:p>
            <a:pPr lvl="0">
              <a:defRPr sz="1800" spc="0">
                <a:solidFill>
                  <a:srgbClr val="000000"/>
                </a:solidFill>
              </a:defRPr>
            </a:pPr>
            <a:endParaRPr lang="en-US" sz="2025" spc="-25" dirty="0">
              <a:solidFill>
                <a:srgbClr val="606060"/>
              </a:solidFill>
            </a:endParaRPr>
          </a:p>
          <a:p>
            <a:pPr lvl="0">
              <a:defRPr sz="1800" spc="0">
                <a:solidFill>
                  <a:srgbClr val="000000"/>
                </a:solidFill>
              </a:defRPr>
            </a:pPr>
            <a:endParaRPr lang="en-US" sz="2025" spc="-25" dirty="0">
              <a:solidFill>
                <a:srgbClr val="606060"/>
              </a:solidFill>
            </a:endParaRPr>
          </a:p>
        </p:txBody>
      </p:sp>
      <p:pic>
        <p:nvPicPr>
          <p:cNvPr id="2" name="Picture 1"/>
          <p:cNvPicPr>
            <a:picLocks noChangeAspect="1"/>
          </p:cNvPicPr>
          <p:nvPr/>
        </p:nvPicPr>
        <p:blipFill>
          <a:blip r:embed="rId3"/>
          <a:stretch>
            <a:fillRect/>
          </a:stretch>
        </p:blipFill>
        <p:spPr>
          <a:xfrm>
            <a:off x="4623238" y="2003432"/>
            <a:ext cx="4097647" cy="3520911"/>
          </a:xfrm>
          <a:prstGeom prst="rect">
            <a:avLst/>
          </a:prstGeom>
        </p:spPr>
      </p:pic>
    </p:spTree>
    <p:extLst>
      <p:ext uri="{BB962C8B-B14F-4D97-AF65-F5344CB8AC3E}">
        <p14:creationId xmlns:p14="http://schemas.microsoft.com/office/powerpoint/2010/main" val="24805835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Delivering Firmware Binaries</a:t>
            </a:r>
            <a:endParaRPr lang="en-US" dirty="0"/>
          </a:p>
        </p:txBody>
      </p:sp>
      <p:sp>
        <p:nvSpPr>
          <p:cNvPr id="3" name="Text Placeholder 2"/>
          <p:cNvSpPr>
            <a:spLocks noGrp="1"/>
          </p:cNvSpPr>
          <p:nvPr>
            <p:ph type="body" idx="1"/>
          </p:nvPr>
        </p:nvSpPr>
        <p:spPr>
          <a:xfrm>
            <a:off x="557213" y="1875346"/>
            <a:ext cx="4777180" cy="3680209"/>
          </a:xfrm>
        </p:spPr>
        <p:txBody>
          <a:bodyPr/>
          <a:lstStyle/>
          <a:p>
            <a:pPr marL="321469" indent="-321469">
              <a:buFont typeface="Arial" panose="020B0604020202020204" pitchFamily="34" charset="0"/>
              <a:buChar char="•"/>
            </a:pPr>
            <a:r>
              <a:rPr lang="en-US" sz="2025" dirty="0">
                <a:solidFill>
                  <a:schemeClr val="tx1">
                    <a:lumMod val="65000"/>
                    <a:lumOff val="35000"/>
                  </a:schemeClr>
                </a:solidFill>
              </a:rPr>
              <a:t>UEFI supports Capsule format</a:t>
            </a:r>
          </a:p>
          <a:p>
            <a:pPr marL="442244" lvl="1" indent="-321469">
              <a:buFont typeface="Arial" panose="020B0604020202020204" pitchFamily="34" charset="0"/>
              <a:buChar char="•"/>
            </a:pPr>
            <a:r>
              <a:rPr lang="en-US" sz="1800" dirty="0">
                <a:solidFill>
                  <a:schemeClr val="tx1">
                    <a:lumMod val="65000"/>
                    <a:lumOff val="35000"/>
                  </a:schemeClr>
                </a:solidFill>
              </a:rPr>
              <a:t>Tools for capsule generation</a:t>
            </a:r>
          </a:p>
          <a:p>
            <a:pPr marL="442244" lvl="1" indent="-321469">
              <a:buFont typeface="Arial" panose="020B0604020202020204" pitchFamily="34" charset="0"/>
              <a:buChar char="•"/>
            </a:pPr>
            <a:r>
              <a:rPr lang="en-US" sz="1800" dirty="0">
                <a:solidFill>
                  <a:schemeClr val="tx1">
                    <a:lumMod val="65000"/>
                    <a:lumOff val="35000"/>
                  </a:schemeClr>
                </a:solidFill>
              </a:rPr>
              <a:t>Core logic for capsule handling</a:t>
            </a:r>
          </a:p>
          <a:p>
            <a:pPr marL="321469" indent="-321469">
              <a:buFont typeface="Arial" panose="020B0604020202020204" pitchFamily="34" charset="0"/>
              <a:buChar char="•"/>
            </a:pPr>
            <a:r>
              <a:rPr lang="en-US" sz="2025" dirty="0">
                <a:solidFill>
                  <a:schemeClr val="tx1">
                    <a:lumMod val="65000"/>
                    <a:lumOff val="35000"/>
                  </a:schemeClr>
                </a:solidFill>
              </a:rPr>
              <a:t>Extensible Capsule format</a:t>
            </a:r>
          </a:p>
          <a:p>
            <a:pPr marL="442244" lvl="1" indent="-321469">
              <a:buFont typeface="Arial" panose="020B0604020202020204" pitchFamily="34" charset="0"/>
              <a:buChar char="•"/>
            </a:pPr>
            <a:r>
              <a:rPr lang="en-US" sz="1800" dirty="0">
                <a:solidFill>
                  <a:schemeClr val="tx1">
                    <a:lumMod val="65000"/>
                    <a:lumOff val="35000"/>
                  </a:schemeClr>
                </a:solidFill>
              </a:rPr>
              <a:t>Self-contained</a:t>
            </a:r>
          </a:p>
          <a:p>
            <a:pPr marL="442244" lvl="1" indent="-321469">
              <a:buFont typeface="Arial" panose="020B0604020202020204" pitchFamily="34" charset="0"/>
              <a:buChar char="•"/>
            </a:pPr>
            <a:r>
              <a:rPr lang="en-US" sz="1800" dirty="0">
                <a:solidFill>
                  <a:schemeClr val="tx1">
                    <a:lumMod val="65000"/>
                    <a:lumOff val="35000"/>
                  </a:schemeClr>
                </a:solidFill>
              </a:rPr>
              <a:t>Discrete updates</a:t>
            </a:r>
          </a:p>
          <a:p>
            <a:pPr marL="442244" lvl="1" indent="-321469">
              <a:buFont typeface="Arial" panose="020B0604020202020204" pitchFamily="34" charset="0"/>
              <a:buChar char="•"/>
            </a:pPr>
            <a:r>
              <a:rPr lang="en-US" sz="1800" dirty="0">
                <a:solidFill>
                  <a:schemeClr val="tx1">
                    <a:lumMod val="65000"/>
                    <a:lumOff val="35000"/>
                  </a:schemeClr>
                </a:solidFill>
              </a:rPr>
              <a:t>Composite updates</a:t>
            </a:r>
          </a:p>
          <a:p>
            <a:pPr marL="321469" indent="-321469">
              <a:buFont typeface="Arial" panose="020B0604020202020204" pitchFamily="34" charset="0"/>
              <a:buChar char="•"/>
            </a:pPr>
            <a:r>
              <a:rPr lang="en-US" sz="2025" dirty="0">
                <a:solidFill>
                  <a:schemeClr val="tx1">
                    <a:lumMod val="65000"/>
                    <a:lumOff val="35000"/>
                  </a:schemeClr>
                </a:solidFill>
              </a:rPr>
              <a:t>Firmware Management Protocol allows </a:t>
            </a:r>
          </a:p>
          <a:p>
            <a:pPr marL="442244" lvl="1" indent="-321469">
              <a:buFont typeface="Arial" panose="020B0604020202020204" pitchFamily="34" charset="0"/>
              <a:buChar char="•"/>
            </a:pPr>
            <a:r>
              <a:rPr lang="en-US" sz="1800" dirty="0">
                <a:solidFill>
                  <a:schemeClr val="tx1">
                    <a:lumMod val="65000"/>
                    <a:lumOff val="35000"/>
                  </a:schemeClr>
                </a:solidFill>
              </a:rPr>
              <a:t>Reading / updating firmware</a:t>
            </a:r>
          </a:p>
          <a:p>
            <a:pPr marL="442244" lvl="1" indent="-321469">
              <a:buFont typeface="Arial" panose="020B0604020202020204" pitchFamily="34" charset="0"/>
              <a:buChar char="•"/>
            </a:pPr>
            <a:r>
              <a:rPr lang="en-US" sz="1800" dirty="0">
                <a:solidFill>
                  <a:schemeClr val="tx1">
                    <a:lumMod val="65000"/>
                    <a:lumOff val="35000"/>
                  </a:schemeClr>
                </a:solidFill>
              </a:rPr>
              <a:t>Integrity checks</a:t>
            </a:r>
          </a:p>
        </p:txBody>
      </p:sp>
      <p:pic>
        <p:nvPicPr>
          <p:cNvPr id="15" name="Picture 14"/>
          <p:cNvPicPr>
            <a:picLocks noChangeAspect="1"/>
          </p:cNvPicPr>
          <p:nvPr/>
        </p:nvPicPr>
        <p:blipFill>
          <a:blip r:embed="rId3"/>
          <a:stretch>
            <a:fillRect/>
          </a:stretch>
        </p:blipFill>
        <p:spPr>
          <a:xfrm>
            <a:off x="5143251" y="1800437"/>
            <a:ext cx="3708665" cy="4013488"/>
          </a:xfrm>
          <a:prstGeom prst="rect">
            <a:avLst/>
          </a:prstGeom>
        </p:spPr>
      </p:pic>
    </p:spTree>
    <p:extLst>
      <p:ext uri="{BB962C8B-B14F-4D97-AF65-F5344CB8AC3E}">
        <p14:creationId xmlns:p14="http://schemas.microsoft.com/office/powerpoint/2010/main" val="397497289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Rollbacks with fences</a:t>
            </a:r>
            <a:endParaRPr lang="en-US" dirty="0"/>
          </a:p>
        </p:txBody>
      </p:sp>
      <p:sp>
        <p:nvSpPr>
          <p:cNvPr id="6" name="Rectangle 5"/>
          <p:cNvSpPr/>
          <p:nvPr/>
        </p:nvSpPr>
        <p:spPr>
          <a:xfrm>
            <a:off x="304800" y="1066800"/>
            <a:ext cx="14478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Version 1</a:t>
            </a:r>
            <a:endParaRPr lang="en-US" dirty="0"/>
          </a:p>
        </p:txBody>
      </p:sp>
      <p:sp>
        <p:nvSpPr>
          <p:cNvPr id="7" name="Rectangle 6"/>
          <p:cNvSpPr/>
          <p:nvPr/>
        </p:nvSpPr>
        <p:spPr>
          <a:xfrm>
            <a:off x="304800" y="1981200"/>
            <a:ext cx="14478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Version 2</a:t>
            </a:r>
            <a:endParaRPr lang="en-US" dirty="0"/>
          </a:p>
        </p:txBody>
      </p:sp>
      <p:sp>
        <p:nvSpPr>
          <p:cNvPr id="8" name="Rectangle 7"/>
          <p:cNvSpPr/>
          <p:nvPr/>
        </p:nvSpPr>
        <p:spPr>
          <a:xfrm>
            <a:off x="304800" y="2895600"/>
            <a:ext cx="14478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Version 3</a:t>
            </a:r>
            <a:endParaRPr lang="en-US" dirty="0"/>
          </a:p>
        </p:txBody>
      </p:sp>
      <p:sp>
        <p:nvSpPr>
          <p:cNvPr id="9" name="Rectangle 8"/>
          <p:cNvSpPr/>
          <p:nvPr/>
        </p:nvSpPr>
        <p:spPr>
          <a:xfrm>
            <a:off x="3200400" y="1066800"/>
            <a:ext cx="1447800" cy="762000"/>
          </a:xfrm>
          <a:prstGeom prst="rect">
            <a:avLst/>
          </a:prstGeom>
          <a:gradFill>
            <a:gsLst>
              <a:gs pos="0">
                <a:schemeClr val="bg2">
                  <a:lumMod val="25000"/>
                </a:schemeClr>
              </a:gs>
              <a:gs pos="100000">
                <a:schemeClr val="accent2">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Version 1</a:t>
            </a:r>
            <a:endParaRPr lang="en-US" dirty="0"/>
          </a:p>
        </p:txBody>
      </p:sp>
      <p:sp>
        <p:nvSpPr>
          <p:cNvPr id="10" name="Rectangle 9"/>
          <p:cNvSpPr/>
          <p:nvPr/>
        </p:nvSpPr>
        <p:spPr>
          <a:xfrm>
            <a:off x="3200400" y="1981200"/>
            <a:ext cx="1447800" cy="762000"/>
          </a:xfrm>
          <a:prstGeom prst="rect">
            <a:avLst/>
          </a:prstGeom>
          <a:gradFill>
            <a:gsLst>
              <a:gs pos="0">
                <a:schemeClr val="bg2">
                  <a:lumMod val="25000"/>
                </a:schemeClr>
              </a:gs>
              <a:gs pos="100000">
                <a:schemeClr val="accent2">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Version 2</a:t>
            </a:r>
            <a:endParaRPr lang="en-US" dirty="0"/>
          </a:p>
        </p:txBody>
      </p:sp>
      <p:sp>
        <p:nvSpPr>
          <p:cNvPr id="11" name="Rectangle 10"/>
          <p:cNvSpPr/>
          <p:nvPr/>
        </p:nvSpPr>
        <p:spPr>
          <a:xfrm>
            <a:off x="3200400" y="2895600"/>
            <a:ext cx="1447800" cy="762000"/>
          </a:xfrm>
          <a:prstGeom prst="rect">
            <a:avLst/>
          </a:prstGeom>
          <a:gradFill>
            <a:gsLst>
              <a:gs pos="0">
                <a:schemeClr val="accent1">
                  <a:lumMod val="60000"/>
                  <a:lumOff val="40000"/>
                </a:schemeClr>
              </a:gs>
              <a:gs pos="100000">
                <a:schemeClr val="accent2">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Version 3</a:t>
            </a:r>
            <a:endParaRPr lang="en-US" dirty="0"/>
          </a:p>
        </p:txBody>
      </p:sp>
      <p:sp>
        <p:nvSpPr>
          <p:cNvPr id="12" name="Rectangle 11"/>
          <p:cNvSpPr/>
          <p:nvPr/>
        </p:nvSpPr>
        <p:spPr>
          <a:xfrm>
            <a:off x="3200400" y="3810000"/>
            <a:ext cx="14478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Version 4</a:t>
            </a:r>
            <a:endParaRPr lang="en-US" dirty="0"/>
          </a:p>
        </p:txBody>
      </p:sp>
      <p:sp>
        <p:nvSpPr>
          <p:cNvPr id="13" name="Rectangle 12"/>
          <p:cNvSpPr/>
          <p:nvPr/>
        </p:nvSpPr>
        <p:spPr>
          <a:xfrm>
            <a:off x="6019800" y="1066800"/>
            <a:ext cx="1447800" cy="762000"/>
          </a:xfrm>
          <a:prstGeom prst="rect">
            <a:avLst/>
          </a:prstGeom>
          <a:gradFill>
            <a:gsLst>
              <a:gs pos="0">
                <a:schemeClr val="bg2">
                  <a:lumMod val="25000"/>
                </a:schemeClr>
              </a:gs>
              <a:gs pos="100000">
                <a:schemeClr val="accent2">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Version 1</a:t>
            </a:r>
            <a:endParaRPr lang="en-US" dirty="0"/>
          </a:p>
        </p:txBody>
      </p:sp>
      <p:sp>
        <p:nvSpPr>
          <p:cNvPr id="14" name="Rectangle 13"/>
          <p:cNvSpPr/>
          <p:nvPr/>
        </p:nvSpPr>
        <p:spPr>
          <a:xfrm>
            <a:off x="6019800" y="1981200"/>
            <a:ext cx="1447800" cy="762000"/>
          </a:xfrm>
          <a:prstGeom prst="rect">
            <a:avLst/>
          </a:prstGeom>
          <a:gradFill>
            <a:gsLst>
              <a:gs pos="0">
                <a:schemeClr val="bg2">
                  <a:lumMod val="25000"/>
                </a:schemeClr>
              </a:gs>
              <a:gs pos="100000">
                <a:schemeClr val="accent2">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Version 2</a:t>
            </a:r>
            <a:endParaRPr lang="en-US" dirty="0"/>
          </a:p>
        </p:txBody>
      </p:sp>
      <p:sp>
        <p:nvSpPr>
          <p:cNvPr id="15" name="Rectangle 14"/>
          <p:cNvSpPr/>
          <p:nvPr/>
        </p:nvSpPr>
        <p:spPr>
          <a:xfrm>
            <a:off x="6019800" y="2895600"/>
            <a:ext cx="1447800" cy="762000"/>
          </a:xfrm>
          <a:prstGeom prst="rect">
            <a:avLst/>
          </a:prstGeom>
          <a:gradFill>
            <a:gsLst>
              <a:gs pos="0">
                <a:schemeClr val="bg2">
                  <a:lumMod val="25000"/>
                </a:schemeClr>
              </a:gs>
              <a:gs pos="100000">
                <a:schemeClr val="accent2">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Version 3</a:t>
            </a:r>
            <a:endParaRPr lang="en-US" dirty="0"/>
          </a:p>
        </p:txBody>
      </p:sp>
      <p:sp>
        <p:nvSpPr>
          <p:cNvPr id="16" name="Rectangle 15"/>
          <p:cNvSpPr/>
          <p:nvPr/>
        </p:nvSpPr>
        <p:spPr>
          <a:xfrm>
            <a:off x="6019800" y="3810000"/>
            <a:ext cx="14478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Version 4</a:t>
            </a:r>
            <a:endParaRPr lang="en-US" dirty="0"/>
          </a:p>
        </p:txBody>
      </p:sp>
      <p:sp>
        <p:nvSpPr>
          <p:cNvPr id="17" name="Rectangle 16"/>
          <p:cNvSpPr/>
          <p:nvPr/>
        </p:nvSpPr>
        <p:spPr>
          <a:xfrm>
            <a:off x="6019800" y="4724400"/>
            <a:ext cx="14478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Version 5</a:t>
            </a:r>
            <a:endParaRPr lang="en-US" dirty="0"/>
          </a:p>
        </p:txBody>
      </p:sp>
      <p:sp>
        <p:nvSpPr>
          <p:cNvPr id="18" name="TextBox 17"/>
          <p:cNvSpPr txBox="1"/>
          <p:nvPr/>
        </p:nvSpPr>
        <p:spPr>
          <a:xfrm>
            <a:off x="228600" y="3810000"/>
            <a:ext cx="2057400" cy="2062103"/>
          </a:xfrm>
          <a:prstGeom prst="rect">
            <a:avLst/>
          </a:prstGeom>
          <a:noFill/>
        </p:spPr>
        <p:txBody>
          <a:bodyPr wrap="square" rtlCol="0">
            <a:spAutoFit/>
          </a:bodyPr>
          <a:lstStyle/>
          <a:p>
            <a:r>
              <a:rPr lang="en-US" sz="1600" dirty="0" smtClean="0"/>
              <a:t>Each version fixes some issues with the previous. Since none are known to have security flaws, each new version allows updates to all older versions.</a:t>
            </a:r>
            <a:endParaRPr lang="en-US" sz="1600" dirty="0"/>
          </a:p>
        </p:txBody>
      </p:sp>
      <p:sp>
        <p:nvSpPr>
          <p:cNvPr id="19" name="TextBox 18"/>
          <p:cNvSpPr txBox="1"/>
          <p:nvPr/>
        </p:nvSpPr>
        <p:spPr>
          <a:xfrm>
            <a:off x="2590800" y="4724400"/>
            <a:ext cx="3048000" cy="1323439"/>
          </a:xfrm>
          <a:prstGeom prst="rect">
            <a:avLst/>
          </a:prstGeom>
          <a:noFill/>
        </p:spPr>
        <p:txBody>
          <a:bodyPr wrap="square" rtlCol="0">
            <a:spAutoFit/>
          </a:bodyPr>
          <a:lstStyle/>
          <a:p>
            <a:r>
              <a:rPr lang="en-US" sz="1600" dirty="0" smtClean="0"/>
              <a:t>In V4, one of the issues fixed in V3 is realized to be a security fix.  V4 will not allow updates to earlier versions, even V3 since it allows update to V2.</a:t>
            </a:r>
            <a:endParaRPr lang="en-US" sz="1600" dirty="0"/>
          </a:p>
        </p:txBody>
      </p:sp>
      <p:cxnSp>
        <p:nvCxnSpPr>
          <p:cNvPr id="21" name="Elbow Connector 20"/>
          <p:cNvCxnSpPr>
            <a:stCxn id="8" idx="3"/>
            <a:endCxn id="7" idx="3"/>
          </p:cNvCxnSpPr>
          <p:nvPr/>
        </p:nvCxnSpPr>
        <p:spPr>
          <a:xfrm flipV="1">
            <a:off x="1752600" y="2362200"/>
            <a:ext cx="12700" cy="914400"/>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7" idx="1"/>
            <a:endCxn id="6" idx="1"/>
          </p:cNvCxnSpPr>
          <p:nvPr/>
        </p:nvCxnSpPr>
        <p:spPr>
          <a:xfrm rot="10800000">
            <a:off x="304800" y="1447800"/>
            <a:ext cx="12700" cy="914400"/>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11" idx="3"/>
            <a:endCxn id="10" idx="3"/>
          </p:cNvCxnSpPr>
          <p:nvPr/>
        </p:nvCxnSpPr>
        <p:spPr>
          <a:xfrm flipV="1">
            <a:off x="4648200" y="2362200"/>
            <a:ext cx="12700" cy="914400"/>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Elbow Connector 26"/>
          <p:cNvCxnSpPr>
            <a:stCxn id="10" idx="1"/>
            <a:endCxn id="9" idx="1"/>
          </p:cNvCxnSpPr>
          <p:nvPr/>
        </p:nvCxnSpPr>
        <p:spPr>
          <a:xfrm rot="10800000">
            <a:off x="3200400" y="1447800"/>
            <a:ext cx="12700" cy="914400"/>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3"/>
            <a:endCxn id="16" idx="3"/>
          </p:cNvCxnSpPr>
          <p:nvPr/>
        </p:nvCxnSpPr>
        <p:spPr>
          <a:xfrm flipV="1">
            <a:off x="7467600" y="4191000"/>
            <a:ext cx="12700" cy="914400"/>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Elbow Connector 30"/>
          <p:cNvCxnSpPr>
            <a:stCxn id="15" idx="3"/>
            <a:endCxn id="14" idx="3"/>
          </p:cNvCxnSpPr>
          <p:nvPr/>
        </p:nvCxnSpPr>
        <p:spPr>
          <a:xfrm flipV="1">
            <a:off x="7467600" y="2362200"/>
            <a:ext cx="12700" cy="914400"/>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4" idx="1"/>
            <a:endCxn id="13" idx="1"/>
          </p:cNvCxnSpPr>
          <p:nvPr/>
        </p:nvCxnSpPr>
        <p:spPr>
          <a:xfrm rot="10800000">
            <a:off x="6019800" y="1447800"/>
            <a:ext cx="12700" cy="914400"/>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7848600" y="4237672"/>
            <a:ext cx="1295400" cy="1477328"/>
          </a:xfrm>
          <a:prstGeom prst="rect">
            <a:avLst/>
          </a:prstGeom>
          <a:noFill/>
        </p:spPr>
        <p:txBody>
          <a:bodyPr wrap="square" rtlCol="0">
            <a:spAutoFit/>
          </a:bodyPr>
          <a:lstStyle/>
          <a:p>
            <a:r>
              <a:rPr lang="en-US" dirty="0" smtClean="0"/>
              <a:t>Version 5 can now accept only versions 5 and 4.</a:t>
            </a:r>
            <a:endParaRPr lang="en-US" dirty="0"/>
          </a:p>
        </p:txBody>
      </p:sp>
      <p:cxnSp>
        <p:nvCxnSpPr>
          <p:cNvPr id="36" name="Straight Connector 35"/>
          <p:cNvCxnSpPr/>
          <p:nvPr/>
        </p:nvCxnSpPr>
        <p:spPr>
          <a:xfrm>
            <a:off x="2514600" y="3733800"/>
            <a:ext cx="5486400" cy="0"/>
          </a:xfrm>
          <a:prstGeom prst="line">
            <a:avLst/>
          </a:prstGeom>
          <a:ln w="38100" cmpd="dbl">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hape 29"/>
          <p:cNvCxnSpPr>
            <a:stCxn id="16" idx="1"/>
          </p:cNvCxnSpPr>
          <p:nvPr/>
        </p:nvCxnSpPr>
        <p:spPr>
          <a:xfrm rot="10800000">
            <a:off x="5791200" y="3733800"/>
            <a:ext cx="228600" cy="457200"/>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hape 31"/>
          <p:cNvCxnSpPr/>
          <p:nvPr/>
        </p:nvCxnSpPr>
        <p:spPr>
          <a:xfrm rot="10800000">
            <a:off x="2971801" y="3733800"/>
            <a:ext cx="228600" cy="457200"/>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quot;No&quot; Symbol 36"/>
          <p:cNvSpPr/>
          <p:nvPr/>
        </p:nvSpPr>
        <p:spPr>
          <a:xfrm>
            <a:off x="5609772" y="3581400"/>
            <a:ext cx="381000" cy="304800"/>
          </a:xfrm>
          <a:prstGeom prst="noSmoking">
            <a:avLst/>
          </a:prstGeom>
          <a:solidFill>
            <a:srgbClr val="C0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quot;No&quot; Symbol 37"/>
          <p:cNvSpPr/>
          <p:nvPr/>
        </p:nvSpPr>
        <p:spPr>
          <a:xfrm>
            <a:off x="2801256" y="3581400"/>
            <a:ext cx="381000" cy="304800"/>
          </a:xfrm>
          <a:prstGeom prst="noSmoking">
            <a:avLst/>
          </a:prstGeom>
          <a:solidFill>
            <a:srgbClr val="C0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7951690" y="3523130"/>
            <a:ext cx="990600" cy="369332"/>
          </a:xfrm>
          <a:prstGeom prst="rect">
            <a:avLst/>
          </a:prstGeom>
          <a:noFill/>
        </p:spPr>
        <p:txBody>
          <a:bodyPr wrap="square" rtlCol="0">
            <a:spAutoFit/>
          </a:bodyPr>
          <a:lstStyle/>
          <a:p>
            <a:r>
              <a:rPr lang="en-US" dirty="0" smtClean="0"/>
              <a:t>“Fence”</a:t>
            </a:r>
            <a:endParaRPr lang="en-US" dirty="0"/>
          </a:p>
        </p:txBody>
      </p:sp>
      <p:cxnSp>
        <p:nvCxnSpPr>
          <p:cNvPr id="40" name="Straight Connector 39"/>
          <p:cNvCxnSpPr/>
          <p:nvPr/>
        </p:nvCxnSpPr>
        <p:spPr>
          <a:xfrm flipV="1">
            <a:off x="1981200" y="1447800"/>
            <a:ext cx="0"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6" idx="3"/>
          </p:cNvCxnSpPr>
          <p:nvPr/>
        </p:nvCxnSpPr>
        <p:spPr>
          <a:xfrm flipH="1">
            <a:off x="1752600" y="1447800"/>
            <a:ext cx="228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4876800" y="1447800"/>
            <a:ext cx="0"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4648200" y="1447800"/>
            <a:ext cx="228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7696200" y="1447800"/>
            <a:ext cx="0"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a:off x="7467600" y="1447800"/>
            <a:ext cx="228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358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557213" y="1241612"/>
            <a:ext cx="8029575" cy="471488"/>
          </a:xfrm>
          <a:prstGeom prst="rect">
            <a:avLst/>
          </a:prstGeom>
        </p:spPr>
        <p:txBody>
          <a:bodyPr>
            <a:normAutofit fontScale="90000"/>
          </a:bodyPr>
          <a:lstStyle/>
          <a:p>
            <a:pPr lvl="0">
              <a:defRPr sz="1800" spc="0">
                <a:solidFill>
                  <a:srgbClr val="000000"/>
                </a:solidFill>
              </a:defRPr>
            </a:pPr>
            <a:r>
              <a:rPr lang="en-US" sz="3375" spc="-33" dirty="0">
                <a:solidFill>
                  <a:srgbClr val="606060"/>
                </a:solidFill>
              </a:rPr>
              <a:t>Security Solutions</a:t>
            </a:r>
            <a:endParaRPr sz="3375" spc="-33" dirty="0">
              <a:solidFill>
                <a:srgbClr val="606060"/>
              </a:solidFill>
            </a:endParaRPr>
          </a:p>
        </p:txBody>
      </p:sp>
      <p:sp>
        <p:nvSpPr>
          <p:cNvPr id="57" name="Shape 57"/>
          <p:cNvSpPr>
            <a:spLocks noGrp="1"/>
          </p:cNvSpPr>
          <p:nvPr>
            <p:ph type="body" idx="1"/>
          </p:nvPr>
        </p:nvSpPr>
        <p:spPr>
          <a:xfrm>
            <a:off x="557213" y="1779899"/>
            <a:ext cx="4538564" cy="3886789"/>
          </a:xfrm>
          <a:prstGeom prst="rect">
            <a:avLst/>
          </a:prstGeom>
        </p:spPr>
        <p:txBody>
          <a:bodyPr/>
          <a:lstStyle/>
          <a:p>
            <a:pPr marL="321469" indent="-321469">
              <a:buFont typeface="Arial" panose="020B0604020202020204" pitchFamily="34" charset="0"/>
              <a:buChar char="•"/>
              <a:defRPr sz="1800" spc="0">
                <a:solidFill>
                  <a:srgbClr val="000000"/>
                </a:solidFill>
              </a:defRPr>
            </a:pPr>
            <a:r>
              <a:rPr lang="en-US" sz="1800" spc="-25" dirty="0">
                <a:solidFill>
                  <a:srgbClr val="606060"/>
                </a:solidFill>
              </a:rPr>
              <a:t>Signed capsule updates</a:t>
            </a:r>
          </a:p>
          <a:p>
            <a:pPr marL="321469" indent="-321469">
              <a:buFont typeface="Arial" panose="020B0604020202020204" pitchFamily="34" charset="0"/>
              <a:buChar char="•"/>
              <a:defRPr sz="1800" spc="0">
                <a:solidFill>
                  <a:srgbClr val="000000"/>
                </a:solidFill>
              </a:defRPr>
            </a:pPr>
            <a:r>
              <a:rPr lang="en-US" sz="1800" spc="-25" dirty="0">
                <a:solidFill>
                  <a:srgbClr val="606060"/>
                </a:solidFill>
              </a:rPr>
              <a:t>UEFI Secure boot </a:t>
            </a:r>
          </a:p>
          <a:p>
            <a:pPr marL="442244" lvl="1" indent="-321469">
              <a:buFont typeface="Arial" panose="020B0604020202020204" pitchFamily="34" charset="0"/>
              <a:buChar char="•"/>
              <a:defRPr sz="1800" spc="0">
                <a:solidFill>
                  <a:srgbClr val="000000"/>
                </a:solidFill>
              </a:defRPr>
            </a:pPr>
            <a:r>
              <a:rPr lang="en-US" sz="1575" dirty="0"/>
              <a:t>local / network</a:t>
            </a:r>
          </a:p>
          <a:p>
            <a:pPr marL="321469" indent="-321469">
              <a:buFont typeface="Arial" panose="020B0604020202020204" pitchFamily="34" charset="0"/>
              <a:buChar char="•"/>
              <a:defRPr sz="1800" spc="0">
                <a:solidFill>
                  <a:srgbClr val="000000"/>
                </a:solidFill>
              </a:defRPr>
            </a:pPr>
            <a:r>
              <a:rPr lang="en-US" sz="1800" spc="-25" dirty="0">
                <a:solidFill>
                  <a:srgbClr val="606060"/>
                </a:solidFill>
              </a:rPr>
              <a:t>TPM on the platform </a:t>
            </a:r>
          </a:p>
          <a:p>
            <a:pPr marL="442244" lvl="1" indent="-321469">
              <a:buFont typeface="Arial" panose="020B0604020202020204" pitchFamily="34" charset="0"/>
              <a:buChar char="•"/>
              <a:defRPr sz="1800" spc="0">
                <a:solidFill>
                  <a:srgbClr val="000000"/>
                </a:solidFill>
              </a:defRPr>
            </a:pPr>
            <a:r>
              <a:rPr lang="en-US" sz="1575" dirty="0"/>
              <a:t>Measured boot </a:t>
            </a:r>
          </a:p>
          <a:p>
            <a:pPr marL="442244" lvl="1" indent="-321469">
              <a:buFont typeface="Arial" panose="020B0604020202020204" pitchFamily="34" charset="0"/>
              <a:buChar char="•"/>
              <a:defRPr sz="1800" spc="0">
                <a:solidFill>
                  <a:srgbClr val="000000"/>
                </a:solidFill>
              </a:defRPr>
            </a:pPr>
            <a:r>
              <a:rPr lang="en-US" sz="1575" dirty="0"/>
              <a:t>Root of Trust for Reporting </a:t>
            </a:r>
          </a:p>
          <a:p>
            <a:pPr marL="442244" lvl="1" indent="-321469">
              <a:buFont typeface="Arial" panose="020B0604020202020204" pitchFamily="34" charset="0"/>
              <a:buChar char="•"/>
              <a:defRPr sz="1800" spc="0">
                <a:solidFill>
                  <a:srgbClr val="000000"/>
                </a:solidFill>
              </a:defRPr>
            </a:pPr>
            <a:r>
              <a:rPr lang="en-US" sz="1575" dirty="0"/>
              <a:t>Storage</a:t>
            </a:r>
          </a:p>
          <a:p>
            <a:pPr marL="321469" indent="-321469">
              <a:buFont typeface="Arial" panose="020B0604020202020204" pitchFamily="34" charset="0"/>
              <a:buChar char="•"/>
              <a:defRPr sz="1800" spc="0">
                <a:solidFill>
                  <a:srgbClr val="000000"/>
                </a:solidFill>
              </a:defRPr>
            </a:pPr>
            <a:r>
              <a:rPr lang="en-US" sz="1800" spc="-25" dirty="0">
                <a:solidFill>
                  <a:srgbClr val="606060"/>
                </a:solidFill>
              </a:rPr>
              <a:t>Protect machine configuration &amp; UEFI Secure boot trust anchors</a:t>
            </a:r>
          </a:p>
          <a:p>
            <a:pPr marL="321469" indent="-321469">
              <a:buFont typeface="Arial" panose="020B0604020202020204" pitchFamily="34" charset="0"/>
              <a:buChar char="•"/>
              <a:defRPr sz="1800" spc="0">
                <a:solidFill>
                  <a:srgbClr val="000000"/>
                </a:solidFill>
              </a:defRPr>
            </a:pPr>
            <a:r>
              <a:rPr lang="en-US" sz="1800" spc="-25" dirty="0">
                <a:solidFill>
                  <a:srgbClr val="606060"/>
                </a:solidFill>
              </a:rPr>
              <a:t>In-band and out-of-band network security </a:t>
            </a:r>
          </a:p>
        </p:txBody>
      </p:sp>
      <p:pic>
        <p:nvPicPr>
          <p:cNvPr id="2" name="Picture 1"/>
          <p:cNvPicPr>
            <a:picLocks noChangeAspect="1"/>
          </p:cNvPicPr>
          <p:nvPr/>
        </p:nvPicPr>
        <p:blipFill>
          <a:blip r:embed="rId3"/>
          <a:stretch>
            <a:fillRect/>
          </a:stretch>
        </p:blipFill>
        <p:spPr>
          <a:xfrm>
            <a:off x="4572000" y="1524445"/>
            <a:ext cx="4327671" cy="4202232"/>
          </a:xfrm>
          <a:prstGeom prst="rect">
            <a:avLst/>
          </a:prstGeom>
        </p:spPr>
      </p:pic>
    </p:spTree>
    <p:extLst>
      <p:ext uri="{BB962C8B-B14F-4D97-AF65-F5344CB8AC3E}">
        <p14:creationId xmlns:p14="http://schemas.microsoft.com/office/powerpoint/2010/main" val="46135799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Guarding &amp; Verifying in Pre-boot</a:t>
            </a:r>
            <a:endParaRPr lang="en-US" dirty="0"/>
          </a:p>
        </p:txBody>
      </p:sp>
      <p:sp>
        <p:nvSpPr>
          <p:cNvPr id="3" name="Text Placeholder 2"/>
          <p:cNvSpPr>
            <a:spLocks noGrp="1"/>
          </p:cNvSpPr>
          <p:nvPr>
            <p:ph type="body" idx="1"/>
          </p:nvPr>
        </p:nvSpPr>
        <p:spPr>
          <a:xfrm>
            <a:off x="567818" y="1865037"/>
            <a:ext cx="4427210" cy="3764756"/>
          </a:xfrm>
        </p:spPr>
        <p:txBody>
          <a:bodyPr/>
          <a:lstStyle/>
          <a:p>
            <a:pPr marL="321469" indent="-321469">
              <a:buFont typeface="Arial" panose="020B0604020202020204" pitchFamily="34" charset="0"/>
              <a:buChar char="•"/>
            </a:pPr>
            <a:r>
              <a:rPr lang="en-US" sz="1800" dirty="0">
                <a:solidFill>
                  <a:schemeClr val="tx1">
                    <a:lumMod val="65000"/>
                    <a:lumOff val="35000"/>
                  </a:schemeClr>
                </a:solidFill>
              </a:rPr>
              <a:t>PI &amp; UEFI complement each other to impart </a:t>
            </a:r>
            <a:r>
              <a:rPr lang="en-US" sz="1800" b="1" dirty="0">
                <a:solidFill>
                  <a:schemeClr val="tx1">
                    <a:lumMod val="65000"/>
                    <a:lumOff val="35000"/>
                  </a:schemeClr>
                </a:solidFill>
              </a:rPr>
              <a:t>platform security </a:t>
            </a:r>
            <a:r>
              <a:rPr lang="en-US" sz="1800" dirty="0">
                <a:solidFill>
                  <a:schemeClr val="tx1">
                    <a:lumMod val="65000"/>
                    <a:lumOff val="35000"/>
                  </a:schemeClr>
                </a:solidFill>
              </a:rPr>
              <a:t>through guarding and verification during pre-boot.</a:t>
            </a:r>
          </a:p>
          <a:p>
            <a:pPr marL="321469" indent="-321469">
              <a:buFont typeface="Arial" panose="020B0604020202020204" pitchFamily="34" charset="0"/>
              <a:buChar char="•"/>
            </a:pPr>
            <a:r>
              <a:rPr lang="en-US" sz="1800" dirty="0">
                <a:solidFill>
                  <a:schemeClr val="tx1">
                    <a:lumMod val="65000"/>
                    <a:lumOff val="35000"/>
                  </a:schemeClr>
                </a:solidFill>
              </a:rPr>
              <a:t>PI facilitates </a:t>
            </a:r>
            <a:r>
              <a:rPr lang="en-US" sz="1800" b="1" dirty="0">
                <a:solidFill>
                  <a:schemeClr val="tx1">
                    <a:lumMod val="65000"/>
                    <a:lumOff val="35000"/>
                  </a:schemeClr>
                </a:solidFill>
              </a:rPr>
              <a:t>platform hardening</a:t>
            </a:r>
            <a:r>
              <a:rPr lang="en-US" sz="1800" dirty="0">
                <a:solidFill>
                  <a:schemeClr val="tx1">
                    <a:lumMod val="65000"/>
                    <a:lumOff val="35000"/>
                  </a:schemeClr>
                </a:solidFill>
              </a:rPr>
              <a:t> by guarding internal firmware ingredients that consume reset vector, initialization of CPU, Memory, Chipset etc.</a:t>
            </a:r>
          </a:p>
          <a:p>
            <a:pPr marL="321469" indent="-321469">
              <a:buFont typeface="Arial" panose="020B0604020202020204" pitchFamily="34" charset="0"/>
              <a:buChar char="•"/>
            </a:pPr>
            <a:r>
              <a:rPr lang="en-US" sz="1800" dirty="0">
                <a:solidFill>
                  <a:schemeClr val="tx1">
                    <a:lumMod val="65000"/>
                    <a:lumOff val="35000"/>
                  </a:schemeClr>
                </a:solidFill>
              </a:rPr>
              <a:t>UEFI signing allows </a:t>
            </a:r>
            <a:r>
              <a:rPr lang="en-US" sz="1800" b="1" dirty="0">
                <a:solidFill>
                  <a:schemeClr val="tx1">
                    <a:lumMod val="65000"/>
                    <a:lumOff val="35000"/>
                  </a:schemeClr>
                </a:solidFill>
              </a:rPr>
              <a:t>robust platform scaling</a:t>
            </a:r>
            <a:r>
              <a:rPr lang="en-US" sz="1800" dirty="0">
                <a:solidFill>
                  <a:schemeClr val="tx1">
                    <a:lumMod val="65000"/>
                    <a:lumOff val="35000"/>
                  </a:schemeClr>
                </a:solidFill>
              </a:rPr>
              <a:t> through verified inclusion of external firmware ingredients</a:t>
            </a:r>
            <a:r>
              <a:rPr lang="en-US" sz="1800" i="1" dirty="0">
                <a:solidFill>
                  <a:schemeClr val="tx1">
                    <a:lumMod val="65000"/>
                    <a:lumOff val="35000"/>
                  </a:schemeClr>
                </a:solidFill>
              </a:rPr>
              <a:t> </a:t>
            </a:r>
            <a:r>
              <a:rPr lang="en-US" sz="1800" dirty="0">
                <a:solidFill>
                  <a:schemeClr val="tx1">
                    <a:lumMod val="65000"/>
                    <a:lumOff val="35000"/>
                  </a:schemeClr>
                </a:solidFill>
              </a:rPr>
              <a:t>such as OPROMS into the trust chain</a:t>
            </a:r>
          </a:p>
        </p:txBody>
      </p:sp>
      <p:pic>
        <p:nvPicPr>
          <p:cNvPr id="5" name="Picture 4"/>
          <p:cNvPicPr>
            <a:picLocks noChangeAspect="1"/>
          </p:cNvPicPr>
          <p:nvPr/>
        </p:nvPicPr>
        <p:blipFill>
          <a:blip r:embed="rId2"/>
          <a:stretch>
            <a:fillRect/>
          </a:stretch>
        </p:blipFill>
        <p:spPr>
          <a:xfrm>
            <a:off x="5292767" y="1290108"/>
            <a:ext cx="3504209" cy="4465111"/>
          </a:xfrm>
          <a:prstGeom prst="rect">
            <a:avLst/>
          </a:prstGeom>
        </p:spPr>
      </p:pic>
    </p:spTree>
    <p:extLst>
      <p:ext uri="{BB962C8B-B14F-4D97-AF65-F5344CB8AC3E}">
        <p14:creationId xmlns:p14="http://schemas.microsoft.com/office/powerpoint/2010/main" val="15084776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title"/>
          </p:nvPr>
        </p:nvSpPr>
        <p:spPr>
          <a:xfrm>
            <a:off x="287732" y="140677"/>
            <a:ext cx="8610600" cy="685800"/>
          </a:xfrm>
          <a:noFill/>
          <a:ln/>
        </p:spPr>
        <p:txBody>
          <a:bodyPr lIns="92063" tIns="46032" rIns="92063" bIns="46032">
            <a:normAutofit/>
          </a:bodyPr>
          <a:lstStyle/>
          <a:p>
            <a:pPr eaLnBrk="0" hangingPunct="0"/>
            <a:r>
              <a:rPr lang="en-US" altLang="zh-CN" dirty="0">
                <a:solidFill>
                  <a:srgbClr val="0060A8"/>
                </a:solidFill>
                <a:ea typeface="宋体" pitchFamily="2" charset="-122"/>
              </a:rPr>
              <a:t>UEFI Driver Signing</a:t>
            </a:r>
            <a:endParaRPr lang="en-US" dirty="0"/>
          </a:p>
        </p:txBody>
      </p:sp>
      <p:sp>
        <p:nvSpPr>
          <p:cNvPr id="41988" name="Rectangle 4"/>
          <p:cNvSpPr>
            <a:spLocks noGrp="1" noChangeArrowheads="1"/>
          </p:cNvSpPr>
          <p:nvPr>
            <p:ph idx="1"/>
          </p:nvPr>
        </p:nvSpPr>
        <p:spPr>
          <a:xfrm>
            <a:off x="246530" y="744072"/>
            <a:ext cx="8610600" cy="911770"/>
          </a:xfrm>
          <a:noFill/>
          <a:ln/>
        </p:spPr>
        <p:txBody>
          <a:bodyPr lIns="91429" tIns="45715" rIns="91429" bIns="45715">
            <a:normAutofit/>
          </a:bodyPr>
          <a:lstStyle/>
          <a:p>
            <a:pPr eaLnBrk="0" hangingPunct="0">
              <a:spcBef>
                <a:spcPts val="600"/>
              </a:spcBef>
            </a:pPr>
            <a:r>
              <a:rPr lang="en-US" altLang="zh-CN" sz="2000" b="1" dirty="0" smtClean="0"/>
              <a:t>Why</a:t>
            </a:r>
            <a:r>
              <a:rPr lang="en-US" altLang="zh-CN" sz="2000" dirty="0" smtClean="0"/>
              <a:t>? – Origin &amp; Integrity</a:t>
            </a:r>
          </a:p>
          <a:p>
            <a:pPr eaLnBrk="0" hangingPunct="0">
              <a:spcBef>
                <a:spcPts val="600"/>
              </a:spcBef>
            </a:pPr>
            <a:r>
              <a:rPr lang="en-US" altLang="zh-CN" sz="2000" b="1" dirty="0" smtClean="0"/>
              <a:t>How</a:t>
            </a:r>
            <a:r>
              <a:rPr lang="en-US" altLang="zh-CN" sz="2000" dirty="0" smtClean="0"/>
              <a:t>? – Authenticode PE</a:t>
            </a:r>
            <a:endParaRPr lang="en-US" altLang="zh-CN" sz="2000" dirty="0"/>
          </a:p>
        </p:txBody>
      </p:sp>
      <p:grpSp>
        <p:nvGrpSpPr>
          <p:cNvPr id="4" name="Group 43"/>
          <p:cNvGrpSpPr/>
          <p:nvPr/>
        </p:nvGrpSpPr>
        <p:grpSpPr>
          <a:xfrm>
            <a:off x="5756030" y="1556238"/>
            <a:ext cx="2743200" cy="4217378"/>
            <a:chOff x="4802350" y="1241537"/>
            <a:chExt cx="2743200" cy="5202614"/>
          </a:xfrm>
        </p:grpSpPr>
        <p:sp>
          <p:nvSpPr>
            <p:cNvPr id="13" name="Rectangle 12"/>
            <p:cNvSpPr/>
            <p:nvPr/>
          </p:nvSpPr>
          <p:spPr>
            <a:xfrm>
              <a:off x="4802350" y="1241537"/>
              <a:ext cx="2743200" cy="52026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a:solidFill>
                  <a:schemeClr val="accent1">
                    <a:lumMod val="50000"/>
                  </a:schemeClr>
                </a:solidFill>
              </a:endParaRPr>
            </a:p>
            <a:p>
              <a:pPr algn="ctr"/>
              <a:endParaRPr lang="en-US" altLang="zh-CN" dirty="0" smtClean="0">
                <a:solidFill>
                  <a:schemeClr val="accent1">
                    <a:lumMod val="50000"/>
                  </a:schemeClr>
                </a:solidFill>
              </a:endParaRPr>
            </a:p>
            <a:p>
              <a:pPr algn="ctr"/>
              <a:endParaRPr lang="zh-CN" altLang="en-US" dirty="0">
                <a:solidFill>
                  <a:schemeClr val="accent1">
                    <a:lumMod val="50000"/>
                  </a:schemeClr>
                </a:solidFill>
              </a:endParaRPr>
            </a:p>
          </p:txBody>
        </p:sp>
        <p:sp>
          <p:nvSpPr>
            <p:cNvPr id="26" name="Rectangle 25"/>
            <p:cNvSpPr/>
            <p:nvPr/>
          </p:nvSpPr>
          <p:spPr>
            <a:xfrm>
              <a:off x="4987826" y="1898483"/>
              <a:ext cx="2354317" cy="10310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smtClean="0">
                  <a:solidFill>
                    <a:schemeClr val="accent1">
                      <a:lumMod val="50000"/>
                    </a:schemeClr>
                  </a:solidFill>
                </a:rPr>
                <a:t>ContentInfo</a:t>
              </a:r>
              <a:endParaRPr lang="en-US" altLang="zh-CN" sz="1400" dirty="0" smtClean="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p:txBody>
        </p:sp>
        <p:sp>
          <p:nvSpPr>
            <p:cNvPr id="27" name="Rectangle 26"/>
            <p:cNvSpPr/>
            <p:nvPr/>
          </p:nvSpPr>
          <p:spPr>
            <a:xfrm>
              <a:off x="4987828" y="3513095"/>
              <a:ext cx="2354317" cy="100535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solidFill>
                    <a:schemeClr val="accent1">
                      <a:lumMod val="50000"/>
                    </a:schemeClr>
                  </a:solidFill>
                </a:rPr>
                <a:t>Certificate</a:t>
              </a:r>
            </a:p>
            <a:p>
              <a:pPr algn="ctr"/>
              <a:endParaRPr lang="en-US" altLang="zh-CN" dirty="0">
                <a:solidFill>
                  <a:schemeClr val="accent1">
                    <a:lumMod val="50000"/>
                  </a:schemeClr>
                </a:solidFill>
              </a:endParaRPr>
            </a:p>
            <a:p>
              <a:pPr algn="ctr"/>
              <a:endParaRPr lang="en-US" altLang="zh-CN" dirty="0" smtClean="0">
                <a:solidFill>
                  <a:schemeClr val="accent1">
                    <a:lumMod val="50000"/>
                  </a:schemeClr>
                </a:solidFill>
              </a:endParaRPr>
            </a:p>
            <a:p>
              <a:pPr algn="ctr"/>
              <a:endParaRPr lang="zh-CN" altLang="en-US" dirty="0">
                <a:solidFill>
                  <a:schemeClr val="accent1">
                    <a:lumMod val="50000"/>
                  </a:schemeClr>
                </a:solidFill>
              </a:endParaRPr>
            </a:p>
          </p:txBody>
        </p:sp>
        <p:sp>
          <p:nvSpPr>
            <p:cNvPr id="28" name="Rectangle 27"/>
            <p:cNvSpPr/>
            <p:nvPr/>
          </p:nvSpPr>
          <p:spPr>
            <a:xfrm>
              <a:off x="5218463" y="2160300"/>
              <a:ext cx="1905000" cy="538964"/>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PE file hash</a:t>
              </a:r>
              <a:endParaRPr lang="zh-CN" altLang="en-US" sz="1400" dirty="0">
                <a:solidFill>
                  <a:schemeClr val="tx1"/>
                </a:solidFill>
              </a:endParaRPr>
            </a:p>
          </p:txBody>
        </p:sp>
        <p:sp>
          <p:nvSpPr>
            <p:cNvPr id="29" name="Rectangle 28"/>
            <p:cNvSpPr/>
            <p:nvPr/>
          </p:nvSpPr>
          <p:spPr>
            <a:xfrm>
              <a:off x="5245357" y="3738531"/>
              <a:ext cx="1905000" cy="62310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X.509 Certificate</a:t>
              </a:r>
              <a:endParaRPr lang="zh-CN" altLang="en-US" sz="1400" dirty="0">
                <a:solidFill>
                  <a:schemeClr val="tx1"/>
                </a:solidFill>
              </a:endParaRPr>
            </a:p>
          </p:txBody>
        </p:sp>
        <p:sp>
          <p:nvSpPr>
            <p:cNvPr id="30" name="Rectangle 29"/>
            <p:cNvSpPr/>
            <p:nvPr/>
          </p:nvSpPr>
          <p:spPr>
            <a:xfrm>
              <a:off x="5019531" y="5037744"/>
              <a:ext cx="2354317" cy="93949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err="1" smtClean="0">
                  <a:solidFill>
                    <a:schemeClr val="accent1">
                      <a:lumMod val="50000"/>
                    </a:schemeClr>
                  </a:solidFill>
                </a:rPr>
                <a:t>SignInfo</a:t>
              </a:r>
              <a:endParaRPr lang="en-US" altLang="zh-CN" sz="1800" dirty="0" smtClean="0">
                <a:solidFill>
                  <a:schemeClr val="accent1">
                    <a:lumMod val="50000"/>
                  </a:schemeClr>
                </a:solidFill>
              </a:endParaRPr>
            </a:p>
            <a:p>
              <a:pPr algn="ctr"/>
              <a:endParaRPr lang="en-US" altLang="zh-CN" sz="1800" dirty="0">
                <a:solidFill>
                  <a:schemeClr val="accent1">
                    <a:lumMod val="50000"/>
                  </a:schemeClr>
                </a:solidFill>
              </a:endParaRPr>
            </a:p>
            <a:p>
              <a:pPr algn="ctr"/>
              <a:endParaRPr lang="en-US" altLang="zh-CN" sz="1800" dirty="0" smtClean="0">
                <a:solidFill>
                  <a:schemeClr val="accent1">
                    <a:lumMod val="50000"/>
                  </a:schemeClr>
                </a:solidFill>
              </a:endParaRPr>
            </a:p>
            <a:p>
              <a:pPr algn="ctr"/>
              <a:endParaRPr lang="zh-CN" altLang="en-US" sz="1800" dirty="0">
                <a:solidFill>
                  <a:schemeClr val="accent1">
                    <a:lumMod val="50000"/>
                  </a:schemeClr>
                </a:solidFill>
              </a:endParaRPr>
            </a:p>
          </p:txBody>
        </p:sp>
        <p:sp>
          <p:nvSpPr>
            <p:cNvPr id="33" name="Rectangle 32"/>
            <p:cNvSpPr/>
            <p:nvPr/>
          </p:nvSpPr>
          <p:spPr>
            <a:xfrm>
              <a:off x="5246009" y="5220421"/>
              <a:ext cx="1905000" cy="58317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Signed hash of </a:t>
              </a:r>
            </a:p>
            <a:p>
              <a:pPr algn="ctr"/>
              <a:r>
                <a:rPr lang="en-US" altLang="zh-CN" sz="1400" dirty="0" err="1" smtClean="0">
                  <a:solidFill>
                    <a:schemeClr val="tx1"/>
                  </a:solidFill>
                </a:rPr>
                <a:t>ContentInfo</a:t>
              </a:r>
              <a:endParaRPr lang="zh-CN" altLang="en-US" sz="1400" dirty="0">
                <a:solidFill>
                  <a:schemeClr val="tx1"/>
                </a:solidFill>
              </a:endParaRPr>
            </a:p>
          </p:txBody>
        </p:sp>
      </p:grpSp>
      <p:grpSp>
        <p:nvGrpSpPr>
          <p:cNvPr id="5" name="Group 39"/>
          <p:cNvGrpSpPr/>
          <p:nvPr/>
        </p:nvGrpSpPr>
        <p:grpSpPr>
          <a:xfrm>
            <a:off x="1752083" y="2118773"/>
            <a:ext cx="2743200" cy="3698632"/>
            <a:chOff x="1143000" y="1826171"/>
            <a:chExt cx="2743200" cy="4422230"/>
          </a:xfrm>
        </p:grpSpPr>
        <p:sp>
          <p:nvSpPr>
            <p:cNvPr id="2" name="Rectangle 1"/>
            <p:cNvSpPr/>
            <p:nvPr/>
          </p:nvSpPr>
          <p:spPr>
            <a:xfrm>
              <a:off x="1143000" y="1826171"/>
              <a:ext cx="2743200" cy="44222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rgbClr val="FF0000"/>
                </a:solidFill>
              </a:endParaRPr>
            </a:p>
            <a:p>
              <a:pPr algn="ctr"/>
              <a:endParaRPr lang="en-US" altLang="zh-CN" dirty="0" smtClean="0">
                <a:solidFill>
                  <a:srgbClr val="FF0000"/>
                </a:solidFill>
              </a:endParaRPr>
            </a:p>
            <a:p>
              <a:pPr algn="ctr"/>
              <a:endParaRPr lang="en-US" altLang="zh-CN" dirty="0">
                <a:solidFill>
                  <a:srgbClr val="FF0000"/>
                </a:solidFill>
              </a:endParaRPr>
            </a:p>
            <a:p>
              <a:pPr algn="ctr"/>
              <a:endParaRPr lang="en-US" altLang="zh-CN" dirty="0" smtClean="0">
                <a:solidFill>
                  <a:srgbClr val="FF0000"/>
                </a:solidFill>
              </a:endParaRPr>
            </a:p>
            <a:p>
              <a:pPr algn="ctr"/>
              <a:endParaRPr lang="en-US" altLang="zh-CN" dirty="0">
                <a:solidFill>
                  <a:srgbClr val="FF0000"/>
                </a:solidFill>
              </a:endParaRPr>
            </a:p>
            <a:p>
              <a:pPr algn="ctr"/>
              <a:endParaRPr lang="en-US" altLang="zh-CN" dirty="0" smtClean="0">
                <a:solidFill>
                  <a:srgbClr val="FF0000"/>
                </a:solidFill>
              </a:endParaRPr>
            </a:p>
            <a:p>
              <a:pPr algn="ctr"/>
              <a:endParaRPr lang="en-US" altLang="zh-CN" dirty="0" smtClean="0"/>
            </a:p>
            <a:p>
              <a:pPr algn="ctr"/>
              <a:endParaRPr lang="en-US" altLang="zh-CN" dirty="0"/>
            </a:p>
            <a:p>
              <a:pPr algn="ctr"/>
              <a:endParaRPr lang="en-US" altLang="zh-CN" dirty="0" smtClean="0"/>
            </a:p>
            <a:p>
              <a:pPr algn="ctr"/>
              <a:endParaRPr lang="en-US" altLang="zh-CN" dirty="0"/>
            </a:p>
            <a:p>
              <a:pPr algn="ctr"/>
              <a:endParaRPr lang="en-US" altLang="zh-CN" dirty="0" smtClean="0"/>
            </a:p>
            <a:p>
              <a:pPr algn="ctr"/>
              <a:endParaRPr lang="en-US" altLang="zh-CN" dirty="0"/>
            </a:p>
            <a:p>
              <a:pPr algn="ctr"/>
              <a:endParaRPr lang="en-US" altLang="zh-CN" dirty="0" smtClean="0"/>
            </a:p>
            <a:p>
              <a:pPr algn="ctr"/>
              <a:endParaRPr lang="zh-CN" altLang="en-US" dirty="0"/>
            </a:p>
          </p:txBody>
        </p:sp>
        <p:sp>
          <p:nvSpPr>
            <p:cNvPr id="8" name="Rectangle 7"/>
            <p:cNvSpPr/>
            <p:nvPr/>
          </p:nvSpPr>
          <p:spPr>
            <a:xfrm>
              <a:off x="1355025" y="2341488"/>
              <a:ext cx="2354317" cy="908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accent1">
                      <a:lumMod val="50000"/>
                    </a:schemeClr>
                  </a:solidFill>
                </a:rPr>
                <a:t>PE Header</a:t>
              </a:r>
            </a:p>
            <a:p>
              <a:pPr algn="ctr"/>
              <a:endParaRPr lang="en-US" altLang="zh-CN" dirty="0"/>
            </a:p>
            <a:p>
              <a:pPr algn="ctr"/>
              <a:endParaRPr lang="en-US" altLang="zh-CN" dirty="0" smtClean="0"/>
            </a:p>
            <a:p>
              <a:pPr algn="ctr"/>
              <a:endParaRPr lang="zh-CN" altLang="en-US" dirty="0"/>
            </a:p>
          </p:txBody>
        </p:sp>
        <p:sp>
          <p:nvSpPr>
            <p:cNvPr id="9" name="Rectangle 8"/>
            <p:cNvSpPr/>
            <p:nvPr/>
          </p:nvSpPr>
          <p:spPr>
            <a:xfrm>
              <a:off x="1337441" y="4654222"/>
              <a:ext cx="2362200" cy="14148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a:solidFill>
                  <a:schemeClr val="accent1">
                    <a:lumMod val="50000"/>
                  </a:schemeClr>
                </a:solidFill>
              </a:endParaRPr>
            </a:p>
            <a:p>
              <a:pPr algn="ctr"/>
              <a:endParaRPr lang="en-US" altLang="zh-CN" dirty="0" smtClean="0">
                <a:solidFill>
                  <a:schemeClr val="accent1">
                    <a:lumMod val="50000"/>
                  </a:schemeClr>
                </a:solidFill>
              </a:endParaRPr>
            </a:p>
            <a:p>
              <a:pPr algn="ctr"/>
              <a:endParaRPr lang="zh-CN" altLang="en-US" dirty="0">
                <a:solidFill>
                  <a:schemeClr val="accent1">
                    <a:lumMod val="50000"/>
                  </a:schemeClr>
                </a:solidFill>
              </a:endParaRPr>
            </a:p>
          </p:txBody>
        </p:sp>
        <p:sp>
          <p:nvSpPr>
            <p:cNvPr id="3" name="Rectangle 2"/>
            <p:cNvSpPr/>
            <p:nvPr/>
          </p:nvSpPr>
          <p:spPr>
            <a:xfrm>
              <a:off x="1585748" y="5202288"/>
              <a:ext cx="1905000" cy="81455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Attribute</a:t>
              </a:r>
            </a:p>
            <a:p>
              <a:pPr algn="ctr"/>
              <a:r>
                <a:rPr lang="en-US" altLang="zh-CN" sz="1400" dirty="0" smtClean="0">
                  <a:solidFill>
                    <a:schemeClr val="tx1"/>
                  </a:solidFill>
                </a:rPr>
                <a:t>Certificate</a:t>
              </a:r>
            </a:p>
            <a:p>
              <a:pPr algn="ctr"/>
              <a:r>
                <a:rPr lang="en-US" altLang="zh-CN" sz="1400" dirty="0" smtClean="0">
                  <a:solidFill>
                    <a:schemeClr val="tx1"/>
                  </a:solidFill>
                </a:rPr>
                <a:t>Table</a:t>
              </a:r>
              <a:endParaRPr lang="zh-CN" altLang="en-US" sz="1400" dirty="0">
                <a:solidFill>
                  <a:schemeClr val="tx1"/>
                </a:solidFill>
              </a:endParaRPr>
            </a:p>
          </p:txBody>
        </p:sp>
        <p:sp>
          <p:nvSpPr>
            <p:cNvPr id="10" name="Rectangle 9"/>
            <p:cNvSpPr/>
            <p:nvPr/>
          </p:nvSpPr>
          <p:spPr>
            <a:xfrm>
              <a:off x="1575238" y="2425210"/>
              <a:ext cx="1905000" cy="6858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Certificate</a:t>
              </a:r>
            </a:p>
            <a:p>
              <a:pPr algn="ctr"/>
              <a:r>
                <a:rPr lang="en-US" altLang="zh-CN" sz="1400" dirty="0" smtClean="0">
                  <a:solidFill>
                    <a:schemeClr val="tx1"/>
                  </a:solidFill>
                </a:rPr>
                <a:t>Directory</a:t>
              </a:r>
              <a:endParaRPr lang="zh-CN" altLang="en-US" sz="1400" dirty="0">
                <a:solidFill>
                  <a:schemeClr val="tx1"/>
                </a:solidFill>
              </a:endParaRPr>
            </a:p>
          </p:txBody>
        </p:sp>
        <p:sp>
          <p:nvSpPr>
            <p:cNvPr id="11" name="Rectangle 10"/>
            <p:cNvSpPr/>
            <p:nvPr/>
          </p:nvSpPr>
          <p:spPr>
            <a:xfrm>
              <a:off x="1339563" y="3361191"/>
              <a:ext cx="2362200" cy="11248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accent1">
                      <a:lumMod val="50000"/>
                    </a:schemeClr>
                  </a:solidFill>
                </a:rPr>
                <a:t>Section 1</a:t>
              </a:r>
            </a:p>
            <a:p>
              <a:pPr algn="ctr"/>
              <a:r>
                <a:rPr lang="en-US" altLang="zh-CN" sz="1800" dirty="0" smtClean="0">
                  <a:solidFill>
                    <a:schemeClr val="accent1">
                      <a:lumMod val="50000"/>
                    </a:schemeClr>
                  </a:solidFill>
                </a:rPr>
                <a:t>……</a:t>
              </a:r>
            </a:p>
            <a:p>
              <a:pPr algn="ctr"/>
              <a:r>
                <a:rPr lang="en-US" altLang="zh-CN" sz="1400" dirty="0" smtClean="0">
                  <a:solidFill>
                    <a:schemeClr val="accent1">
                      <a:lumMod val="50000"/>
                    </a:schemeClr>
                  </a:solidFill>
                </a:rPr>
                <a:t>Section N</a:t>
              </a:r>
            </a:p>
          </p:txBody>
        </p:sp>
        <p:sp>
          <p:nvSpPr>
            <p:cNvPr id="38" name="Rectangle 37"/>
            <p:cNvSpPr/>
            <p:nvPr/>
          </p:nvSpPr>
          <p:spPr>
            <a:xfrm>
              <a:off x="1575238" y="4761192"/>
              <a:ext cx="1905000" cy="31267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Type</a:t>
              </a:r>
            </a:p>
          </p:txBody>
        </p:sp>
      </p:grpSp>
      <p:cxnSp>
        <p:nvCxnSpPr>
          <p:cNvPr id="6" name="Straight Connector 5"/>
          <p:cNvCxnSpPr/>
          <p:nvPr/>
        </p:nvCxnSpPr>
        <p:spPr>
          <a:xfrm flipV="1">
            <a:off x="4100348" y="1559859"/>
            <a:ext cx="1663958" cy="368448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654776" y="1608674"/>
            <a:ext cx="1152880" cy="297004"/>
          </a:xfrm>
          <a:prstGeom prst="rect">
            <a:avLst/>
          </a:prstGeom>
        </p:spPr>
        <p:txBody>
          <a:bodyPr wrap="none">
            <a:spAutoFit/>
          </a:bodyPr>
          <a:lstStyle/>
          <a:p>
            <a:pPr lvl="0">
              <a:buClr>
                <a:srgbClr val="000000"/>
              </a:buClr>
            </a:pPr>
            <a:r>
              <a:rPr lang="en-US" altLang="zh-CN" sz="1400" dirty="0" smtClean="0">
                <a:solidFill>
                  <a:srgbClr val="FF5C00">
                    <a:lumMod val="50000"/>
                  </a:srgbClr>
                </a:solidFill>
                <a:latin typeface="Verdana"/>
                <a:cs typeface="+mn-cs"/>
              </a:rPr>
              <a:t>PE Image</a:t>
            </a:r>
          </a:p>
        </p:txBody>
      </p:sp>
      <p:sp>
        <p:nvSpPr>
          <p:cNvPr id="25" name="TextBox 24"/>
          <p:cNvSpPr txBox="1"/>
          <p:nvPr/>
        </p:nvSpPr>
        <p:spPr>
          <a:xfrm>
            <a:off x="5755340" y="1004047"/>
            <a:ext cx="2671483" cy="566309"/>
          </a:xfrm>
          <a:prstGeom prst="rect">
            <a:avLst/>
          </a:prstGeom>
          <a:noFill/>
        </p:spPr>
        <p:txBody>
          <a:bodyPr wrap="square" rtlCol="0">
            <a:spAutoFit/>
          </a:bodyPr>
          <a:lstStyle/>
          <a:p>
            <a:r>
              <a:rPr lang="en-US" altLang="zh-CN" sz="1400" dirty="0" smtClean="0">
                <a:solidFill>
                  <a:schemeClr val="accent1">
                    <a:lumMod val="50000"/>
                  </a:schemeClr>
                </a:solidFill>
              </a:rPr>
              <a:t>PKCS#7 +</a:t>
            </a:r>
          </a:p>
          <a:p>
            <a:r>
              <a:rPr lang="en-US" altLang="zh-CN" sz="1400" dirty="0" smtClean="0">
                <a:solidFill>
                  <a:schemeClr val="accent1">
                    <a:lumMod val="50000"/>
                  </a:schemeClr>
                </a:solidFill>
              </a:rPr>
              <a:t>Authenticode Ext</a:t>
            </a:r>
          </a:p>
        </p:txBody>
      </p:sp>
    </p:spTree>
    <p:extLst>
      <p:ext uri="{BB962C8B-B14F-4D97-AF65-F5344CB8AC3E}">
        <p14:creationId xmlns:p14="http://schemas.microsoft.com/office/powerpoint/2010/main" val="340133551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Background on UEFI</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938922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title"/>
          </p:nvPr>
        </p:nvSpPr>
        <p:spPr>
          <a:noFill/>
          <a:ln/>
        </p:spPr>
        <p:txBody>
          <a:bodyPr lIns="92063" tIns="46032" rIns="92063" bIns="46032">
            <a:normAutofit/>
          </a:bodyPr>
          <a:lstStyle/>
          <a:p>
            <a:pPr eaLnBrk="0" hangingPunct="0"/>
            <a:r>
              <a:rPr lang="en-US" altLang="zh-CN" dirty="0" smtClean="0">
                <a:solidFill>
                  <a:srgbClr val="0060A8"/>
                </a:solidFill>
                <a:ea typeface="宋体" charset="-122"/>
              </a:rPr>
              <a:t>UEFI Authenticated Variable</a:t>
            </a:r>
            <a:endParaRPr lang="en-US" dirty="0"/>
          </a:p>
        </p:txBody>
      </p:sp>
      <p:sp>
        <p:nvSpPr>
          <p:cNvPr id="41988" name="Rectangle 4"/>
          <p:cNvSpPr>
            <a:spLocks noGrp="1" noChangeArrowheads="1"/>
          </p:cNvSpPr>
          <p:nvPr>
            <p:ph idx="1"/>
          </p:nvPr>
        </p:nvSpPr>
        <p:spPr>
          <a:xfrm>
            <a:off x="217026" y="798654"/>
            <a:ext cx="8610600" cy="1219200"/>
          </a:xfrm>
          <a:noFill/>
          <a:ln/>
        </p:spPr>
        <p:txBody>
          <a:bodyPr lIns="91429" tIns="45715" rIns="91429" bIns="45715">
            <a:normAutofit fontScale="92500" lnSpcReduction="20000"/>
          </a:bodyPr>
          <a:lstStyle/>
          <a:p>
            <a:pPr eaLnBrk="0" hangingPunct="0">
              <a:spcBef>
                <a:spcPts val="600"/>
              </a:spcBef>
            </a:pPr>
            <a:r>
              <a:rPr lang="en-US" altLang="zh-CN" sz="2000" b="1" dirty="0" smtClean="0"/>
              <a:t>Why</a:t>
            </a:r>
            <a:r>
              <a:rPr lang="en-US" altLang="zh-CN" sz="2000" dirty="0" smtClean="0"/>
              <a:t>?</a:t>
            </a:r>
            <a:r>
              <a:rPr lang="en-US" altLang="zh-CN" sz="2000" dirty="0"/>
              <a:t> </a:t>
            </a:r>
            <a:r>
              <a:rPr lang="en-US" altLang="zh-CN" sz="2000" dirty="0" smtClean="0"/>
              <a:t>– Integrity (no confidentiality)</a:t>
            </a:r>
          </a:p>
          <a:p>
            <a:pPr eaLnBrk="0" hangingPunct="0">
              <a:spcBef>
                <a:spcPts val="600"/>
              </a:spcBef>
            </a:pPr>
            <a:r>
              <a:rPr lang="en-US" altLang="zh-CN" sz="2000" b="1" dirty="0" smtClean="0"/>
              <a:t>How</a:t>
            </a:r>
            <a:r>
              <a:rPr lang="en-US" altLang="zh-CN" sz="2000" dirty="0" smtClean="0"/>
              <a:t>? – Time Based </a:t>
            </a:r>
          </a:p>
          <a:p>
            <a:pPr marL="0" indent="0" eaLnBrk="0" hangingPunct="0">
              <a:spcBef>
                <a:spcPts val="600"/>
              </a:spcBef>
              <a:buNone/>
            </a:pPr>
            <a:r>
              <a:rPr lang="en-US" altLang="zh-CN" sz="2000" dirty="0"/>
              <a:t>	</a:t>
            </a:r>
            <a:r>
              <a:rPr lang="en-US" altLang="zh-CN" sz="2000" dirty="0" smtClean="0"/>
              <a:t>         Authenticated Variable</a:t>
            </a:r>
            <a:endParaRPr lang="en-US" altLang="zh-CN" sz="2000" dirty="0"/>
          </a:p>
          <a:p>
            <a:pPr eaLnBrk="0" hangingPunct="0">
              <a:spcBef>
                <a:spcPts val="600"/>
              </a:spcBef>
            </a:pPr>
            <a:endParaRPr lang="en-US" altLang="zh-CN" sz="2000" dirty="0"/>
          </a:p>
        </p:txBody>
      </p:sp>
      <p:grpSp>
        <p:nvGrpSpPr>
          <p:cNvPr id="2" name="Group 3"/>
          <p:cNvGrpSpPr/>
          <p:nvPr/>
        </p:nvGrpSpPr>
        <p:grpSpPr>
          <a:xfrm>
            <a:off x="1676400" y="1909824"/>
            <a:ext cx="2743200" cy="4338577"/>
            <a:chOff x="1489841" y="1932676"/>
            <a:chExt cx="2743200" cy="4189601"/>
          </a:xfrm>
        </p:grpSpPr>
        <p:sp>
          <p:nvSpPr>
            <p:cNvPr id="10" name="Rectangle 9"/>
            <p:cNvSpPr/>
            <p:nvPr/>
          </p:nvSpPr>
          <p:spPr>
            <a:xfrm>
              <a:off x="1489841" y="1932676"/>
              <a:ext cx="2743200" cy="41896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1">
                      <a:lumMod val="50000"/>
                    </a:schemeClr>
                  </a:solidFill>
                </a:rPr>
                <a:t>Input Variable Data</a:t>
              </a:r>
            </a:p>
            <a:p>
              <a:pPr algn="ctr"/>
              <a:endParaRPr lang="en-US" altLang="zh-CN" dirty="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a:solidFill>
                  <a:schemeClr val="accent1">
                    <a:lumMod val="50000"/>
                  </a:schemeClr>
                </a:solidFill>
              </a:endParaRPr>
            </a:p>
            <a:p>
              <a:pPr algn="ctr"/>
              <a:endParaRPr lang="en-US" altLang="zh-CN" dirty="0" smtClean="0">
                <a:solidFill>
                  <a:schemeClr val="accent1">
                    <a:lumMod val="50000"/>
                  </a:schemeClr>
                </a:solidFill>
              </a:endParaRPr>
            </a:p>
            <a:p>
              <a:pPr algn="ctr"/>
              <a:endParaRPr lang="zh-CN" altLang="en-US" dirty="0">
                <a:solidFill>
                  <a:schemeClr val="accent1">
                    <a:lumMod val="50000"/>
                  </a:schemeClr>
                </a:solidFill>
              </a:endParaRPr>
            </a:p>
          </p:txBody>
        </p:sp>
        <p:sp>
          <p:nvSpPr>
            <p:cNvPr id="12" name="Rectangle 11"/>
            <p:cNvSpPr/>
            <p:nvPr/>
          </p:nvSpPr>
          <p:spPr>
            <a:xfrm>
              <a:off x="1684282" y="2849209"/>
              <a:ext cx="2362200" cy="20538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1">
                      <a:lumMod val="50000"/>
                    </a:schemeClr>
                  </a:solidFill>
                </a:rPr>
                <a:t>Authentication</a:t>
              </a:r>
              <a:endParaRPr lang="en-US" altLang="zh-CN" dirty="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a:solidFill>
                  <a:schemeClr val="accent1">
                    <a:lumMod val="50000"/>
                  </a:schemeClr>
                </a:solidFill>
              </a:endParaRPr>
            </a:p>
            <a:p>
              <a:pPr algn="ctr"/>
              <a:endParaRPr lang="en-US" altLang="zh-CN" dirty="0" smtClean="0">
                <a:solidFill>
                  <a:schemeClr val="accent1">
                    <a:lumMod val="50000"/>
                  </a:schemeClr>
                </a:solidFill>
              </a:endParaRPr>
            </a:p>
            <a:p>
              <a:pPr algn="ctr"/>
              <a:endParaRPr lang="zh-CN" altLang="en-US" dirty="0">
                <a:solidFill>
                  <a:schemeClr val="accent1">
                    <a:lumMod val="50000"/>
                  </a:schemeClr>
                </a:solidFill>
              </a:endParaRPr>
            </a:p>
          </p:txBody>
        </p:sp>
        <p:sp>
          <p:nvSpPr>
            <p:cNvPr id="13" name="Rectangle 12"/>
            <p:cNvSpPr/>
            <p:nvPr/>
          </p:nvSpPr>
          <p:spPr>
            <a:xfrm>
              <a:off x="1932589" y="4088525"/>
              <a:ext cx="1905000" cy="58595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Certificate</a:t>
              </a:r>
            </a:p>
          </p:txBody>
        </p:sp>
        <p:sp>
          <p:nvSpPr>
            <p:cNvPr id="15" name="Rectangle 14"/>
            <p:cNvSpPr/>
            <p:nvPr/>
          </p:nvSpPr>
          <p:spPr>
            <a:xfrm>
              <a:off x="1680341" y="5132333"/>
              <a:ext cx="2362200" cy="76068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1">
                      <a:lumMod val="50000"/>
                    </a:schemeClr>
                  </a:solidFill>
                </a:rPr>
                <a:t>Data Content</a:t>
              </a:r>
            </a:p>
          </p:txBody>
        </p:sp>
        <p:sp>
          <p:nvSpPr>
            <p:cNvPr id="18" name="Rectangle 17"/>
            <p:cNvSpPr/>
            <p:nvPr/>
          </p:nvSpPr>
          <p:spPr>
            <a:xfrm>
              <a:off x="1922079" y="2998077"/>
              <a:ext cx="1905000" cy="3810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Time Stamp</a:t>
              </a:r>
            </a:p>
          </p:txBody>
        </p:sp>
        <p:sp>
          <p:nvSpPr>
            <p:cNvPr id="19" name="Rectangle 18"/>
            <p:cNvSpPr/>
            <p:nvPr/>
          </p:nvSpPr>
          <p:spPr>
            <a:xfrm>
              <a:off x="1932589" y="3531477"/>
              <a:ext cx="1905000" cy="3810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Type</a:t>
              </a:r>
            </a:p>
          </p:txBody>
        </p:sp>
      </p:grpSp>
      <p:sp>
        <p:nvSpPr>
          <p:cNvPr id="21" name="Rectangle 20"/>
          <p:cNvSpPr/>
          <p:nvPr/>
        </p:nvSpPr>
        <p:spPr>
          <a:xfrm>
            <a:off x="5726574" y="724548"/>
            <a:ext cx="2743200" cy="55142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1">
                    <a:lumMod val="50000"/>
                  </a:schemeClr>
                </a:solidFill>
              </a:rPr>
              <a:t>PKCS#7</a:t>
            </a:r>
          </a:p>
          <a:p>
            <a:pPr algn="ct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a:p>
            <a:pPr algn="ctr"/>
            <a:endParaRPr lang="zh-CN" altLang="en-US" dirty="0">
              <a:solidFill>
                <a:schemeClr val="accent1">
                  <a:lumMod val="50000"/>
                </a:schemeClr>
              </a:solidFill>
            </a:endParaRPr>
          </a:p>
        </p:txBody>
      </p:sp>
      <p:sp>
        <p:nvSpPr>
          <p:cNvPr id="22" name="Rectangle 21"/>
          <p:cNvSpPr/>
          <p:nvPr/>
        </p:nvSpPr>
        <p:spPr>
          <a:xfrm>
            <a:off x="5928710" y="1219200"/>
            <a:ext cx="2354317" cy="1066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accent1">
                    <a:lumMod val="50000"/>
                  </a:schemeClr>
                </a:solidFill>
              </a:rPr>
              <a:t>ContentInfo</a:t>
            </a: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p:txBody>
      </p:sp>
      <p:sp>
        <p:nvSpPr>
          <p:cNvPr id="23" name="Rectangle 22"/>
          <p:cNvSpPr/>
          <p:nvPr/>
        </p:nvSpPr>
        <p:spPr>
          <a:xfrm>
            <a:off x="5928710" y="2338086"/>
            <a:ext cx="2354317" cy="139501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chemeClr val="accent1">
                  <a:lumMod val="50000"/>
                </a:schemeClr>
              </a:solidFill>
            </a:endParaRPr>
          </a:p>
          <a:p>
            <a:pPr algn="ctr"/>
            <a:r>
              <a:rPr lang="en-US" altLang="zh-CN" dirty="0" smtClean="0">
                <a:solidFill>
                  <a:schemeClr val="accent1">
                    <a:lumMod val="50000"/>
                  </a:schemeClr>
                </a:solidFill>
              </a:rPr>
              <a:t>Certificate</a:t>
            </a:r>
          </a:p>
          <a:p>
            <a:pPr algn="ctr"/>
            <a:endParaRPr lang="en-US" altLang="zh-CN" dirty="0">
              <a:solidFill>
                <a:schemeClr val="accent1">
                  <a:lumMod val="50000"/>
                </a:schemeClr>
              </a:solidFill>
            </a:endParaRPr>
          </a:p>
          <a:p>
            <a:pPr algn="ctr"/>
            <a:endParaRPr lang="en-US" altLang="zh-CN" dirty="0" smtClean="0">
              <a:solidFill>
                <a:schemeClr val="accent1">
                  <a:lumMod val="50000"/>
                </a:schemeClr>
              </a:solidFill>
            </a:endParaRPr>
          </a:p>
          <a:p>
            <a:pPr algn="ctr"/>
            <a:endParaRPr lang="zh-CN" altLang="en-US" dirty="0">
              <a:solidFill>
                <a:schemeClr val="accent1">
                  <a:lumMod val="50000"/>
                </a:schemeClr>
              </a:solidFill>
            </a:endParaRPr>
          </a:p>
        </p:txBody>
      </p:sp>
      <p:sp>
        <p:nvSpPr>
          <p:cNvPr id="24" name="Rectangle 23"/>
          <p:cNvSpPr/>
          <p:nvPr/>
        </p:nvSpPr>
        <p:spPr>
          <a:xfrm>
            <a:off x="6204169" y="1752601"/>
            <a:ext cx="1905000" cy="37326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N/A</a:t>
            </a:r>
            <a:endParaRPr lang="zh-CN" altLang="en-US" dirty="0">
              <a:solidFill>
                <a:schemeClr val="tx1"/>
              </a:solidFill>
            </a:endParaRPr>
          </a:p>
        </p:txBody>
      </p:sp>
      <p:sp>
        <p:nvSpPr>
          <p:cNvPr id="25" name="Rectangle 24"/>
          <p:cNvSpPr/>
          <p:nvPr/>
        </p:nvSpPr>
        <p:spPr>
          <a:xfrm>
            <a:off x="6204169" y="2908952"/>
            <a:ext cx="1905000" cy="62310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X.509 Certificate</a:t>
            </a:r>
            <a:endParaRPr lang="zh-CN" altLang="en-US" dirty="0">
              <a:solidFill>
                <a:schemeClr val="tx1"/>
              </a:solidFill>
            </a:endParaRPr>
          </a:p>
        </p:txBody>
      </p:sp>
      <p:sp>
        <p:nvSpPr>
          <p:cNvPr id="26" name="Rectangle 25"/>
          <p:cNvSpPr/>
          <p:nvPr/>
        </p:nvSpPr>
        <p:spPr>
          <a:xfrm>
            <a:off x="5928710" y="4085863"/>
            <a:ext cx="2354317" cy="194059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accent1">
                    <a:lumMod val="50000"/>
                  </a:schemeClr>
                </a:solidFill>
              </a:rPr>
              <a:t>SignInfo</a:t>
            </a:r>
            <a:endParaRPr lang="en-US" altLang="zh-CN" dirty="0" smtClean="0">
              <a:solidFill>
                <a:schemeClr val="accent1">
                  <a:lumMod val="50000"/>
                </a:schemeClr>
              </a:solidFill>
            </a:endParaRPr>
          </a:p>
          <a:p>
            <a:pPr algn="ctr"/>
            <a:endParaRPr lang="en-US" altLang="zh-CN" dirty="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smtClean="0">
              <a:solidFill>
                <a:schemeClr val="accent1">
                  <a:lumMod val="50000"/>
                </a:schemeClr>
              </a:solidFill>
            </a:endParaRPr>
          </a:p>
          <a:p>
            <a:pPr algn="ctr"/>
            <a:endParaRPr lang="en-US" altLang="zh-CN" dirty="0">
              <a:solidFill>
                <a:schemeClr val="accent1">
                  <a:lumMod val="50000"/>
                </a:schemeClr>
              </a:solidFill>
            </a:endParaRPr>
          </a:p>
          <a:p>
            <a:pPr algn="ctr"/>
            <a:endParaRPr lang="en-US" altLang="zh-CN" dirty="0" smtClean="0">
              <a:solidFill>
                <a:schemeClr val="accent1">
                  <a:lumMod val="50000"/>
                </a:schemeClr>
              </a:solidFill>
            </a:endParaRPr>
          </a:p>
          <a:p>
            <a:pPr algn="ctr"/>
            <a:endParaRPr lang="zh-CN" altLang="en-US" dirty="0">
              <a:solidFill>
                <a:schemeClr val="accent1">
                  <a:lumMod val="50000"/>
                </a:schemeClr>
              </a:solidFill>
            </a:endParaRPr>
          </a:p>
        </p:txBody>
      </p:sp>
      <p:sp>
        <p:nvSpPr>
          <p:cNvPr id="27" name="Rectangle 26"/>
          <p:cNvSpPr/>
          <p:nvPr/>
        </p:nvSpPr>
        <p:spPr>
          <a:xfrm>
            <a:off x="6169134" y="4155311"/>
            <a:ext cx="1905000" cy="189824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Signed hash of </a:t>
            </a:r>
          </a:p>
          <a:p>
            <a:pPr algn="ctr"/>
            <a:r>
              <a:rPr lang="en-US" altLang="zh-CN" sz="1400" dirty="0" err="1" smtClean="0">
                <a:solidFill>
                  <a:schemeClr val="tx1"/>
                </a:solidFill>
              </a:rPr>
              <a:t>VariableName</a:t>
            </a:r>
            <a:r>
              <a:rPr lang="en-US" altLang="zh-CN" sz="1400" dirty="0" smtClean="0">
                <a:solidFill>
                  <a:schemeClr val="tx1"/>
                </a:solidFill>
              </a:rPr>
              <a:t> +</a:t>
            </a:r>
          </a:p>
          <a:p>
            <a:pPr algn="ctr"/>
            <a:r>
              <a:rPr lang="en-US" altLang="zh-CN" sz="1400" dirty="0" err="1" smtClean="0">
                <a:solidFill>
                  <a:schemeClr val="tx1"/>
                </a:solidFill>
              </a:rPr>
              <a:t>VariableGuid</a:t>
            </a:r>
            <a:r>
              <a:rPr lang="en-US" altLang="zh-CN" sz="1400" dirty="0" smtClean="0">
                <a:solidFill>
                  <a:schemeClr val="tx1"/>
                </a:solidFill>
              </a:rPr>
              <a:t>+</a:t>
            </a:r>
          </a:p>
          <a:p>
            <a:pPr algn="ctr"/>
            <a:r>
              <a:rPr lang="en-US" altLang="zh-CN" sz="1400" dirty="0" smtClean="0">
                <a:solidFill>
                  <a:schemeClr val="tx1"/>
                </a:solidFill>
              </a:rPr>
              <a:t>Attributes +</a:t>
            </a:r>
          </a:p>
          <a:p>
            <a:pPr algn="ctr"/>
            <a:r>
              <a:rPr lang="en-US" altLang="zh-CN" sz="1400" dirty="0" err="1" smtClean="0">
                <a:solidFill>
                  <a:schemeClr val="tx1"/>
                </a:solidFill>
              </a:rPr>
              <a:t>TimeStamp</a:t>
            </a:r>
            <a:r>
              <a:rPr lang="en-US" altLang="zh-CN" sz="1400" dirty="0" smtClean="0">
                <a:solidFill>
                  <a:schemeClr val="tx1"/>
                </a:solidFill>
              </a:rPr>
              <a:t> +</a:t>
            </a:r>
          </a:p>
          <a:p>
            <a:pPr algn="ctr"/>
            <a:r>
              <a:rPr lang="en-US" altLang="zh-CN" sz="1400" dirty="0" err="1" smtClean="0">
                <a:solidFill>
                  <a:schemeClr val="tx1"/>
                </a:solidFill>
              </a:rPr>
              <a:t>DataContent</a:t>
            </a:r>
            <a:endParaRPr lang="en-US" altLang="zh-CN" sz="1400" dirty="0" smtClean="0">
              <a:solidFill>
                <a:schemeClr val="tx1"/>
              </a:solidFill>
            </a:endParaRPr>
          </a:p>
        </p:txBody>
      </p:sp>
      <p:cxnSp>
        <p:nvCxnSpPr>
          <p:cNvPr id="30" name="Straight Connector 29"/>
          <p:cNvCxnSpPr/>
          <p:nvPr/>
        </p:nvCxnSpPr>
        <p:spPr>
          <a:xfrm flipV="1">
            <a:off x="4024148" y="782421"/>
            <a:ext cx="1690852" cy="341355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024148" y="4807253"/>
            <a:ext cx="1690852" cy="136494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6370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Grp="1" noChangeArrowheads="1"/>
          </p:cNvSpPr>
          <p:nvPr>
            <p:ph type="title"/>
          </p:nvPr>
        </p:nvSpPr>
        <p:spPr>
          <a:xfrm>
            <a:off x="304800" y="228600"/>
            <a:ext cx="8610600" cy="685800"/>
          </a:xfrm>
          <a:noFill/>
          <a:ln/>
        </p:spPr>
        <p:txBody>
          <a:bodyPr lIns="92063" tIns="46032" rIns="92063" bIns="46032">
            <a:normAutofit fontScale="90000"/>
          </a:bodyPr>
          <a:lstStyle/>
          <a:p>
            <a:pPr eaLnBrk="0" hangingPunct="0"/>
            <a:r>
              <a:rPr lang="en-US" dirty="0" smtClean="0">
                <a:solidFill>
                  <a:srgbClr val="0060A8"/>
                </a:solidFill>
                <a:latin typeface="Verdana" pitchFamily="34" charset="0"/>
              </a:rPr>
              <a:t>Put them altogether: UEFI Secure Boot</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86962"/>
            <a:ext cx="9144000" cy="467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636627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47249" y="200297"/>
            <a:ext cx="8241030" cy="924124"/>
          </a:xfrm>
        </p:spPr>
        <p:txBody>
          <a:bodyPr>
            <a:noAutofit/>
          </a:bodyPr>
          <a:lstStyle/>
          <a:p>
            <a:r>
              <a:rPr lang="en-US" sz="3100" dirty="0" smtClean="0">
                <a:solidFill>
                  <a:srgbClr val="0060A8"/>
                </a:solidFill>
                <a:latin typeface="Neo Sans Intel" pitchFamily="34" charset="0"/>
              </a:rPr>
              <a:t>UEFI Secure Boot   VS     TCG  Trusted Boot</a:t>
            </a:r>
            <a:endParaRPr lang="en-US" sz="3100" dirty="0">
              <a:solidFill>
                <a:srgbClr val="0060A8"/>
              </a:solidFill>
              <a:latin typeface="Neo Sans Intel" pitchFamily="34" charset="0"/>
            </a:endParaRPr>
          </a:p>
        </p:txBody>
      </p:sp>
      <p:sp>
        <p:nvSpPr>
          <p:cNvPr id="4" name="TextBox 3"/>
          <p:cNvSpPr txBox="1"/>
          <p:nvPr/>
        </p:nvSpPr>
        <p:spPr>
          <a:xfrm>
            <a:off x="438350" y="1563469"/>
            <a:ext cx="2580290" cy="923330"/>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Neo Sans Intel" pitchFamily="34" charset="0"/>
              </a:rPr>
              <a:t>UEFI authenticate OS loader </a:t>
            </a:r>
            <a:br>
              <a:rPr lang="en-US" dirty="0" smtClean="0">
                <a:solidFill>
                  <a:prstClr val="black"/>
                </a:solidFill>
                <a:latin typeface="Neo Sans Intel" pitchFamily="34" charset="0"/>
              </a:rPr>
            </a:br>
            <a:r>
              <a:rPr lang="en-US" dirty="0" smtClean="0">
                <a:solidFill>
                  <a:prstClr val="black"/>
                </a:solidFill>
                <a:latin typeface="Neo Sans Intel" pitchFamily="34" charset="0"/>
              </a:rPr>
              <a:t>(pub key and policy)</a:t>
            </a:r>
          </a:p>
        </p:txBody>
      </p:sp>
      <p:sp>
        <p:nvSpPr>
          <p:cNvPr id="5" name="TextBox 4"/>
          <p:cNvSpPr txBox="1"/>
          <p:nvPr/>
        </p:nvSpPr>
        <p:spPr>
          <a:xfrm>
            <a:off x="447249" y="3003331"/>
            <a:ext cx="2743200" cy="646331"/>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Neo Sans Intel" pitchFamily="34" charset="0"/>
              </a:rPr>
              <a:t>Check signature of before loading</a:t>
            </a:r>
          </a:p>
        </p:txBody>
      </p:sp>
      <p:sp>
        <p:nvSpPr>
          <p:cNvPr id="7" name="TextBox 6"/>
          <p:cNvSpPr txBox="1"/>
          <p:nvPr/>
        </p:nvSpPr>
        <p:spPr>
          <a:xfrm>
            <a:off x="161549" y="4191000"/>
            <a:ext cx="3584028" cy="1831271"/>
          </a:xfrm>
          <a:prstGeom prst="rect">
            <a:avLst/>
          </a:prstGeom>
          <a:noFill/>
        </p:spPr>
        <p:txBody>
          <a:bodyPr wrap="square" rtlCol="0">
            <a:spAutoFit/>
          </a:bodyPr>
          <a:lstStyle/>
          <a:p>
            <a:pPr marL="177800" indent="-177800" fontAlgn="auto">
              <a:spcBef>
                <a:spcPts val="300"/>
              </a:spcBef>
              <a:spcAft>
                <a:spcPts val="0"/>
              </a:spcAft>
              <a:buFont typeface="Arial" pitchFamily="34" charset="0"/>
              <a:buChar char="•"/>
            </a:pPr>
            <a:r>
              <a:rPr lang="en-US" dirty="0" smtClean="0">
                <a:solidFill>
                  <a:prstClr val="black"/>
                </a:solidFill>
                <a:latin typeface="Neo Sans Intel" pitchFamily="34" charset="0"/>
              </a:rPr>
              <a:t>UEFI Secure boot will stop platform boot if signature not valid (OEM to provide remediation capability)</a:t>
            </a:r>
          </a:p>
          <a:p>
            <a:pPr marL="177800" indent="-177800" fontAlgn="auto">
              <a:spcBef>
                <a:spcPts val="600"/>
              </a:spcBef>
              <a:spcAft>
                <a:spcPts val="0"/>
              </a:spcAft>
              <a:buFont typeface="Arial" pitchFamily="34" charset="0"/>
              <a:buChar char="•"/>
            </a:pPr>
            <a:r>
              <a:rPr lang="en-US" dirty="0" smtClean="0">
                <a:solidFill>
                  <a:prstClr val="black"/>
                </a:solidFill>
                <a:latin typeface="Neo Sans Intel" pitchFamily="34" charset="0"/>
              </a:rPr>
              <a:t>UEFI will require remediation </a:t>
            </a:r>
            <a:br>
              <a:rPr lang="en-US" dirty="0" smtClean="0">
                <a:solidFill>
                  <a:prstClr val="black"/>
                </a:solidFill>
                <a:latin typeface="Neo Sans Intel" pitchFamily="34" charset="0"/>
              </a:rPr>
            </a:br>
            <a:r>
              <a:rPr lang="en-US" dirty="0" smtClean="0">
                <a:solidFill>
                  <a:prstClr val="black"/>
                </a:solidFill>
                <a:latin typeface="Neo Sans Intel" pitchFamily="34" charset="0"/>
              </a:rPr>
              <a:t>mechanisms if boot fails</a:t>
            </a:r>
          </a:p>
        </p:txBody>
      </p:sp>
      <p:sp>
        <p:nvSpPr>
          <p:cNvPr id="8" name="TextBox 7"/>
          <p:cNvSpPr txBox="1"/>
          <p:nvPr/>
        </p:nvSpPr>
        <p:spPr>
          <a:xfrm>
            <a:off x="6370838" y="1009471"/>
            <a:ext cx="2925562" cy="1477328"/>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Neo Sans Intel" pitchFamily="34" charset="0"/>
              </a:rPr>
              <a:t>UEFI PI will measure OS </a:t>
            </a:r>
            <a:r>
              <a:rPr lang="en-US" dirty="0">
                <a:solidFill>
                  <a:prstClr val="black"/>
                </a:solidFill>
                <a:latin typeface="Neo Sans Intel" pitchFamily="34" charset="0"/>
              </a:rPr>
              <a:t>loader </a:t>
            </a:r>
            <a:r>
              <a:rPr lang="en-US" dirty="0" smtClean="0">
                <a:solidFill>
                  <a:prstClr val="black"/>
                </a:solidFill>
                <a:latin typeface="Neo Sans Intel" pitchFamily="34" charset="0"/>
              </a:rPr>
              <a:t>&amp; UEFI drivers into TPM (1.2 or 2.0) PCR (Platform Configuration Register)</a:t>
            </a:r>
            <a:endParaRPr lang="en-US" dirty="0">
              <a:solidFill>
                <a:prstClr val="black"/>
              </a:solidFill>
              <a:latin typeface="Neo Sans Intel" pitchFamily="34" charset="0"/>
            </a:endParaRPr>
          </a:p>
        </p:txBody>
      </p:sp>
      <p:sp>
        <p:nvSpPr>
          <p:cNvPr id="9" name="TextBox 8"/>
          <p:cNvSpPr txBox="1"/>
          <p:nvPr/>
        </p:nvSpPr>
        <p:spPr>
          <a:xfrm>
            <a:off x="5638800" y="4754562"/>
            <a:ext cx="3505200" cy="1200329"/>
          </a:xfrm>
          <a:prstGeom prst="rect">
            <a:avLst/>
          </a:prstGeom>
          <a:noFill/>
        </p:spPr>
        <p:txBody>
          <a:bodyPr wrap="square" rtlCol="0">
            <a:spAutoFit/>
          </a:bodyPr>
          <a:lstStyle/>
          <a:p>
            <a:pPr marL="177800" indent="-177800">
              <a:buFont typeface="Arial" pitchFamily="34" charset="0"/>
              <a:buChar char="•"/>
            </a:pPr>
            <a:r>
              <a:rPr lang="en-US" dirty="0" smtClean="0">
                <a:solidFill>
                  <a:prstClr val="black"/>
                </a:solidFill>
                <a:latin typeface="Neo Sans Intel" pitchFamily="34" charset="0"/>
              </a:rPr>
              <a:t>TCG Trusted </a:t>
            </a:r>
            <a:r>
              <a:rPr lang="en-US" dirty="0">
                <a:solidFill>
                  <a:prstClr val="black"/>
                </a:solidFill>
                <a:latin typeface="Neo Sans Intel" pitchFamily="34" charset="0"/>
              </a:rPr>
              <a:t>boot will never </a:t>
            </a:r>
            <a:r>
              <a:rPr lang="en-US" dirty="0" smtClean="0">
                <a:solidFill>
                  <a:prstClr val="black"/>
                </a:solidFill>
                <a:latin typeface="Neo Sans Intel" pitchFamily="34" charset="0"/>
              </a:rPr>
              <a:t>fail</a:t>
            </a:r>
            <a:endParaRPr lang="en-US" dirty="0">
              <a:solidFill>
                <a:prstClr val="black"/>
              </a:solidFill>
              <a:latin typeface="Neo Sans Intel" pitchFamily="34" charset="0"/>
            </a:endParaRPr>
          </a:p>
          <a:p>
            <a:pPr marL="177800" indent="-177800">
              <a:buFont typeface="Arial" pitchFamily="34" charset="0"/>
              <a:buChar char="•"/>
            </a:pPr>
            <a:r>
              <a:rPr lang="en-US" dirty="0" smtClean="0">
                <a:solidFill>
                  <a:prstClr val="black"/>
                </a:solidFill>
                <a:latin typeface="Neo Sans Intel" pitchFamily="34" charset="0"/>
              </a:rPr>
              <a:t>Incumbent upon </a:t>
            </a:r>
            <a:r>
              <a:rPr lang="en-US" dirty="0">
                <a:solidFill>
                  <a:prstClr val="black"/>
                </a:solidFill>
                <a:latin typeface="Neo Sans Intel" pitchFamily="34" charset="0"/>
              </a:rPr>
              <a:t>other SW to make </a:t>
            </a:r>
            <a:r>
              <a:rPr lang="en-US" dirty="0" smtClean="0">
                <a:solidFill>
                  <a:prstClr val="black"/>
                </a:solidFill>
                <a:latin typeface="Neo Sans Intel" pitchFamily="34" charset="0"/>
              </a:rPr>
              <a:t>security </a:t>
            </a:r>
            <a:r>
              <a:rPr lang="en-US" dirty="0">
                <a:solidFill>
                  <a:prstClr val="black"/>
                </a:solidFill>
                <a:latin typeface="Neo Sans Intel" pitchFamily="34" charset="0"/>
              </a:rPr>
              <a:t>decision using attestation</a:t>
            </a:r>
          </a:p>
        </p:txBody>
      </p:sp>
      <p:grpSp>
        <p:nvGrpSpPr>
          <p:cNvPr id="2" name="Group 9"/>
          <p:cNvGrpSpPr/>
          <p:nvPr/>
        </p:nvGrpSpPr>
        <p:grpSpPr>
          <a:xfrm>
            <a:off x="3200400" y="1612280"/>
            <a:ext cx="4153880" cy="3218482"/>
            <a:chOff x="3200400" y="1505918"/>
            <a:chExt cx="4153880" cy="3218482"/>
          </a:xfrm>
        </p:grpSpPr>
        <p:sp>
          <p:nvSpPr>
            <p:cNvPr id="11" name="Rectangle 10"/>
            <p:cNvSpPr/>
            <p:nvPr/>
          </p:nvSpPr>
          <p:spPr>
            <a:xfrm>
              <a:off x="3810000" y="1505918"/>
              <a:ext cx="1828800" cy="55148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schemeClr val="tx1"/>
                  </a:solidFill>
                </a:rPr>
                <a:t>UEFI Firmware</a:t>
              </a:r>
              <a:endParaRPr lang="en-US" dirty="0">
                <a:solidFill>
                  <a:schemeClr val="tx1"/>
                </a:solidFill>
              </a:endParaRPr>
            </a:p>
          </p:txBody>
        </p:sp>
        <p:sp>
          <p:nvSpPr>
            <p:cNvPr id="12" name="Rectangle 11"/>
            <p:cNvSpPr/>
            <p:nvPr/>
          </p:nvSpPr>
          <p:spPr>
            <a:xfrm>
              <a:off x="3810000" y="2242318"/>
              <a:ext cx="1828800" cy="57708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schemeClr val="tx1"/>
                  </a:solidFill>
                </a:rPr>
                <a:t>UEFI OS </a:t>
              </a:r>
              <a:r>
                <a:rPr lang="en-US" dirty="0" err="1" smtClean="0">
                  <a:solidFill>
                    <a:schemeClr val="tx1"/>
                  </a:solidFill>
                </a:rPr>
                <a:t>Ldr</a:t>
              </a:r>
              <a:r>
                <a:rPr lang="en-US" dirty="0" smtClean="0">
                  <a:solidFill>
                    <a:schemeClr val="tx1"/>
                  </a:solidFill>
                </a:rPr>
                <a:t>, Drivers</a:t>
              </a:r>
              <a:endParaRPr lang="en-US" dirty="0">
                <a:solidFill>
                  <a:schemeClr val="tx1"/>
                </a:solidFill>
              </a:endParaRPr>
            </a:p>
          </p:txBody>
        </p:sp>
        <p:sp>
          <p:nvSpPr>
            <p:cNvPr id="13" name="Rectangle 12"/>
            <p:cNvSpPr/>
            <p:nvPr/>
          </p:nvSpPr>
          <p:spPr>
            <a:xfrm>
              <a:off x="3810000" y="2971800"/>
              <a:ext cx="1828800" cy="3810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schemeClr val="tx2"/>
                  </a:solidFill>
                </a:rPr>
                <a:t>Kernel</a:t>
              </a:r>
              <a:endParaRPr lang="en-US" dirty="0">
                <a:solidFill>
                  <a:schemeClr val="tx2"/>
                </a:solidFill>
              </a:endParaRPr>
            </a:p>
          </p:txBody>
        </p:sp>
        <p:sp>
          <p:nvSpPr>
            <p:cNvPr id="14" name="Rectangle 13"/>
            <p:cNvSpPr/>
            <p:nvPr/>
          </p:nvSpPr>
          <p:spPr>
            <a:xfrm>
              <a:off x="3810000" y="3581400"/>
              <a:ext cx="18288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schemeClr val="tx2"/>
                  </a:solidFill>
                </a:rPr>
                <a:t>Drivers</a:t>
              </a:r>
              <a:endParaRPr lang="en-US" dirty="0">
                <a:solidFill>
                  <a:schemeClr val="tx2"/>
                </a:solidFill>
              </a:endParaRPr>
            </a:p>
          </p:txBody>
        </p:sp>
        <p:sp>
          <p:nvSpPr>
            <p:cNvPr id="15" name="Rectangle 14"/>
            <p:cNvSpPr/>
            <p:nvPr/>
          </p:nvSpPr>
          <p:spPr>
            <a:xfrm>
              <a:off x="3810000" y="4267200"/>
              <a:ext cx="18288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schemeClr val="tx2"/>
                  </a:solidFill>
                </a:rPr>
                <a:t>Apps</a:t>
              </a:r>
              <a:endParaRPr lang="en-US" dirty="0">
                <a:solidFill>
                  <a:schemeClr val="tx2"/>
                </a:solidFill>
              </a:endParaRPr>
            </a:p>
          </p:txBody>
        </p:sp>
        <p:sp>
          <p:nvSpPr>
            <p:cNvPr id="16" name="TextBox 15"/>
            <p:cNvSpPr txBox="1"/>
            <p:nvPr/>
          </p:nvSpPr>
          <p:spPr>
            <a:xfrm>
              <a:off x="6693522" y="2894130"/>
              <a:ext cx="660758" cy="369332"/>
            </a:xfrm>
            <a:prstGeom prst="rect">
              <a:avLst/>
            </a:prstGeom>
            <a:noFill/>
            <a:ln>
              <a:solidFill>
                <a:schemeClr val="tx1"/>
              </a:solidFill>
              <a:prstDash val="solid"/>
            </a:ln>
          </p:spPr>
          <p:txBody>
            <a:bodyPr wrap="none" rtlCol="0">
              <a:spAutoFit/>
            </a:bodyPr>
            <a:lstStyle/>
            <a:p>
              <a:pPr fontAlgn="auto">
                <a:spcBef>
                  <a:spcPts val="0"/>
                </a:spcBef>
                <a:spcAft>
                  <a:spcPts val="0"/>
                </a:spcAft>
              </a:pPr>
              <a:r>
                <a:rPr lang="en-US" sz="1800" dirty="0" smtClean="0">
                  <a:solidFill>
                    <a:prstClr val="black"/>
                  </a:solidFill>
                </a:rPr>
                <a:t>TPM</a:t>
              </a:r>
            </a:p>
          </p:txBody>
        </p:sp>
        <p:cxnSp>
          <p:nvCxnSpPr>
            <p:cNvPr id="17" name="Straight Arrow Connector 16"/>
            <p:cNvCxnSpPr/>
            <p:nvPr/>
          </p:nvCxnSpPr>
          <p:spPr>
            <a:xfrm>
              <a:off x="5805907" y="1905000"/>
              <a:ext cx="899693" cy="838200"/>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791200" y="2552700"/>
              <a:ext cx="762000" cy="266700"/>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805907" y="3048000"/>
              <a:ext cx="747293" cy="94565"/>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791200" y="3276600"/>
              <a:ext cx="762000" cy="53340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5805907" y="3429000"/>
              <a:ext cx="823493" cy="106680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16200000">
              <a:off x="5325862" y="2974412"/>
              <a:ext cx="1757212" cy="369332"/>
            </a:xfrm>
            <a:prstGeom prst="rect">
              <a:avLst/>
            </a:prstGeom>
            <a:solidFill>
              <a:schemeClr val="bg1"/>
            </a:solidFill>
          </p:spPr>
          <p:txBody>
            <a:bodyPr wrap="none" rtlCol="0">
              <a:spAutoFit/>
            </a:bodyPr>
            <a:lstStyle/>
            <a:p>
              <a:pPr fontAlgn="auto">
                <a:spcBef>
                  <a:spcPts val="0"/>
                </a:spcBef>
                <a:spcAft>
                  <a:spcPts val="0"/>
                </a:spcAft>
              </a:pPr>
              <a:r>
                <a:rPr lang="en-US" sz="1800" dirty="0" smtClean="0">
                  <a:solidFill>
                    <a:prstClr val="black"/>
                  </a:solidFill>
                </a:rPr>
                <a:t>record in PCR</a:t>
              </a:r>
              <a:endParaRPr lang="en-US" sz="1800" dirty="0">
                <a:solidFill>
                  <a:prstClr val="black"/>
                </a:solidFill>
              </a:endParaRPr>
            </a:p>
          </p:txBody>
        </p:sp>
        <p:sp>
          <p:nvSpPr>
            <p:cNvPr id="23" name="TextBox 22"/>
            <p:cNvSpPr txBox="1"/>
            <p:nvPr/>
          </p:nvSpPr>
          <p:spPr>
            <a:xfrm rot="2860942">
              <a:off x="6061694" y="2033338"/>
              <a:ext cx="518091" cy="261610"/>
            </a:xfrm>
            <a:prstGeom prst="rect">
              <a:avLst/>
            </a:prstGeom>
            <a:noFill/>
          </p:spPr>
          <p:txBody>
            <a:bodyPr wrap="none" rtlCol="0">
              <a:spAutoFit/>
            </a:bodyPr>
            <a:lstStyle/>
            <a:p>
              <a:pPr fontAlgn="auto">
                <a:spcBef>
                  <a:spcPts val="0"/>
                </a:spcBef>
                <a:spcAft>
                  <a:spcPts val="0"/>
                </a:spcAft>
              </a:pPr>
              <a:r>
                <a:rPr lang="en-US" sz="1100" dirty="0" smtClean="0">
                  <a:solidFill>
                    <a:prstClr val="black"/>
                  </a:solidFill>
                </a:rPr>
                <a:t>UEFI</a:t>
              </a:r>
              <a:endParaRPr lang="en-US" sz="1100" dirty="0">
                <a:solidFill>
                  <a:prstClr val="black"/>
                </a:solidFill>
              </a:endParaRPr>
            </a:p>
          </p:txBody>
        </p:sp>
        <p:sp>
          <p:nvSpPr>
            <p:cNvPr id="24" name="Curved Right Arrow 23"/>
            <p:cNvSpPr/>
            <p:nvPr/>
          </p:nvSpPr>
          <p:spPr>
            <a:xfrm>
              <a:off x="3224049" y="1905000"/>
              <a:ext cx="457200" cy="522237"/>
            </a:xfrm>
            <a:prstGeom prst="curved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Curved Right Arrow 24"/>
            <p:cNvSpPr/>
            <p:nvPr/>
          </p:nvSpPr>
          <p:spPr>
            <a:xfrm>
              <a:off x="3200400" y="2601963"/>
              <a:ext cx="457200" cy="522237"/>
            </a:xfrm>
            <a:prstGeom prst="curved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Curved Right Arrow 25"/>
            <p:cNvSpPr/>
            <p:nvPr/>
          </p:nvSpPr>
          <p:spPr>
            <a:xfrm>
              <a:off x="3200400" y="3200400"/>
              <a:ext cx="457200" cy="522237"/>
            </a:xfrm>
            <a:prstGeom prst="curved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Curved Right Arrow 26"/>
            <p:cNvSpPr/>
            <p:nvPr/>
          </p:nvSpPr>
          <p:spPr>
            <a:xfrm>
              <a:off x="3200400" y="3897363"/>
              <a:ext cx="457200" cy="522237"/>
            </a:xfrm>
            <a:prstGeom prst="curved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3074" name="Picture 2" descr="C:\Users\ljarlstr\AppData\Local\Microsoft\Windows\Temporary Internet Files\Content.IE5\SHNJ46GW\MC900391302[1].wmf"/>
          <p:cNvPicPr>
            <a:picLocks noChangeAspect="1" noChangeArrowheads="1"/>
          </p:cNvPicPr>
          <p:nvPr/>
        </p:nvPicPr>
        <p:blipFill>
          <a:blip r:embed="rId2" cstate="print"/>
          <a:srcRect/>
          <a:stretch>
            <a:fillRect/>
          </a:stretch>
        </p:blipFill>
        <p:spPr bwMode="auto">
          <a:xfrm>
            <a:off x="7338319" y="2595425"/>
            <a:ext cx="990600" cy="810134"/>
          </a:xfrm>
          <a:prstGeom prst="rect">
            <a:avLst/>
          </a:prstGeom>
          <a:noFill/>
        </p:spPr>
      </p:pic>
    </p:spTree>
    <p:extLst>
      <p:ext uri="{BB962C8B-B14F-4D97-AF65-F5344CB8AC3E}">
        <p14:creationId xmlns:p14="http://schemas.microsoft.com/office/powerpoint/2010/main" val="23243327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http://www.blog.qarea.com/wp-content/uploads/2012/01/46-cloud.jpg"/>
          <p:cNvPicPr>
            <a:picLocks noChangeAspect="1" noChangeArrowheads="1"/>
          </p:cNvPicPr>
          <p:nvPr/>
        </p:nvPicPr>
        <p:blipFill>
          <a:blip r:embed="rId3" cstate="print"/>
          <a:srcRect/>
          <a:stretch>
            <a:fillRect/>
          </a:stretch>
        </p:blipFill>
        <p:spPr bwMode="auto">
          <a:xfrm>
            <a:off x="6917291" y="4820916"/>
            <a:ext cx="1944072" cy="1552153"/>
          </a:xfrm>
          <a:prstGeom prst="rect">
            <a:avLst/>
          </a:prstGeom>
          <a:noFill/>
        </p:spPr>
      </p:pic>
      <p:sp>
        <p:nvSpPr>
          <p:cNvPr id="5" name="Rectangle 4"/>
          <p:cNvSpPr/>
          <p:nvPr/>
        </p:nvSpPr>
        <p:spPr>
          <a:xfrm>
            <a:off x="2057400" y="381000"/>
            <a:ext cx="2438400" cy="550984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5"/>
          <p:cNvSpPr/>
          <p:nvPr/>
        </p:nvSpPr>
        <p:spPr>
          <a:xfrm>
            <a:off x="2253762" y="986286"/>
            <a:ext cx="2133600" cy="306110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accent1">
                    <a:lumMod val="50000"/>
                  </a:schemeClr>
                </a:solidFill>
              </a:rPr>
              <a:t>Authenticated Variables </a:t>
            </a:r>
          </a:p>
          <a:p>
            <a:pPr algn="ctr"/>
            <a:endParaRPr lang="en-US" altLang="zh-CN" sz="1600" dirty="0" smtClean="0">
              <a:solidFill>
                <a:schemeClr val="accent1">
                  <a:lumMod val="50000"/>
                </a:schemeClr>
              </a:solidFill>
            </a:endParaRPr>
          </a:p>
          <a:p>
            <a:pPr algn="ctr"/>
            <a:endParaRPr lang="en-US" altLang="zh-CN" sz="1600" dirty="0">
              <a:solidFill>
                <a:schemeClr val="accent1">
                  <a:lumMod val="50000"/>
                </a:schemeClr>
              </a:solidFill>
            </a:endParaRPr>
          </a:p>
          <a:p>
            <a:pPr algn="ctr"/>
            <a:endParaRPr lang="en-US" altLang="zh-CN" sz="1600" dirty="0" smtClean="0">
              <a:solidFill>
                <a:schemeClr val="accent1">
                  <a:lumMod val="50000"/>
                </a:schemeClr>
              </a:solidFill>
            </a:endParaRPr>
          </a:p>
          <a:p>
            <a:pPr algn="ctr"/>
            <a:endParaRPr lang="en-US" altLang="zh-CN" sz="1600" dirty="0" smtClean="0">
              <a:solidFill>
                <a:schemeClr val="accent1">
                  <a:lumMod val="50000"/>
                </a:schemeClr>
              </a:solidFill>
            </a:endParaRPr>
          </a:p>
          <a:p>
            <a:pPr algn="ctr"/>
            <a:endParaRPr lang="en-US" altLang="zh-CN" sz="1600" dirty="0">
              <a:solidFill>
                <a:schemeClr val="accent1">
                  <a:lumMod val="50000"/>
                </a:schemeClr>
              </a:solidFill>
            </a:endParaRPr>
          </a:p>
          <a:p>
            <a:pPr algn="ctr"/>
            <a:endParaRPr lang="en-US" altLang="zh-CN" sz="1600" dirty="0" smtClean="0">
              <a:solidFill>
                <a:schemeClr val="accent1">
                  <a:lumMod val="50000"/>
                </a:schemeClr>
              </a:solidFill>
            </a:endParaRPr>
          </a:p>
          <a:p>
            <a:pPr algn="ctr"/>
            <a:endParaRPr lang="en-US" altLang="zh-CN" sz="1600" dirty="0">
              <a:solidFill>
                <a:schemeClr val="accent1">
                  <a:lumMod val="50000"/>
                </a:schemeClr>
              </a:solidFill>
            </a:endParaRPr>
          </a:p>
          <a:p>
            <a:pPr algn="ctr"/>
            <a:endParaRPr lang="zh-CN" altLang="en-US" sz="1600" dirty="0">
              <a:solidFill>
                <a:schemeClr val="accent1">
                  <a:lumMod val="50000"/>
                </a:schemeClr>
              </a:solidFill>
            </a:endParaRPr>
          </a:p>
        </p:txBody>
      </p:sp>
      <p:sp>
        <p:nvSpPr>
          <p:cNvPr id="7" name="Rectangle 6"/>
          <p:cNvSpPr/>
          <p:nvPr/>
        </p:nvSpPr>
        <p:spPr>
          <a:xfrm>
            <a:off x="2238703" y="533400"/>
            <a:ext cx="2133600" cy="3634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accent1">
                    <a:lumMod val="50000"/>
                  </a:schemeClr>
                </a:solidFill>
              </a:rPr>
              <a:t>PEI FV</a:t>
            </a:r>
            <a:endParaRPr lang="zh-CN" altLang="en-US" sz="1400" dirty="0">
              <a:solidFill>
                <a:schemeClr val="accent1">
                  <a:lumMod val="50000"/>
                </a:schemeClr>
              </a:solidFill>
            </a:endParaRPr>
          </a:p>
        </p:txBody>
      </p:sp>
      <p:sp>
        <p:nvSpPr>
          <p:cNvPr id="9" name="Rectangle 8"/>
          <p:cNvSpPr/>
          <p:nvPr/>
        </p:nvSpPr>
        <p:spPr>
          <a:xfrm>
            <a:off x="2227384" y="4923692"/>
            <a:ext cx="2133600" cy="72976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accent1">
                    <a:lumMod val="50000"/>
                  </a:schemeClr>
                </a:solidFill>
              </a:rPr>
              <a:t>DXE FV</a:t>
            </a:r>
            <a:endParaRPr lang="en-US" altLang="zh-CN" sz="1600" dirty="0">
              <a:solidFill>
                <a:schemeClr val="accent1">
                  <a:lumMod val="50000"/>
                </a:schemeClr>
              </a:solidFill>
            </a:endParaRPr>
          </a:p>
          <a:p>
            <a:pPr algn="ctr"/>
            <a:endParaRPr lang="zh-CN" altLang="en-US" dirty="0">
              <a:solidFill>
                <a:schemeClr val="accent1">
                  <a:lumMod val="50000"/>
                </a:schemeClr>
              </a:solidFill>
            </a:endParaRPr>
          </a:p>
        </p:txBody>
      </p:sp>
      <p:sp>
        <p:nvSpPr>
          <p:cNvPr id="10" name="Rectangle 9"/>
          <p:cNvSpPr/>
          <p:nvPr/>
        </p:nvSpPr>
        <p:spPr>
          <a:xfrm>
            <a:off x="2209800" y="4331677"/>
            <a:ext cx="2133600" cy="4572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accent1">
                    <a:lumMod val="50000"/>
                  </a:schemeClr>
                </a:solidFill>
              </a:rPr>
              <a:t>Variable</a:t>
            </a:r>
            <a:endParaRPr lang="zh-CN" altLang="en-US" sz="1600" dirty="0">
              <a:solidFill>
                <a:schemeClr val="accent1">
                  <a:lumMod val="50000"/>
                </a:schemeClr>
              </a:solidFill>
            </a:endParaRPr>
          </a:p>
        </p:txBody>
      </p:sp>
      <p:sp>
        <p:nvSpPr>
          <p:cNvPr id="11" name="Rectangle 10"/>
          <p:cNvSpPr/>
          <p:nvPr/>
        </p:nvSpPr>
        <p:spPr>
          <a:xfrm>
            <a:off x="2379785" y="5235094"/>
            <a:ext cx="1866900" cy="41836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Image Verify</a:t>
            </a:r>
            <a:endParaRPr lang="zh-CN" altLang="en-US" sz="1400" dirty="0">
              <a:solidFill>
                <a:schemeClr val="tx1"/>
              </a:solidFill>
            </a:endParaRPr>
          </a:p>
        </p:txBody>
      </p:sp>
      <p:grpSp>
        <p:nvGrpSpPr>
          <p:cNvPr id="2" name="Group 11"/>
          <p:cNvGrpSpPr/>
          <p:nvPr/>
        </p:nvGrpSpPr>
        <p:grpSpPr>
          <a:xfrm>
            <a:off x="5943600" y="3693090"/>
            <a:ext cx="2286000" cy="1828801"/>
            <a:chOff x="5486400" y="2927099"/>
            <a:chExt cx="2286000" cy="1626053"/>
          </a:xfrm>
        </p:grpSpPr>
        <p:sp>
          <p:nvSpPr>
            <p:cNvPr id="13" name="Can 12"/>
            <p:cNvSpPr/>
            <p:nvPr/>
          </p:nvSpPr>
          <p:spPr>
            <a:xfrm>
              <a:off x="5486400" y="2927099"/>
              <a:ext cx="2286000" cy="1626053"/>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p:cNvSpPr/>
            <p:nvPr/>
          </p:nvSpPr>
          <p:spPr>
            <a:xfrm>
              <a:off x="5943600" y="3460499"/>
              <a:ext cx="1638300" cy="646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OsLoader.efi</a:t>
              </a:r>
            </a:p>
            <a:p>
              <a:pPr algn="ctr"/>
              <a:endParaRPr lang="zh-CN" altLang="en-US" dirty="0">
                <a:solidFill>
                  <a:schemeClr val="tx1"/>
                </a:solidFill>
              </a:endParaRPr>
            </a:p>
          </p:txBody>
        </p:sp>
        <p:sp>
          <p:nvSpPr>
            <p:cNvPr id="15" name="Horizontal Scroll 14"/>
            <p:cNvSpPr/>
            <p:nvPr/>
          </p:nvSpPr>
          <p:spPr>
            <a:xfrm>
              <a:off x="6143296" y="3793874"/>
              <a:ext cx="1552904" cy="625727"/>
            </a:xfrm>
            <a:prstGeom prst="horizontalScroll">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rgbClr val="00B050"/>
                  </a:solidFill>
                </a:rPr>
                <a:t>Certificate</a:t>
              </a:r>
            </a:p>
            <a:p>
              <a:pPr algn="ctr"/>
              <a:r>
                <a:rPr lang="en-US" altLang="zh-CN" sz="1400" dirty="0" smtClean="0">
                  <a:solidFill>
                    <a:sysClr val="windowText" lastClr="000000"/>
                  </a:solidFill>
                </a:rPr>
                <a:t>+ </a:t>
              </a:r>
              <a:r>
                <a:rPr lang="en-US" altLang="zh-CN" sz="1400" dirty="0" err="1" smtClean="0">
                  <a:solidFill>
                    <a:sysClr val="windowText" lastClr="000000"/>
                  </a:solidFill>
                </a:rPr>
                <a:t>SignInfo</a:t>
              </a:r>
              <a:endParaRPr lang="zh-CN" altLang="en-US" sz="1400" dirty="0">
                <a:solidFill>
                  <a:sysClr val="windowText" lastClr="000000"/>
                </a:solidFill>
              </a:endParaRPr>
            </a:p>
          </p:txBody>
        </p:sp>
      </p:grpSp>
      <p:grpSp>
        <p:nvGrpSpPr>
          <p:cNvPr id="4" name="Group 15"/>
          <p:cNvGrpSpPr/>
          <p:nvPr/>
        </p:nvGrpSpPr>
        <p:grpSpPr>
          <a:xfrm>
            <a:off x="5398376" y="873690"/>
            <a:ext cx="3212224" cy="2031022"/>
            <a:chOff x="4724400" y="1143000"/>
            <a:chExt cx="3212224" cy="2031022"/>
          </a:xfrm>
        </p:grpSpPr>
        <p:grpSp>
          <p:nvGrpSpPr>
            <p:cNvPr id="12" name="Group 20"/>
            <p:cNvGrpSpPr/>
            <p:nvPr/>
          </p:nvGrpSpPr>
          <p:grpSpPr>
            <a:xfrm>
              <a:off x="4724400" y="1143000"/>
              <a:ext cx="3212224" cy="1999593"/>
              <a:chOff x="4343400" y="1460906"/>
              <a:chExt cx="3212224" cy="1999593"/>
            </a:xfrm>
          </p:grpSpPr>
          <p:sp>
            <p:nvSpPr>
              <p:cNvPr id="19" name="Rectangle 18"/>
              <p:cNvSpPr/>
              <p:nvPr/>
            </p:nvSpPr>
            <p:spPr>
              <a:xfrm>
                <a:off x="4495800" y="1524000"/>
                <a:ext cx="114300" cy="1936499"/>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19"/>
              <p:cNvSpPr/>
              <p:nvPr/>
            </p:nvSpPr>
            <p:spPr>
              <a:xfrm>
                <a:off x="4610100" y="1676400"/>
                <a:ext cx="2945524" cy="1447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20"/>
              <p:cNvSpPr/>
              <p:nvPr/>
            </p:nvSpPr>
            <p:spPr>
              <a:xfrm>
                <a:off x="4343400" y="1460906"/>
                <a:ext cx="266700" cy="107699"/>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ctangle 21"/>
              <p:cNvSpPr/>
              <p:nvPr/>
            </p:nvSpPr>
            <p:spPr>
              <a:xfrm>
                <a:off x="5334000" y="1981200"/>
                <a:ext cx="1638300" cy="66977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3" name="Rectangle 22"/>
              <p:cNvSpPr/>
              <p:nvPr/>
            </p:nvSpPr>
            <p:spPr>
              <a:xfrm>
                <a:off x="5269624" y="3124200"/>
                <a:ext cx="2095500" cy="228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Horizontal Scroll 17"/>
            <p:cNvSpPr/>
            <p:nvPr/>
          </p:nvSpPr>
          <p:spPr>
            <a:xfrm>
              <a:off x="6016970" y="2060330"/>
              <a:ext cx="1552904" cy="1113692"/>
            </a:xfrm>
            <a:prstGeom prst="horizontalScroll">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smtClean="0">
                  <a:solidFill>
                    <a:srgbClr val="00B050"/>
                  </a:solidFill>
                </a:rPr>
                <a:t>Certificate</a:t>
              </a:r>
            </a:p>
            <a:p>
              <a:pPr algn="ctr"/>
              <a:r>
                <a:rPr lang="en-US" altLang="zh-CN" sz="1400" dirty="0" smtClean="0">
                  <a:solidFill>
                    <a:sysClr val="windowText" lastClr="000000"/>
                  </a:solidFill>
                </a:rPr>
                <a:t>+ </a:t>
              </a:r>
              <a:r>
                <a:rPr lang="en-US" altLang="zh-CN" sz="1400" dirty="0" err="1" smtClean="0">
                  <a:solidFill>
                    <a:sysClr val="windowText" lastClr="000000"/>
                  </a:solidFill>
                </a:rPr>
                <a:t>SignInfo</a:t>
              </a:r>
              <a:endParaRPr lang="zh-CN" altLang="en-US" sz="1400" dirty="0">
                <a:solidFill>
                  <a:sysClr val="windowText" lastClr="000000"/>
                </a:solidFill>
              </a:endParaRPr>
            </a:p>
          </p:txBody>
        </p:sp>
      </p:grpSp>
      <p:sp>
        <p:nvSpPr>
          <p:cNvPr id="24" name="Rectangle 23"/>
          <p:cNvSpPr/>
          <p:nvPr/>
        </p:nvSpPr>
        <p:spPr>
          <a:xfrm>
            <a:off x="2353003" y="1797301"/>
            <a:ext cx="1905000" cy="41249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PK</a:t>
            </a:r>
            <a:endParaRPr lang="zh-CN" altLang="en-US" sz="1400" dirty="0">
              <a:solidFill>
                <a:schemeClr val="tx1"/>
              </a:solidFill>
            </a:endParaRPr>
          </a:p>
        </p:txBody>
      </p:sp>
      <p:sp>
        <p:nvSpPr>
          <p:cNvPr id="25" name="Rectangle 24"/>
          <p:cNvSpPr/>
          <p:nvPr/>
        </p:nvSpPr>
        <p:spPr>
          <a:xfrm>
            <a:off x="2350375" y="2330701"/>
            <a:ext cx="1905000" cy="41249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KEK</a:t>
            </a:r>
            <a:endParaRPr lang="zh-CN" altLang="en-US" sz="1400" dirty="0">
              <a:solidFill>
                <a:schemeClr val="tx1"/>
              </a:solidFill>
            </a:endParaRPr>
          </a:p>
        </p:txBody>
      </p:sp>
      <p:grpSp>
        <p:nvGrpSpPr>
          <p:cNvPr id="16" name="Group 46"/>
          <p:cNvGrpSpPr/>
          <p:nvPr/>
        </p:nvGrpSpPr>
        <p:grpSpPr>
          <a:xfrm>
            <a:off x="381000" y="1143000"/>
            <a:ext cx="462456" cy="620335"/>
            <a:chOff x="381000" y="1600200"/>
            <a:chExt cx="462456" cy="620335"/>
          </a:xfrm>
        </p:grpSpPr>
        <p:sp>
          <p:nvSpPr>
            <p:cNvPr id="27" name="Oval 26"/>
            <p:cNvSpPr/>
            <p:nvPr/>
          </p:nvSpPr>
          <p:spPr>
            <a:xfrm>
              <a:off x="386256" y="1600200"/>
              <a:ext cx="457200" cy="304800"/>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Straight Connector 27"/>
            <p:cNvCxnSpPr/>
            <p:nvPr/>
          </p:nvCxnSpPr>
          <p:spPr>
            <a:xfrm>
              <a:off x="381000" y="1998183"/>
              <a:ext cx="4572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7" idx="4"/>
            </p:cNvCxnSpPr>
            <p:nvPr/>
          </p:nvCxnSpPr>
          <p:spPr>
            <a:xfrm>
              <a:off x="614856" y="1905000"/>
              <a:ext cx="0" cy="17739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7200" y="2079479"/>
              <a:ext cx="157656" cy="1410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14855" y="2082394"/>
              <a:ext cx="223345" cy="138141"/>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32" name="Straight Arrow Connector 31"/>
          <p:cNvCxnSpPr/>
          <p:nvPr/>
        </p:nvCxnSpPr>
        <p:spPr>
          <a:xfrm>
            <a:off x="819835" y="1190243"/>
            <a:ext cx="1324303" cy="0"/>
          </a:xfrm>
          <a:prstGeom prst="straightConnector1">
            <a:avLst/>
          </a:prstGeom>
          <a:ln w="28575">
            <a:solidFill>
              <a:srgbClr val="0060A8"/>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00743" y="879488"/>
            <a:ext cx="1690692" cy="31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 Enroll</a:t>
            </a:r>
            <a:endParaRPr lang="zh-CN" altLang="en-US" dirty="0">
              <a:solidFill>
                <a:schemeClr val="tx1"/>
              </a:solidFill>
            </a:endParaRPr>
          </a:p>
        </p:txBody>
      </p:sp>
      <p:cxnSp>
        <p:nvCxnSpPr>
          <p:cNvPr id="34" name="Straight Arrow Connector 33"/>
          <p:cNvCxnSpPr/>
          <p:nvPr/>
        </p:nvCxnSpPr>
        <p:spPr>
          <a:xfrm>
            <a:off x="929459" y="3485611"/>
            <a:ext cx="1324303" cy="0"/>
          </a:xfrm>
          <a:prstGeom prst="straightConnector1">
            <a:avLst/>
          </a:prstGeom>
          <a:ln w="28575">
            <a:solidFill>
              <a:srgbClr val="0060A8"/>
            </a:solidFill>
            <a:tailEnd type="arrow"/>
          </a:ln>
        </p:spPr>
        <p:style>
          <a:lnRef idx="1">
            <a:schemeClr val="accent1"/>
          </a:lnRef>
          <a:fillRef idx="0">
            <a:schemeClr val="accent1"/>
          </a:fillRef>
          <a:effectRef idx="0">
            <a:schemeClr val="accent1"/>
          </a:effectRef>
          <a:fontRef idx="minor">
            <a:schemeClr val="tx1"/>
          </a:fontRef>
        </p:style>
      </p:cxnSp>
      <p:grpSp>
        <p:nvGrpSpPr>
          <p:cNvPr id="17" name="Group 69"/>
          <p:cNvGrpSpPr/>
          <p:nvPr/>
        </p:nvGrpSpPr>
        <p:grpSpPr>
          <a:xfrm>
            <a:off x="4256690" y="2057399"/>
            <a:ext cx="3782409" cy="3705875"/>
            <a:chOff x="4256690" y="2514599"/>
            <a:chExt cx="3782409" cy="3705875"/>
          </a:xfrm>
        </p:grpSpPr>
        <p:sp>
          <p:nvSpPr>
            <p:cNvPr id="36" name="Freeform 35"/>
            <p:cNvSpPr/>
            <p:nvPr/>
          </p:nvSpPr>
          <p:spPr>
            <a:xfrm>
              <a:off x="4267200" y="5410200"/>
              <a:ext cx="2333296" cy="810274"/>
            </a:xfrm>
            <a:custGeom>
              <a:avLst/>
              <a:gdLst>
                <a:gd name="connsiteX0" fmla="*/ 0 w 2606566"/>
                <a:gd name="connsiteY0" fmla="*/ 840828 h 944281"/>
                <a:gd name="connsiteX1" fmla="*/ 346842 w 2606566"/>
                <a:gd name="connsiteY1" fmla="*/ 882869 h 944281"/>
                <a:gd name="connsiteX2" fmla="*/ 893380 w 2606566"/>
                <a:gd name="connsiteY2" fmla="*/ 935421 h 944281"/>
                <a:gd name="connsiteX3" fmla="*/ 1597573 w 2606566"/>
                <a:gd name="connsiteY3" fmla="*/ 683173 h 944281"/>
                <a:gd name="connsiteX4" fmla="*/ 2060028 w 2606566"/>
                <a:gd name="connsiteY4" fmla="*/ 147145 h 944281"/>
                <a:gd name="connsiteX5" fmla="*/ 2606566 w 2606566"/>
                <a:gd name="connsiteY5" fmla="*/ 0 h 94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6566" h="944281">
                  <a:moveTo>
                    <a:pt x="0" y="840828"/>
                  </a:moveTo>
                  <a:lnTo>
                    <a:pt x="346842" y="882869"/>
                  </a:lnTo>
                  <a:cubicBezTo>
                    <a:pt x="495739" y="898635"/>
                    <a:pt x="684925" y="968704"/>
                    <a:pt x="893380" y="935421"/>
                  </a:cubicBezTo>
                  <a:cubicBezTo>
                    <a:pt x="1101835" y="902138"/>
                    <a:pt x="1403132" y="814552"/>
                    <a:pt x="1597573" y="683173"/>
                  </a:cubicBezTo>
                  <a:cubicBezTo>
                    <a:pt x="1792014" y="551794"/>
                    <a:pt x="1891863" y="261007"/>
                    <a:pt x="2060028" y="147145"/>
                  </a:cubicBezTo>
                  <a:cubicBezTo>
                    <a:pt x="2228194" y="33283"/>
                    <a:pt x="2417380" y="16641"/>
                    <a:pt x="2606566" y="0"/>
                  </a:cubicBezTo>
                </a:path>
              </a:pathLst>
            </a:custGeom>
            <a:noFill/>
            <a:ln w="127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6"/>
            <p:cNvSpPr/>
            <p:nvPr/>
          </p:nvSpPr>
          <p:spPr>
            <a:xfrm>
              <a:off x="4256690" y="2514599"/>
              <a:ext cx="2522482" cy="3693565"/>
            </a:xfrm>
            <a:custGeom>
              <a:avLst/>
              <a:gdLst>
                <a:gd name="connsiteX0" fmla="*/ 0 w 2522482"/>
                <a:gd name="connsiteY0" fmla="*/ 4109544 h 4179668"/>
                <a:gd name="connsiteX1" fmla="*/ 409903 w 2522482"/>
                <a:gd name="connsiteY1" fmla="*/ 4172606 h 4179668"/>
                <a:gd name="connsiteX2" fmla="*/ 777765 w 2522482"/>
                <a:gd name="connsiteY2" fmla="*/ 3962400 h 4179668"/>
                <a:gd name="connsiteX3" fmla="*/ 1124607 w 2522482"/>
                <a:gd name="connsiteY3" fmla="*/ 2511972 h 4179668"/>
                <a:gd name="connsiteX4" fmla="*/ 1566041 w 2522482"/>
                <a:gd name="connsiteY4" fmla="*/ 567558 h 4179668"/>
                <a:gd name="connsiteX5" fmla="*/ 2522482 w 2522482"/>
                <a:gd name="connsiteY5" fmla="*/ 0 h 417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2482" h="4179668">
                  <a:moveTo>
                    <a:pt x="0" y="4109544"/>
                  </a:moveTo>
                  <a:cubicBezTo>
                    <a:pt x="140138" y="4153337"/>
                    <a:pt x="280276" y="4197130"/>
                    <a:pt x="409903" y="4172606"/>
                  </a:cubicBezTo>
                  <a:cubicBezTo>
                    <a:pt x="539531" y="4148082"/>
                    <a:pt x="658648" y="4239172"/>
                    <a:pt x="777765" y="3962400"/>
                  </a:cubicBezTo>
                  <a:cubicBezTo>
                    <a:pt x="896882" y="3685628"/>
                    <a:pt x="993228" y="3077779"/>
                    <a:pt x="1124607" y="2511972"/>
                  </a:cubicBezTo>
                  <a:cubicBezTo>
                    <a:pt x="1255986" y="1946165"/>
                    <a:pt x="1333062" y="986220"/>
                    <a:pt x="1566041" y="567558"/>
                  </a:cubicBezTo>
                  <a:cubicBezTo>
                    <a:pt x="1799020" y="148896"/>
                    <a:pt x="2160751" y="74448"/>
                    <a:pt x="2522482" y="0"/>
                  </a:cubicBezTo>
                </a:path>
              </a:pathLst>
            </a:custGeom>
            <a:noFill/>
            <a:ln w="127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dash"/>
                </a:ln>
              </a:endParaRPr>
            </a:p>
          </p:txBody>
        </p:sp>
        <p:sp>
          <p:nvSpPr>
            <p:cNvPr id="38" name="Rectangle 37"/>
            <p:cNvSpPr/>
            <p:nvPr/>
          </p:nvSpPr>
          <p:spPr>
            <a:xfrm>
              <a:off x="5596102" y="3334824"/>
              <a:ext cx="2442997" cy="508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2A. Signed Image Discover</a:t>
              </a:r>
              <a:endParaRPr lang="zh-CN" altLang="en-US" dirty="0">
                <a:solidFill>
                  <a:schemeClr val="tx1"/>
                </a:solidFill>
              </a:endParaRPr>
            </a:p>
          </p:txBody>
        </p:sp>
      </p:grpSp>
      <p:grpSp>
        <p:nvGrpSpPr>
          <p:cNvPr id="26" name="Group 68"/>
          <p:cNvGrpSpPr/>
          <p:nvPr/>
        </p:nvGrpSpPr>
        <p:grpSpPr>
          <a:xfrm>
            <a:off x="0" y="3162300"/>
            <a:ext cx="2362200" cy="2581603"/>
            <a:chOff x="0" y="3619500"/>
            <a:chExt cx="2362200" cy="2581603"/>
          </a:xfrm>
        </p:grpSpPr>
        <p:sp>
          <p:nvSpPr>
            <p:cNvPr id="40" name="Freeform 39"/>
            <p:cNvSpPr/>
            <p:nvPr/>
          </p:nvSpPr>
          <p:spPr>
            <a:xfrm>
              <a:off x="1476384" y="4289550"/>
              <a:ext cx="885816" cy="1882650"/>
            </a:xfrm>
            <a:custGeom>
              <a:avLst/>
              <a:gdLst>
                <a:gd name="connsiteX0" fmla="*/ 864796 w 885816"/>
                <a:gd name="connsiteY0" fmla="*/ 3016593 h 3016593"/>
                <a:gd name="connsiteX1" fmla="*/ 391830 w 885816"/>
                <a:gd name="connsiteY1" fmla="*/ 2785365 h 3016593"/>
                <a:gd name="connsiteX2" fmla="*/ 34478 w 885816"/>
                <a:gd name="connsiteY2" fmla="*/ 1997089 h 3016593"/>
                <a:gd name="connsiteX3" fmla="*/ 44989 w 885816"/>
                <a:gd name="connsiteY3" fmla="*/ 1166772 h 3016593"/>
                <a:gd name="connsiteX4" fmla="*/ 307747 w 885816"/>
                <a:gd name="connsiteY4" fmla="*/ 546662 h 3016593"/>
                <a:gd name="connsiteX5" fmla="*/ 707141 w 885816"/>
                <a:gd name="connsiteY5" fmla="*/ 84207 h 3016593"/>
                <a:gd name="connsiteX6" fmla="*/ 885816 w 885816"/>
                <a:gd name="connsiteY6" fmla="*/ 124 h 3016593"/>
                <a:gd name="connsiteX7" fmla="*/ 885816 w 885816"/>
                <a:gd name="connsiteY7" fmla="*/ 124 h 301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5816" h="3016593">
                  <a:moveTo>
                    <a:pt x="864796" y="3016593"/>
                  </a:moveTo>
                  <a:cubicBezTo>
                    <a:pt x="697506" y="2985937"/>
                    <a:pt x="530216" y="2955282"/>
                    <a:pt x="391830" y="2785365"/>
                  </a:cubicBezTo>
                  <a:cubicBezTo>
                    <a:pt x="253444" y="2615448"/>
                    <a:pt x="92285" y="2266854"/>
                    <a:pt x="34478" y="1997089"/>
                  </a:cubicBezTo>
                  <a:cubicBezTo>
                    <a:pt x="-23329" y="1727324"/>
                    <a:pt x="-556" y="1408510"/>
                    <a:pt x="44989" y="1166772"/>
                  </a:cubicBezTo>
                  <a:cubicBezTo>
                    <a:pt x="90534" y="925034"/>
                    <a:pt x="197388" y="727089"/>
                    <a:pt x="307747" y="546662"/>
                  </a:cubicBezTo>
                  <a:cubicBezTo>
                    <a:pt x="418106" y="366235"/>
                    <a:pt x="610796" y="175297"/>
                    <a:pt x="707141" y="84207"/>
                  </a:cubicBezTo>
                  <a:cubicBezTo>
                    <a:pt x="803486" y="-6883"/>
                    <a:pt x="885816" y="124"/>
                    <a:pt x="885816" y="124"/>
                  </a:cubicBezTo>
                  <a:lnTo>
                    <a:pt x="885816" y="124"/>
                  </a:lnTo>
                </a:path>
              </a:pathLst>
            </a:custGeom>
            <a:noFill/>
            <a:ln w="12700">
              <a:solidFill>
                <a:srgbClr val="0060A8"/>
              </a:solidFill>
              <a:prstDash val="lg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ectangle 40"/>
            <p:cNvSpPr/>
            <p:nvPr/>
          </p:nvSpPr>
          <p:spPr>
            <a:xfrm>
              <a:off x="0" y="5122997"/>
              <a:ext cx="1725299" cy="885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2B. Signature Verification</a:t>
              </a:r>
              <a:endParaRPr lang="zh-CN" altLang="en-US" sz="1600" dirty="0">
                <a:solidFill>
                  <a:schemeClr val="tx1"/>
                </a:solidFill>
              </a:endParaRPr>
            </a:p>
          </p:txBody>
        </p:sp>
        <p:sp>
          <p:nvSpPr>
            <p:cNvPr id="42" name="Freeform 41"/>
            <p:cNvSpPr/>
            <p:nvPr/>
          </p:nvSpPr>
          <p:spPr>
            <a:xfrm>
              <a:off x="1366555" y="3619500"/>
              <a:ext cx="987762" cy="2581603"/>
            </a:xfrm>
            <a:custGeom>
              <a:avLst/>
              <a:gdLst>
                <a:gd name="connsiteX0" fmla="*/ 977252 w 987762"/>
                <a:gd name="connsiteY0" fmla="*/ 2144110 h 2144110"/>
                <a:gd name="connsiteX1" fmla="*/ 483266 w 987762"/>
                <a:gd name="connsiteY1" fmla="*/ 2081048 h 2144110"/>
                <a:gd name="connsiteX2" fmla="*/ 209997 w 987762"/>
                <a:gd name="connsiteY2" fmla="*/ 1839310 h 2144110"/>
                <a:gd name="connsiteX3" fmla="*/ 41831 w 987762"/>
                <a:gd name="connsiteY3" fmla="*/ 1492469 h 2144110"/>
                <a:gd name="connsiteX4" fmla="*/ 10300 w 987762"/>
                <a:gd name="connsiteY4" fmla="*/ 966952 h 2144110"/>
                <a:gd name="connsiteX5" fmla="*/ 188976 w 987762"/>
                <a:gd name="connsiteY5" fmla="*/ 472966 h 2144110"/>
                <a:gd name="connsiteX6" fmla="*/ 619900 w 987762"/>
                <a:gd name="connsiteY6" fmla="*/ 94593 h 2144110"/>
                <a:gd name="connsiteX7" fmla="*/ 987762 w 987762"/>
                <a:gd name="connsiteY7" fmla="*/ 0 h 214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7762" h="2144110">
                  <a:moveTo>
                    <a:pt x="977252" y="2144110"/>
                  </a:moveTo>
                  <a:cubicBezTo>
                    <a:pt x="794197" y="2137979"/>
                    <a:pt x="611142" y="2131848"/>
                    <a:pt x="483266" y="2081048"/>
                  </a:cubicBezTo>
                  <a:cubicBezTo>
                    <a:pt x="355390" y="2030248"/>
                    <a:pt x="283569" y="1937406"/>
                    <a:pt x="209997" y="1839310"/>
                  </a:cubicBezTo>
                  <a:cubicBezTo>
                    <a:pt x="136424" y="1741213"/>
                    <a:pt x="75114" y="1637862"/>
                    <a:pt x="41831" y="1492469"/>
                  </a:cubicBezTo>
                  <a:cubicBezTo>
                    <a:pt x="8548" y="1347076"/>
                    <a:pt x="-14224" y="1136869"/>
                    <a:pt x="10300" y="966952"/>
                  </a:cubicBezTo>
                  <a:cubicBezTo>
                    <a:pt x="34824" y="797035"/>
                    <a:pt x="87376" y="618359"/>
                    <a:pt x="188976" y="472966"/>
                  </a:cubicBezTo>
                  <a:cubicBezTo>
                    <a:pt x="290576" y="327573"/>
                    <a:pt x="486769" y="173421"/>
                    <a:pt x="619900" y="94593"/>
                  </a:cubicBezTo>
                  <a:cubicBezTo>
                    <a:pt x="753031" y="15765"/>
                    <a:pt x="870396" y="7882"/>
                    <a:pt x="987762" y="0"/>
                  </a:cubicBezTo>
                </a:path>
              </a:pathLst>
            </a:custGeom>
            <a:noFill/>
            <a:ln w="127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Group 70"/>
          <p:cNvGrpSpPr/>
          <p:nvPr/>
        </p:nvGrpSpPr>
        <p:grpSpPr>
          <a:xfrm>
            <a:off x="4256690" y="1392115"/>
            <a:ext cx="2133600" cy="4137150"/>
            <a:chOff x="4256690" y="1981200"/>
            <a:chExt cx="2133600" cy="4137150"/>
          </a:xfrm>
        </p:grpSpPr>
        <p:sp>
          <p:nvSpPr>
            <p:cNvPr id="44" name="Freeform 43"/>
            <p:cNvSpPr/>
            <p:nvPr/>
          </p:nvSpPr>
          <p:spPr>
            <a:xfrm>
              <a:off x="4269828" y="4876800"/>
              <a:ext cx="2119148" cy="1241550"/>
            </a:xfrm>
            <a:custGeom>
              <a:avLst/>
              <a:gdLst>
                <a:gd name="connsiteX0" fmla="*/ 10922 w 3143005"/>
                <a:gd name="connsiteY0" fmla="*/ 1261242 h 1270343"/>
                <a:gd name="connsiteX1" fmla="*/ 95005 w 3143005"/>
                <a:gd name="connsiteY1" fmla="*/ 1261242 h 1270343"/>
                <a:gd name="connsiteX2" fmla="*/ 704605 w 3143005"/>
                <a:gd name="connsiteY2" fmla="*/ 1166649 h 1270343"/>
                <a:gd name="connsiteX3" fmla="*/ 1061957 w 3143005"/>
                <a:gd name="connsiteY3" fmla="*/ 830318 h 1270343"/>
                <a:gd name="connsiteX4" fmla="*/ 1450840 w 3143005"/>
                <a:gd name="connsiteY4" fmla="*/ 525518 h 1270343"/>
                <a:gd name="connsiteX5" fmla="*/ 2333709 w 3143005"/>
                <a:gd name="connsiteY5" fmla="*/ 147145 h 1270343"/>
                <a:gd name="connsiteX6" fmla="*/ 3143005 w 3143005"/>
                <a:gd name="connsiteY6" fmla="*/ 0 h 127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3005" h="1270343">
                  <a:moveTo>
                    <a:pt x="10922" y="1261242"/>
                  </a:moveTo>
                  <a:cubicBezTo>
                    <a:pt x="-4844" y="1269124"/>
                    <a:pt x="-20609" y="1277007"/>
                    <a:pt x="95005" y="1261242"/>
                  </a:cubicBezTo>
                  <a:cubicBezTo>
                    <a:pt x="210619" y="1245477"/>
                    <a:pt x="543446" y="1238470"/>
                    <a:pt x="704605" y="1166649"/>
                  </a:cubicBezTo>
                  <a:cubicBezTo>
                    <a:pt x="865764" y="1094828"/>
                    <a:pt x="937585" y="937173"/>
                    <a:pt x="1061957" y="830318"/>
                  </a:cubicBezTo>
                  <a:cubicBezTo>
                    <a:pt x="1186329" y="723463"/>
                    <a:pt x="1238881" y="639380"/>
                    <a:pt x="1450840" y="525518"/>
                  </a:cubicBezTo>
                  <a:cubicBezTo>
                    <a:pt x="1662799" y="411656"/>
                    <a:pt x="2051682" y="234731"/>
                    <a:pt x="2333709" y="147145"/>
                  </a:cubicBezTo>
                  <a:cubicBezTo>
                    <a:pt x="2615737" y="59559"/>
                    <a:pt x="2879371" y="29779"/>
                    <a:pt x="3143005" y="0"/>
                  </a:cubicBezTo>
                </a:path>
              </a:pathLst>
            </a:custGeom>
            <a:noFill/>
            <a:ln w="381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reeform 44"/>
            <p:cNvSpPr/>
            <p:nvPr/>
          </p:nvSpPr>
          <p:spPr>
            <a:xfrm>
              <a:off x="4256690" y="1981200"/>
              <a:ext cx="2133600" cy="4114800"/>
            </a:xfrm>
            <a:custGeom>
              <a:avLst/>
              <a:gdLst>
                <a:gd name="connsiteX0" fmla="*/ 0 w 2133600"/>
                <a:gd name="connsiteY0" fmla="*/ 4288221 h 4288221"/>
                <a:gd name="connsiteX1" fmla="*/ 546538 w 2133600"/>
                <a:gd name="connsiteY1" fmla="*/ 4193628 h 4288221"/>
                <a:gd name="connsiteX2" fmla="*/ 924910 w 2133600"/>
                <a:gd name="connsiteY2" fmla="*/ 3321269 h 4288221"/>
                <a:gd name="connsiteX3" fmla="*/ 1229710 w 2133600"/>
                <a:gd name="connsiteY3" fmla="*/ 998483 h 4288221"/>
                <a:gd name="connsiteX4" fmla="*/ 1566041 w 2133600"/>
                <a:gd name="connsiteY4" fmla="*/ 231228 h 4288221"/>
                <a:gd name="connsiteX5" fmla="*/ 2133600 w 2133600"/>
                <a:gd name="connsiteY5" fmla="*/ 0 h 428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4288221">
                  <a:moveTo>
                    <a:pt x="0" y="4288221"/>
                  </a:moveTo>
                  <a:lnTo>
                    <a:pt x="546538" y="4193628"/>
                  </a:lnTo>
                  <a:cubicBezTo>
                    <a:pt x="700690" y="4032469"/>
                    <a:pt x="811048" y="3853793"/>
                    <a:pt x="924910" y="3321269"/>
                  </a:cubicBezTo>
                  <a:cubicBezTo>
                    <a:pt x="1038772" y="2788745"/>
                    <a:pt x="1122855" y="1513490"/>
                    <a:pt x="1229710" y="998483"/>
                  </a:cubicBezTo>
                  <a:cubicBezTo>
                    <a:pt x="1336565" y="483476"/>
                    <a:pt x="1415393" y="397642"/>
                    <a:pt x="1566041" y="231228"/>
                  </a:cubicBezTo>
                  <a:cubicBezTo>
                    <a:pt x="1716689" y="64814"/>
                    <a:pt x="2133600" y="0"/>
                    <a:pt x="2133600" y="0"/>
                  </a:cubicBezTo>
                </a:path>
              </a:pathLst>
            </a:custGeom>
            <a:noFill/>
            <a:ln w="381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ectangle 45"/>
            <p:cNvSpPr/>
            <p:nvPr/>
          </p:nvSpPr>
          <p:spPr>
            <a:xfrm>
              <a:off x="4480691" y="2057400"/>
              <a:ext cx="1081909" cy="1167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2C. Signed Image Load &amp;</a:t>
              </a:r>
              <a:br>
                <a:rPr lang="en-US" altLang="zh-CN" sz="1400" dirty="0" smtClean="0">
                  <a:solidFill>
                    <a:schemeClr val="tx1"/>
                  </a:solidFill>
                </a:rPr>
              </a:br>
              <a:r>
                <a:rPr lang="en-US" altLang="zh-CN" sz="1400" dirty="0" smtClean="0">
                  <a:solidFill>
                    <a:schemeClr val="tx1"/>
                  </a:solidFill>
                </a:rPr>
                <a:t>Measure to</a:t>
              </a:r>
            </a:p>
            <a:p>
              <a:pPr algn="ctr"/>
              <a:r>
                <a:rPr lang="en-US" altLang="zh-CN" sz="1400" dirty="0" smtClean="0">
                  <a:solidFill>
                    <a:schemeClr val="tx1"/>
                  </a:solidFill>
                </a:rPr>
                <a:t>TPM</a:t>
              </a:r>
              <a:endParaRPr lang="zh-CN" altLang="en-US" sz="1400" dirty="0">
                <a:solidFill>
                  <a:schemeClr val="tx1"/>
                </a:solidFill>
              </a:endParaRPr>
            </a:p>
          </p:txBody>
        </p:sp>
      </p:grpSp>
      <p:grpSp>
        <p:nvGrpSpPr>
          <p:cNvPr id="39" name="Group 71"/>
          <p:cNvGrpSpPr/>
          <p:nvPr/>
        </p:nvGrpSpPr>
        <p:grpSpPr>
          <a:xfrm>
            <a:off x="2379785" y="2948354"/>
            <a:ext cx="2667000" cy="1219200"/>
            <a:chOff x="2362200" y="3352800"/>
            <a:chExt cx="2667000" cy="1219200"/>
          </a:xfrm>
        </p:grpSpPr>
        <p:grpSp>
          <p:nvGrpSpPr>
            <p:cNvPr id="43" name="Group 64"/>
            <p:cNvGrpSpPr/>
            <p:nvPr/>
          </p:nvGrpSpPr>
          <p:grpSpPr>
            <a:xfrm>
              <a:off x="2364828" y="3352800"/>
              <a:ext cx="2664372" cy="533400"/>
              <a:chOff x="2364828" y="3352800"/>
              <a:chExt cx="2664372" cy="533400"/>
            </a:xfrm>
          </p:grpSpPr>
          <p:sp>
            <p:nvSpPr>
              <p:cNvPr id="52" name="Rectangle 51"/>
              <p:cNvSpPr/>
              <p:nvPr/>
            </p:nvSpPr>
            <p:spPr>
              <a:xfrm>
                <a:off x="2364828" y="3352800"/>
                <a:ext cx="1905000" cy="5334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db</a:t>
                </a:r>
                <a:endParaRPr lang="zh-CN" altLang="en-US" sz="1600" dirty="0">
                  <a:solidFill>
                    <a:schemeClr val="tx1"/>
                  </a:solidFill>
                </a:endParaRPr>
              </a:p>
            </p:txBody>
          </p:sp>
          <p:sp>
            <p:nvSpPr>
              <p:cNvPr id="53" name="Horizontal Scroll 52"/>
              <p:cNvSpPr/>
              <p:nvPr/>
            </p:nvSpPr>
            <p:spPr>
              <a:xfrm>
                <a:off x="3566948" y="3368549"/>
                <a:ext cx="1462252" cy="441451"/>
              </a:xfrm>
              <a:prstGeom prst="horizontalScroll">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rgbClr val="00B050"/>
                    </a:solidFill>
                  </a:rPr>
                  <a:t>Certificate</a:t>
                </a:r>
              </a:p>
            </p:txBody>
          </p:sp>
        </p:grpSp>
        <p:grpSp>
          <p:nvGrpSpPr>
            <p:cNvPr id="47" name="Group 65"/>
            <p:cNvGrpSpPr/>
            <p:nvPr/>
          </p:nvGrpSpPr>
          <p:grpSpPr>
            <a:xfrm>
              <a:off x="2362200" y="4038599"/>
              <a:ext cx="2667000" cy="533401"/>
              <a:chOff x="2362200" y="4038599"/>
              <a:chExt cx="2667000" cy="533401"/>
            </a:xfrm>
          </p:grpSpPr>
          <p:sp>
            <p:nvSpPr>
              <p:cNvPr id="50" name="Rectangle 49"/>
              <p:cNvSpPr/>
              <p:nvPr/>
            </p:nvSpPr>
            <p:spPr>
              <a:xfrm>
                <a:off x="2362200" y="4038599"/>
                <a:ext cx="1905000" cy="53340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smtClean="0">
                    <a:solidFill>
                      <a:schemeClr val="tx1"/>
                    </a:solidFill>
                  </a:rPr>
                  <a:t>dbx</a:t>
                </a:r>
                <a:endParaRPr lang="zh-CN" altLang="en-US" sz="1600" dirty="0">
                  <a:solidFill>
                    <a:schemeClr val="tx1"/>
                  </a:solidFill>
                </a:endParaRPr>
              </a:p>
            </p:txBody>
          </p:sp>
          <p:sp>
            <p:nvSpPr>
              <p:cNvPr id="51" name="Horizontal Scroll 50"/>
              <p:cNvSpPr/>
              <p:nvPr/>
            </p:nvSpPr>
            <p:spPr>
              <a:xfrm>
                <a:off x="3581400" y="4054349"/>
                <a:ext cx="1447800" cy="441451"/>
              </a:xfrm>
              <a:prstGeom prst="horizontalScroll">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rgbClr val="FF0000"/>
                    </a:solidFill>
                  </a:rPr>
                  <a:t>Certificate</a:t>
                </a:r>
              </a:p>
            </p:txBody>
          </p:sp>
        </p:grpSp>
      </p:grpSp>
      <p:sp>
        <p:nvSpPr>
          <p:cNvPr id="54" name="Rectangle 53"/>
          <p:cNvSpPr/>
          <p:nvPr/>
        </p:nvSpPr>
        <p:spPr>
          <a:xfrm>
            <a:off x="6515431" y="1534184"/>
            <a:ext cx="1388521" cy="326243"/>
          </a:xfrm>
          <a:prstGeom prst="rect">
            <a:avLst/>
          </a:prstGeom>
        </p:spPr>
        <p:txBody>
          <a:bodyPr wrap="none">
            <a:spAutoFit/>
          </a:bodyPr>
          <a:lstStyle/>
          <a:p>
            <a:r>
              <a:rPr lang="en-US" altLang="zh-CN" sz="1600" dirty="0" smtClean="0"/>
              <a:t>OpRom.efi</a:t>
            </a:r>
          </a:p>
        </p:txBody>
      </p:sp>
      <p:sp>
        <p:nvSpPr>
          <p:cNvPr id="55" name="Rectangle 54"/>
          <p:cNvSpPr/>
          <p:nvPr/>
        </p:nvSpPr>
        <p:spPr>
          <a:xfrm>
            <a:off x="457200" y="2722956"/>
            <a:ext cx="1690692" cy="683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3. Post ship update DB</a:t>
            </a:r>
            <a:endParaRPr lang="zh-CN" altLang="en-US" dirty="0">
              <a:solidFill>
                <a:schemeClr val="tx1"/>
              </a:solidFill>
            </a:endParaRPr>
          </a:p>
        </p:txBody>
      </p:sp>
      <p:grpSp>
        <p:nvGrpSpPr>
          <p:cNvPr id="48" name="Group 46"/>
          <p:cNvGrpSpPr/>
          <p:nvPr/>
        </p:nvGrpSpPr>
        <p:grpSpPr>
          <a:xfrm>
            <a:off x="73572" y="2638186"/>
            <a:ext cx="462456" cy="620335"/>
            <a:chOff x="381000" y="1600200"/>
            <a:chExt cx="462456" cy="620335"/>
          </a:xfrm>
        </p:grpSpPr>
        <p:sp>
          <p:nvSpPr>
            <p:cNvPr id="57" name="Oval 56"/>
            <p:cNvSpPr/>
            <p:nvPr/>
          </p:nvSpPr>
          <p:spPr>
            <a:xfrm>
              <a:off x="386256" y="1600200"/>
              <a:ext cx="457200" cy="304800"/>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Straight Connector 57"/>
            <p:cNvCxnSpPr/>
            <p:nvPr/>
          </p:nvCxnSpPr>
          <p:spPr>
            <a:xfrm>
              <a:off x="381000" y="1998183"/>
              <a:ext cx="4572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7" idx="4"/>
            </p:cNvCxnSpPr>
            <p:nvPr/>
          </p:nvCxnSpPr>
          <p:spPr>
            <a:xfrm>
              <a:off x="614856" y="1905000"/>
              <a:ext cx="0" cy="17739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457200" y="2079479"/>
              <a:ext cx="157656" cy="1410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14855" y="2082394"/>
              <a:ext cx="223345" cy="138141"/>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62" name="Content Placeholder 3"/>
          <p:cNvSpPr>
            <a:spLocks noGrp="1"/>
          </p:cNvSpPr>
          <p:nvPr>
            <p:ph idx="10"/>
          </p:nvPr>
        </p:nvSpPr>
        <p:spPr>
          <a:xfrm>
            <a:off x="228600" y="5943600"/>
            <a:ext cx="7696200" cy="838200"/>
          </a:xfrm>
        </p:spPr>
        <p:txBody>
          <a:bodyPr>
            <a:normAutofit fontScale="62500" lnSpcReduction="20000"/>
          </a:bodyPr>
          <a:lstStyle/>
          <a:p>
            <a:pPr algn="l"/>
            <a:r>
              <a:rPr lang="en-US" sz="3900" dirty="0" smtClean="0">
                <a:solidFill>
                  <a:schemeClr val="tx1"/>
                </a:solidFill>
              </a:rPr>
              <a:t>UEFI Secure Boot Ceremony-</a:t>
            </a:r>
          </a:p>
          <a:p>
            <a:pPr algn="l"/>
            <a:r>
              <a:rPr lang="en-US" dirty="0"/>
              <a:t>Ellison</a:t>
            </a:r>
            <a:r>
              <a:rPr lang="en-US" b="0" dirty="0"/>
              <a:t>, Carl M. “</a:t>
            </a:r>
            <a:r>
              <a:rPr lang="en-US" dirty="0"/>
              <a:t>Ceremony</a:t>
            </a:r>
            <a:r>
              <a:rPr lang="en-US" b="0" dirty="0"/>
              <a:t> Design and Analysis,” IACR Cryptology </a:t>
            </a:r>
            <a:r>
              <a:rPr lang="en-US" b="0" dirty="0" err="1"/>
              <a:t>ePrint</a:t>
            </a:r>
            <a:r>
              <a:rPr lang="en-US" b="0" dirty="0"/>
              <a:t> Archive (2007): 399. https://eprint.iacr.org/2007/</a:t>
            </a:r>
            <a:r>
              <a:rPr lang="en-US" dirty="0"/>
              <a:t>399</a:t>
            </a:r>
            <a:r>
              <a:rPr lang="en-US" b="0" dirty="0"/>
              <a:t>.</a:t>
            </a:r>
            <a:r>
              <a:rPr lang="en-US" dirty="0"/>
              <a:t>pdf</a:t>
            </a:r>
          </a:p>
        </p:txBody>
      </p:sp>
    </p:spTree>
    <p:extLst>
      <p:ext uri="{BB962C8B-B14F-4D97-AF65-F5344CB8AC3E}">
        <p14:creationId xmlns:p14="http://schemas.microsoft.com/office/powerpoint/2010/main" val="102230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22" presetClass="entr" presetSubtype="8"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left)">
                                      <p:cBhvr>
                                        <p:cTn id="46" dur="500"/>
                                        <p:tgtEl>
                                          <p:spTgt spid="55"/>
                                        </p:tgtEl>
                                      </p:cBhvr>
                                    </p:animEffec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down)">
                                      <p:cBhvr>
                                        <p:cTn id="50" dur="500"/>
                                        <p:tgtEl>
                                          <p:spTgt spid="17"/>
                                        </p:tgtEl>
                                      </p:cBhvr>
                                    </p:animEffect>
                                  </p:childTnLst>
                                </p:cTn>
                              </p:par>
                            </p:childTnLst>
                          </p:cTn>
                        </p:par>
                        <p:par>
                          <p:cTn id="51" fill="hold">
                            <p:stCondLst>
                              <p:cond delay="1000"/>
                            </p:stCondLst>
                            <p:childTnLst>
                              <p:par>
                                <p:cTn id="52" presetID="22" presetClass="entr" presetSubtype="4" fill="hold"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down)">
                                      <p:cBhvr>
                                        <p:cTn id="54" dur="500"/>
                                        <p:tgtEl>
                                          <p:spTgt spid="35"/>
                                        </p:tgtEl>
                                      </p:cBhvr>
                                    </p:animEffect>
                                  </p:childTnLst>
                                </p:cTn>
                              </p:par>
                            </p:childTnLst>
                          </p:cTn>
                        </p:par>
                        <p:par>
                          <p:cTn id="55" fill="hold">
                            <p:stCondLst>
                              <p:cond delay="1500"/>
                            </p:stCondLst>
                            <p:childTnLst>
                              <p:par>
                                <p:cTn id="56" presetID="22" presetClass="entr" presetSubtype="4" fill="hold" nodeType="after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down)">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5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a:xfrm>
            <a:off x="456406" y="0"/>
            <a:ext cx="8231187" cy="889000"/>
          </a:xfrm>
        </p:spPr>
        <p:txBody>
          <a:bodyPr>
            <a:normAutofit fontScale="90000"/>
          </a:bodyPr>
          <a:lstStyle/>
          <a:p>
            <a:r>
              <a:rPr lang="en-US" dirty="0" smtClean="0"/>
              <a:t>Relevant open source software packages/routines for Authorization flow</a:t>
            </a:r>
            <a:endParaRPr lang="en-US" dirty="0"/>
          </a:p>
        </p:txBody>
      </p:sp>
      <p:sp>
        <p:nvSpPr>
          <p:cNvPr id="41" name="Rectangle 40"/>
          <p:cNvSpPr/>
          <p:nvPr/>
        </p:nvSpPr>
        <p:spPr>
          <a:xfrm>
            <a:off x="1409178" y="5937337"/>
            <a:ext cx="7045890" cy="646331"/>
          </a:xfrm>
          <a:prstGeom prst="rect">
            <a:avLst/>
          </a:prstGeom>
        </p:spPr>
        <p:txBody>
          <a:bodyPr wrap="square">
            <a:spAutoFit/>
          </a:bodyPr>
          <a:lstStyle/>
          <a:p>
            <a:r>
              <a:rPr lang="en-US" dirty="0" smtClean="0"/>
              <a:t>See </a:t>
            </a:r>
            <a:r>
              <a:rPr lang="en-US" i="1" dirty="0" smtClean="0"/>
              <a:t>Rosenbaum, Zimmer, "A Tour Beyond BIOS into UEFI Secure Boot,“ </a:t>
            </a:r>
            <a:r>
              <a:rPr lang="en-US" dirty="0" smtClean="0"/>
              <a:t>for more details</a:t>
            </a:r>
            <a:endParaRPr lang="en-US" dirty="0"/>
          </a:p>
        </p:txBody>
      </p:sp>
      <p:sp>
        <p:nvSpPr>
          <p:cNvPr id="7168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1681" name="Object 1"/>
          <p:cNvGraphicFramePr>
            <a:graphicFrameLocks noChangeAspect="1"/>
          </p:cNvGraphicFramePr>
          <p:nvPr>
            <p:extLst>
              <p:ext uri="{D42A27DB-BD31-4B8C-83A1-F6EECF244321}">
                <p14:modId xmlns:p14="http://schemas.microsoft.com/office/powerpoint/2010/main" val="2662384396"/>
              </p:ext>
            </p:extLst>
          </p:nvPr>
        </p:nvGraphicFramePr>
        <p:xfrm>
          <a:off x="651354" y="1365337"/>
          <a:ext cx="5067300" cy="4133850"/>
        </p:xfrm>
        <a:graphic>
          <a:graphicData uri="http://schemas.openxmlformats.org/presentationml/2006/ole">
            <mc:AlternateContent xmlns:mc="http://schemas.openxmlformats.org/markup-compatibility/2006">
              <mc:Choice xmlns:v="urn:schemas-microsoft-com:vml" Requires="v">
                <p:oleObj spid="_x0000_s5155" name="Visio" r:id="rId4" imgW="5875060" imgH="4793106" progId="Visio.Drawing.11">
                  <p:embed/>
                </p:oleObj>
              </mc:Choice>
              <mc:Fallback>
                <p:oleObj name="Visio" r:id="rId4" imgW="5875060" imgH="4793106" progId="Visio.Drawing.11">
                  <p:embed/>
                  <p:pic>
                    <p:nvPicPr>
                      <p:cNvPr id="0" name=""/>
                      <p:cNvPicPr>
                        <a:picLocks noChangeAspect="1" noChangeArrowheads="1"/>
                      </p:cNvPicPr>
                      <p:nvPr/>
                    </p:nvPicPr>
                    <p:blipFill>
                      <a:blip r:embed="rId5"/>
                      <a:srcRect/>
                      <a:stretch>
                        <a:fillRect/>
                      </a:stretch>
                    </p:blipFill>
                    <p:spPr bwMode="auto">
                      <a:xfrm>
                        <a:off x="651354" y="1365337"/>
                        <a:ext cx="5067300" cy="413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86991774"/>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p:cNvSpPr/>
          <p:nvPr/>
        </p:nvSpPr>
        <p:spPr>
          <a:xfrm>
            <a:off x="257760" y="438000"/>
            <a:ext cx="8654400" cy="5124600"/>
          </a:xfrm>
          <a:prstGeom prst="rect">
            <a:avLst/>
          </a:prstGeom>
        </p:spPr>
      </p:sp>
      <p:sp>
        <p:nvSpPr>
          <p:cNvPr id="5" name="CustomShape 3"/>
          <p:cNvSpPr/>
          <p:nvPr/>
        </p:nvSpPr>
        <p:spPr>
          <a:xfrm>
            <a:off x="228600" y="5127720"/>
            <a:ext cx="8683560" cy="434880"/>
          </a:xfrm>
          <a:prstGeom prst="roundRect">
            <a:avLst>
              <a:gd name="adj" fmla="val 16667"/>
            </a:avLst>
          </a:prstGeom>
          <a:gradFill>
            <a:gsLst>
              <a:gs pos="0">
                <a:srgbClr val="005998"/>
              </a:gs>
              <a:gs pos="100000">
                <a:srgbClr val="003A5D"/>
              </a:gs>
            </a:gsLst>
            <a:lin ang="2700000"/>
          </a:gradFill>
          <a:ln w="19080">
            <a:solidFill>
              <a:srgbClr val="292929"/>
            </a:solidFill>
            <a:round/>
          </a:ln>
        </p:spPr>
        <p:txBody>
          <a:bodyPr lIns="90000" tIns="45000" rIns="90000" bIns="45000" anchor="ctr"/>
          <a:lstStyle/>
          <a:p>
            <a:pPr algn="ctr">
              <a:lnSpc>
                <a:spcPct val="100000"/>
              </a:lnSpc>
            </a:pPr>
            <a:r>
              <a:rPr lang="en-US" sz="2000" b="1" i="1" dirty="0">
                <a:solidFill>
                  <a:srgbClr val="FFFFFF"/>
                </a:solidFill>
                <a:latin typeface="Verdana"/>
              </a:rPr>
              <a:t>Load the UEFI image as long as it is trusted</a:t>
            </a:r>
            <a:endParaRPr dirty="0"/>
          </a:p>
        </p:txBody>
      </p:sp>
      <p:pic>
        <p:nvPicPr>
          <p:cNvPr id="6" name="Picture 5"/>
          <p:cNvPicPr/>
          <p:nvPr/>
        </p:nvPicPr>
        <p:blipFill>
          <a:blip r:embed="rId3" cstate="print"/>
          <a:stretch>
            <a:fillRect/>
          </a:stretch>
        </p:blipFill>
        <p:spPr>
          <a:xfrm>
            <a:off x="34920" y="613800"/>
            <a:ext cx="9141840" cy="4426920"/>
          </a:xfrm>
          <a:prstGeom prst="rect">
            <a:avLst/>
          </a:prstGeom>
        </p:spPr>
      </p:pic>
      <p:sp>
        <p:nvSpPr>
          <p:cNvPr id="7" name="Content Placeholder 3"/>
          <p:cNvSpPr>
            <a:spLocks noGrp="1"/>
          </p:cNvSpPr>
          <p:nvPr>
            <p:ph idx="10"/>
          </p:nvPr>
        </p:nvSpPr>
        <p:spPr>
          <a:xfrm>
            <a:off x="228600" y="5943600"/>
            <a:ext cx="7696200" cy="838200"/>
          </a:xfrm>
        </p:spPr>
        <p:txBody>
          <a:bodyPr/>
          <a:lstStyle/>
          <a:p>
            <a:r>
              <a:rPr lang="en-US" dirty="0" smtClean="0"/>
              <a:t>Linux Update – Multiple OS Boot with MOK</a:t>
            </a:r>
            <a:endParaRPr lang="en-US" dirty="0"/>
          </a:p>
        </p:txBody>
      </p:sp>
    </p:spTree>
    <p:extLst>
      <p:ext uri="{BB962C8B-B14F-4D97-AF65-F5344CB8AC3E}">
        <p14:creationId xmlns:p14="http://schemas.microsoft.com/office/powerpoint/2010/main" val="39160720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2"/>
          <p:cNvSpPr/>
          <p:nvPr/>
        </p:nvSpPr>
        <p:spPr>
          <a:xfrm>
            <a:off x="228600" y="4912320"/>
            <a:ext cx="8683560" cy="685080"/>
          </a:xfrm>
          <a:prstGeom prst="roundRect">
            <a:avLst>
              <a:gd name="adj" fmla="val 16667"/>
            </a:avLst>
          </a:prstGeom>
          <a:gradFill>
            <a:gsLst>
              <a:gs pos="0">
                <a:srgbClr val="005998"/>
              </a:gs>
              <a:gs pos="100000">
                <a:srgbClr val="003A5D"/>
              </a:gs>
            </a:gsLst>
            <a:lin ang="2700000"/>
          </a:gradFill>
          <a:ln w="19080">
            <a:solidFill>
              <a:srgbClr val="292929"/>
            </a:solidFill>
            <a:round/>
          </a:ln>
        </p:spPr>
        <p:txBody>
          <a:bodyPr lIns="90000" tIns="45000" rIns="90000" bIns="45000" anchor="ctr"/>
          <a:lstStyle/>
          <a:p>
            <a:pPr algn="ctr">
              <a:lnSpc>
                <a:spcPct val="100000"/>
              </a:lnSpc>
            </a:pPr>
            <a:r>
              <a:rPr lang="en-US" sz="2000" b="1" i="1" dirty="0">
                <a:solidFill>
                  <a:srgbClr val="FFFFFF"/>
                </a:solidFill>
                <a:latin typeface="Verdana"/>
              </a:rPr>
              <a:t>Either the UEFI CA key or SUSE key will let the shim boot with UEFI secure boot</a:t>
            </a:r>
            <a:endParaRPr dirty="0"/>
          </a:p>
        </p:txBody>
      </p:sp>
      <p:pic>
        <p:nvPicPr>
          <p:cNvPr id="9" name="Picture 8"/>
          <p:cNvPicPr/>
          <p:nvPr/>
        </p:nvPicPr>
        <p:blipFill>
          <a:blip r:embed="rId3" cstate="print"/>
          <a:stretch>
            <a:fillRect/>
          </a:stretch>
        </p:blipFill>
        <p:spPr>
          <a:xfrm>
            <a:off x="0" y="609600"/>
            <a:ext cx="9142920" cy="4237200"/>
          </a:xfrm>
          <a:prstGeom prst="rect">
            <a:avLst/>
          </a:prstGeom>
        </p:spPr>
      </p:pic>
      <p:sp>
        <p:nvSpPr>
          <p:cNvPr id="5" name="Content Placeholder 3"/>
          <p:cNvSpPr>
            <a:spLocks noGrp="1"/>
          </p:cNvSpPr>
          <p:nvPr>
            <p:ph idx="10"/>
          </p:nvPr>
        </p:nvSpPr>
        <p:spPr>
          <a:xfrm>
            <a:off x="0" y="5943600"/>
            <a:ext cx="7924800" cy="838200"/>
          </a:xfrm>
        </p:spPr>
        <p:txBody>
          <a:bodyPr/>
          <a:lstStyle/>
          <a:p>
            <a:r>
              <a:rPr lang="en-US" dirty="0" smtClean="0"/>
              <a:t>Multi-Signature Support for Shim</a:t>
            </a:r>
            <a:endParaRPr lang="en-US" dirty="0"/>
          </a:p>
        </p:txBody>
      </p:sp>
    </p:spTree>
    <p:extLst>
      <p:ext uri="{BB962C8B-B14F-4D97-AF65-F5344CB8AC3E}">
        <p14:creationId xmlns:p14="http://schemas.microsoft.com/office/powerpoint/2010/main" val="28441847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0" y="609599"/>
            <a:ext cx="9144000" cy="5372911"/>
          </a:xfrm>
        </p:spPr>
        <p:txBody>
          <a:bodyPr>
            <a:normAutofit fontScale="92500" lnSpcReduction="10000"/>
          </a:bodyPr>
          <a:lstStyle/>
          <a:p>
            <a:pPr lvl="1" algn="ctr">
              <a:buNone/>
            </a:pPr>
            <a:r>
              <a:rPr lang="en-US" sz="2000" dirty="0" err="1" smtClean="0">
                <a:solidFill>
                  <a:srgbClr val="0D0D0D"/>
                </a:solidFill>
                <a:latin typeface="Bookman Old Style" pitchFamily="18" charset="0"/>
                <a:cs typeface="Aharoni" pitchFamily="2" charset="-79"/>
              </a:rPr>
              <a:t>RandomNumberGenerator</a:t>
            </a:r>
            <a:r>
              <a:rPr lang="en-US" sz="2000" dirty="0" smtClean="0">
                <a:solidFill>
                  <a:srgbClr val="0D0D0D"/>
                </a:solidFill>
                <a:latin typeface="Bookman Old Style" pitchFamily="18" charset="0"/>
                <a:cs typeface="Aharoni" pitchFamily="2" charset="-79"/>
              </a:rPr>
              <a:t>  </a:t>
            </a:r>
          </a:p>
          <a:p>
            <a:pPr lvl="1" algn="ctr">
              <a:buNone/>
            </a:pPr>
            <a:r>
              <a:rPr lang="en-US" sz="1600" b="0" dirty="0" smtClean="0">
                <a:solidFill>
                  <a:srgbClr val="0D0D0D"/>
                </a:solidFill>
                <a:latin typeface="Bookman Old Style" pitchFamily="18" charset="0"/>
                <a:cs typeface="Aharoni" pitchFamily="2" charset="-79"/>
              </a:rPr>
              <a:t>UEFI driver implementing the EFI_RNG_PROTOCOL from the UEFI2.4 specification</a:t>
            </a:r>
          </a:p>
          <a:p>
            <a:pPr lvl="1" algn="ctr">
              <a:buNone/>
            </a:pPr>
            <a:r>
              <a:rPr lang="en-US" sz="2000" dirty="0" smtClean="0">
                <a:solidFill>
                  <a:srgbClr val="0D0D0D"/>
                </a:solidFill>
                <a:latin typeface="Bookman Old Style" pitchFamily="18" charset="0"/>
                <a:cs typeface="Aharoni" pitchFamily="2" charset="-79"/>
              </a:rPr>
              <a:t>TCG</a:t>
            </a:r>
          </a:p>
          <a:p>
            <a:pPr lvl="1" algn="ctr">
              <a:buNone/>
            </a:pPr>
            <a:r>
              <a:rPr lang="en-US" sz="1600" b="0" dirty="0" smtClean="0">
                <a:solidFill>
                  <a:srgbClr val="0D0D0D"/>
                </a:solidFill>
                <a:latin typeface="Bookman Old Style" pitchFamily="18" charset="0"/>
                <a:cs typeface="Aharoni" pitchFamily="2" charset="-79"/>
              </a:rPr>
              <a:t>PEI Modules &amp; DXE drivers implementing Trusted Computing Group measured boot</a:t>
            </a:r>
          </a:p>
          <a:p>
            <a:pPr lvl="1" algn="ctr">
              <a:buNone/>
            </a:pPr>
            <a:r>
              <a:rPr lang="en-US" sz="1600" b="0" dirty="0" smtClean="0">
                <a:solidFill>
                  <a:srgbClr val="0D0D0D"/>
                </a:solidFill>
                <a:latin typeface="Bookman Old Style" pitchFamily="18" charset="0"/>
                <a:cs typeface="Aharoni" pitchFamily="2" charset="-79"/>
              </a:rPr>
              <a:t>EFI_TCG_PROTOCOL and EFI_TREE_PROTOCOL from the TCG and Microsoft MSDN websites, respectively</a:t>
            </a:r>
          </a:p>
          <a:p>
            <a:pPr lvl="1" algn="ctr">
              <a:buNone/>
            </a:pPr>
            <a:r>
              <a:rPr lang="en-US" sz="2000" dirty="0" err="1" smtClean="0">
                <a:solidFill>
                  <a:srgbClr val="0D0D0D"/>
                </a:solidFill>
                <a:latin typeface="Bookman Old Style" pitchFamily="18" charset="0"/>
                <a:cs typeface="Aharoni" pitchFamily="2" charset="-79"/>
              </a:rPr>
              <a:t>UserIdentification</a:t>
            </a:r>
            <a:endParaRPr lang="en-US" sz="2000" dirty="0" smtClean="0">
              <a:solidFill>
                <a:srgbClr val="0D0D0D"/>
              </a:solidFill>
              <a:latin typeface="Bookman Old Style" pitchFamily="18" charset="0"/>
              <a:cs typeface="Aharoni" pitchFamily="2" charset="-79"/>
            </a:endParaRPr>
          </a:p>
          <a:p>
            <a:pPr lvl="1" algn="ctr">
              <a:buNone/>
            </a:pPr>
            <a:r>
              <a:rPr lang="en-US" sz="1600" b="0" dirty="0" smtClean="0">
                <a:solidFill>
                  <a:srgbClr val="0D0D0D"/>
                </a:solidFill>
                <a:latin typeface="Bookman Old Style" pitchFamily="18" charset="0"/>
                <a:cs typeface="Aharoni" pitchFamily="2" charset="-79"/>
              </a:rPr>
              <a:t>DXE drivers that support multi-factor user authentication</a:t>
            </a:r>
          </a:p>
          <a:p>
            <a:pPr lvl="1" algn="ctr">
              <a:buNone/>
            </a:pPr>
            <a:r>
              <a:rPr lang="en-US" sz="1600" b="0" dirty="0" smtClean="0">
                <a:solidFill>
                  <a:srgbClr val="0D0D0D"/>
                </a:solidFill>
                <a:latin typeface="Bookman Old Style" pitchFamily="18" charset="0"/>
                <a:cs typeface="Aharoni" pitchFamily="2" charset="-79"/>
              </a:rPr>
              <a:t>Chapter 31 of the UEFI 2.4 specification</a:t>
            </a:r>
          </a:p>
          <a:p>
            <a:pPr lvl="1" algn="ctr">
              <a:buNone/>
            </a:pPr>
            <a:r>
              <a:rPr lang="en-US" sz="2000" dirty="0" smtClean="0">
                <a:solidFill>
                  <a:srgbClr val="0D0D0D"/>
                </a:solidFill>
                <a:latin typeface="Bookman Old Style" pitchFamily="18" charset="0"/>
                <a:cs typeface="Aharoni" pitchFamily="2" charset="-79"/>
              </a:rPr>
              <a:t>Library</a:t>
            </a:r>
          </a:p>
          <a:p>
            <a:pPr lvl="1" algn="ctr">
              <a:buNone/>
            </a:pPr>
            <a:r>
              <a:rPr lang="en-US" sz="1600" b="0" dirty="0" err="1" smtClean="0">
                <a:solidFill>
                  <a:srgbClr val="0D0D0D"/>
                </a:solidFill>
                <a:latin typeface="Bookman Old Style" pitchFamily="18" charset="0"/>
                <a:cs typeface="Aharoni" pitchFamily="2" charset="-79"/>
              </a:rPr>
              <a:t>DxeVerificationLib</a:t>
            </a:r>
            <a:r>
              <a:rPr lang="en-US" sz="1600" b="0" dirty="0" smtClean="0">
                <a:solidFill>
                  <a:srgbClr val="0D0D0D"/>
                </a:solidFill>
                <a:latin typeface="Bookman Old Style" pitchFamily="18" charset="0"/>
                <a:cs typeface="Aharoni" pitchFamily="2" charset="-79"/>
              </a:rPr>
              <a:t> for “UEFI Secure Boot”, chapter 27.2 of the UEFI 2.4 specification + other support </a:t>
            </a:r>
            <a:r>
              <a:rPr lang="en-US" sz="1600" b="0" dirty="0" err="1" smtClean="0">
                <a:solidFill>
                  <a:srgbClr val="0D0D0D"/>
                </a:solidFill>
                <a:latin typeface="Bookman Old Style" pitchFamily="18" charset="0"/>
                <a:cs typeface="Aharoni" pitchFamily="2" charset="-79"/>
              </a:rPr>
              <a:t>libs</a:t>
            </a:r>
            <a:endParaRPr lang="en-US" sz="1600" b="0" dirty="0" smtClean="0">
              <a:solidFill>
                <a:srgbClr val="0D0D0D"/>
              </a:solidFill>
              <a:latin typeface="Bookman Old Style" pitchFamily="18" charset="0"/>
              <a:cs typeface="Aharoni" pitchFamily="2" charset="-79"/>
            </a:endParaRPr>
          </a:p>
          <a:p>
            <a:pPr lvl="1" algn="ctr">
              <a:buNone/>
            </a:pPr>
            <a:r>
              <a:rPr lang="en-US" sz="2000" dirty="0" err="1" smtClean="0">
                <a:solidFill>
                  <a:srgbClr val="0D0D0D"/>
                </a:solidFill>
                <a:latin typeface="Bookman Old Style" pitchFamily="18" charset="0"/>
                <a:cs typeface="Aharoni" pitchFamily="2" charset="-79"/>
              </a:rPr>
              <a:t>VariableAuthenticated</a:t>
            </a:r>
            <a:endParaRPr lang="en-US" sz="2000" dirty="0" smtClean="0">
              <a:solidFill>
                <a:srgbClr val="0D0D0D"/>
              </a:solidFill>
              <a:latin typeface="Bookman Old Style" pitchFamily="18" charset="0"/>
              <a:cs typeface="Aharoni" pitchFamily="2" charset="-79"/>
            </a:endParaRPr>
          </a:p>
          <a:p>
            <a:pPr lvl="1" algn="ctr">
              <a:buNone/>
            </a:pPr>
            <a:r>
              <a:rPr lang="en-US" sz="1600" b="0" dirty="0" smtClean="0">
                <a:solidFill>
                  <a:srgbClr val="0D0D0D"/>
                </a:solidFill>
                <a:latin typeface="Bookman Old Style" pitchFamily="18" charset="0"/>
                <a:cs typeface="Aharoni" pitchFamily="2" charset="-79"/>
              </a:rPr>
              <a:t>SMM and runtime DXE authenticated variable driver, chapter 7 of the UEFI2.4 specification</a:t>
            </a:r>
          </a:p>
          <a:p>
            <a:pPr lvl="1" algn="ctr">
              <a:buNone/>
            </a:pPr>
            <a:r>
              <a:rPr lang="en-US" sz="2000" dirty="0" smtClean="0">
                <a:solidFill>
                  <a:srgbClr val="0D0D0D"/>
                </a:solidFill>
                <a:latin typeface="Bookman Old Style" pitchFamily="18" charset="0"/>
                <a:cs typeface="Aharoni" pitchFamily="2" charset="-79"/>
                <a:hlinkClick r:id="rId3"/>
              </a:rPr>
              <a:t>https://svn.code.sf.net/p/edk2/code/trunk/edk2/SecurityPkg</a:t>
            </a:r>
            <a:endParaRPr lang="en-US" sz="2000" dirty="0" smtClean="0">
              <a:solidFill>
                <a:srgbClr val="0D0D0D"/>
              </a:solidFill>
              <a:latin typeface="Bookman Old Style" pitchFamily="18" charset="0"/>
              <a:cs typeface="Aharoni" pitchFamily="2" charset="-79"/>
            </a:endParaRPr>
          </a:p>
          <a:p>
            <a:pPr lvl="2" algn="ctr"/>
            <a:endParaRPr lang="en-US" sz="2000" dirty="0" smtClean="0">
              <a:solidFill>
                <a:srgbClr val="0D0D0D"/>
              </a:solidFill>
              <a:latin typeface="Bookman Old Style" pitchFamily="18" charset="0"/>
              <a:cs typeface="Aharoni" pitchFamily="2" charset="-79"/>
            </a:endParaRPr>
          </a:p>
          <a:p>
            <a:pPr lvl="1" algn="ctr"/>
            <a:endParaRPr lang="en-US" sz="2000" b="0" dirty="0" smtClean="0">
              <a:solidFill>
                <a:srgbClr val="0D0D0D"/>
              </a:solidFill>
              <a:latin typeface="Bookman Old Style" pitchFamily="18" charset="0"/>
              <a:cs typeface="Aharoni" pitchFamily="2" charset="-79"/>
            </a:endParaRPr>
          </a:p>
          <a:p>
            <a:pPr algn="ctr">
              <a:buNone/>
            </a:pPr>
            <a:endParaRPr lang="en-US" sz="2400" b="1" dirty="0" smtClean="0">
              <a:solidFill>
                <a:srgbClr val="002060"/>
              </a:solidFill>
              <a:latin typeface="Bookman Old Style" pitchFamily="18" charset="0"/>
              <a:cs typeface="Aharoni" pitchFamily="2" charset="-79"/>
            </a:endParaRPr>
          </a:p>
        </p:txBody>
      </p:sp>
      <p:sp>
        <p:nvSpPr>
          <p:cNvPr id="3" name="Content Placeholder 3"/>
          <p:cNvSpPr>
            <a:spLocks noGrp="1"/>
          </p:cNvSpPr>
          <p:nvPr>
            <p:ph idx="10"/>
          </p:nvPr>
        </p:nvSpPr>
        <p:spPr>
          <a:xfrm>
            <a:off x="228600" y="5943600"/>
            <a:ext cx="7696200" cy="838200"/>
          </a:xfrm>
        </p:spPr>
        <p:txBody>
          <a:bodyPr/>
          <a:lstStyle/>
          <a:p>
            <a:r>
              <a:rPr lang="en-US" dirty="0" smtClean="0"/>
              <a:t>UDK2014 </a:t>
            </a:r>
            <a:r>
              <a:rPr lang="en-US" dirty="0" err="1" smtClean="0"/>
              <a:t>SecurityPkg</a:t>
            </a:r>
            <a:endParaRPr lang="en-US" dirty="0"/>
          </a:p>
        </p:txBody>
      </p:sp>
    </p:spTree>
    <p:extLst>
      <p:ext uri="{BB962C8B-B14F-4D97-AF65-F5344CB8AC3E}">
        <p14:creationId xmlns:p14="http://schemas.microsoft.com/office/powerpoint/2010/main" val="25786693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0" y="609599"/>
            <a:ext cx="9144000" cy="5372911"/>
          </a:xfrm>
        </p:spPr>
        <p:txBody>
          <a:bodyPr>
            <a:normAutofit/>
          </a:bodyPr>
          <a:lstStyle/>
          <a:p>
            <a:pPr lvl="1" algn="ctr">
              <a:buNone/>
            </a:pPr>
            <a:r>
              <a:rPr lang="en-US" sz="2000" dirty="0" smtClean="0">
                <a:solidFill>
                  <a:srgbClr val="0D0D0D"/>
                </a:solidFill>
                <a:latin typeface="Bookman Old Style" pitchFamily="18" charset="0"/>
                <a:cs typeface="Aharoni" pitchFamily="2" charset="-79"/>
              </a:rPr>
              <a:t>Variable Lock Protocol </a:t>
            </a:r>
          </a:p>
          <a:p>
            <a:pPr lvl="1" algn="ctr">
              <a:buNone/>
            </a:pPr>
            <a:r>
              <a:rPr lang="en-US" sz="1600" dirty="0" smtClean="0">
                <a:solidFill>
                  <a:srgbClr val="0D0D0D"/>
                </a:solidFill>
                <a:latin typeface="Bookman Old Style" pitchFamily="18" charset="0"/>
                <a:cs typeface="Aharoni" pitchFamily="2" charset="-79"/>
              </a:rPr>
              <a:t>Make </a:t>
            </a:r>
            <a:r>
              <a:rPr lang="en-US" sz="1600" dirty="0">
                <a:solidFill>
                  <a:srgbClr val="0D0D0D"/>
                </a:solidFill>
                <a:latin typeface="Bookman Old Style" pitchFamily="18" charset="0"/>
                <a:cs typeface="Aharoni" pitchFamily="2" charset="-79"/>
              </a:rPr>
              <a:t>variables read-only </a:t>
            </a:r>
            <a:r>
              <a:rPr lang="en-US" sz="1600" dirty="0">
                <a:solidFill>
                  <a:srgbClr val="0D0D0D"/>
                </a:solidFill>
                <a:latin typeface="Bookman Old Style" pitchFamily="18" charset="0"/>
                <a:cs typeface="Aharoni" pitchFamily="2" charset="-79"/>
                <a:hlinkClick r:id="rId3"/>
              </a:rPr>
              <a:t>https://</a:t>
            </a:r>
            <a:r>
              <a:rPr lang="en-US" sz="1600" dirty="0" smtClean="0">
                <a:solidFill>
                  <a:srgbClr val="0D0D0D"/>
                </a:solidFill>
                <a:latin typeface="Bookman Old Style" pitchFamily="18" charset="0"/>
                <a:cs typeface="Aharoni" pitchFamily="2" charset="-79"/>
                <a:hlinkClick r:id="rId3"/>
              </a:rPr>
              <a:t>github.com/tianocore/edk2/blob/master/MdeModulePkg/Include/Protocol/VariableLock.h</a:t>
            </a:r>
            <a:r>
              <a:rPr lang="en-US" sz="1600" dirty="0" smtClean="0">
                <a:solidFill>
                  <a:srgbClr val="0D0D0D"/>
                </a:solidFill>
                <a:latin typeface="Bookman Old Style" pitchFamily="18" charset="0"/>
                <a:cs typeface="Aharoni" pitchFamily="2" charset="-79"/>
              </a:rPr>
              <a:t>  </a:t>
            </a:r>
            <a:endParaRPr lang="en-US" sz="1600" b="0" dirty="0" smtClean="0">
              <a:solidFill>
                <a:srgbClr val="0D0D0D"/>
              </a:solidFill>
              <a:latin typeface="Bookman Old Style" pitchFamily="18" charset="0"/>
              <a:cs typeface="Aharoni" pitchFamily="2" charset="-79"/>
            </a:endParaRPr>
          </a:p>
          <a:p>
            <a:pPr lvl="1" algn="ctr">
              <a:buNone/>
            </a:pPr>
            <a:r>
              <a:rPr lang="en-US" sz="2000" dirty="0" smtClean="0">
                <a:solidFill>
                  <a:srgbClr val="0D0D0D"/>
                </a:solidFill>
                <a:latin typeface="Bookman Old Style" pitchFamily="18" charset="0"/>
                <a:cs typeface="Aharoni" pitchFamily="2" charset="-79"/>
              </a:rPr>
              <a:t>Lock Box</a:t>
            </a:r>
          </a:p>
          <a:p>
            <a:pPr lvl="1" algn="ctr">
              <a:buNone/>
            </a:pPr>
            <a:r>
              <a:rPr lang="en-US" sz="1600" b="0" dirty="0" smtClean="0">
                <a:solidFill>
                  <a:srgbClr val="0D0D0D"/>
                </a:solidFill>
                <a:latin typeface="Bookman Old Style" pitchFamily="18" charset="0"/>
                <a:cs typeface="Aharoni" pitchFamily="2" charset="-79"/>
              </a:rPr>
              <a:t>Protect content across re-starts</a:t>
            </a:r>
          </a:p>
          <a:p>
            <a:pPr lvl="1" algn="ctr">
              <a:buNone/>
            </a:pPr>
            <a:r>
              <a:rPr lang="en-US" sz="1600" dirty="0">
                <a:solidFill>
                  <a:srgbClr val="0D0D0D"/>
                </a:solidFill>
                <a:latin typeface="Bookman Old Style" pitchFamily="18" charset="0"/>
                <a:cs typeface="Aharoni" pitchFamily="2" charset="-79"/>
                <a:hlinkClick r:id="rId4"/>
              </a:rPr>
              <a:t>https://</a:t>
            </a:r>
            <a:r>
              <a:rPr lang="en-US" sz="1600" dirty="0" smtClean="0">
                <a:solidFill>
                  <a:srgbClr val="0D0D0D"/>
                </a:solidFill>
                <a:latin typeface="Bookman Old Style" pitchFamily="18" charset="0"/>
                <a:cs typeface="Aharoni" pitchFamily="2" charset="-79"/>
                <a:hlinkClick r:id="rId4"/>
              </a:rPr>
              <a:t>github.com/tianocore/edk2-MdeModulePkg/blob/master/Include/Protocol/LockBox.h</a:t>
            </a:r>
            <a:endParaRPr lang="en-US" sz="1600" dirty="0" smtClean="0">
              <a:solidFill>
                <a:srgbClr val="0D0D0D"/>
              </a:solidFill>
              <a:latin typeface="Bookman Old Style" pitchFamily="18" charset="0"/>
              <a:cs typeface="Aharoni" pitchFamily="2" charset="-79"/>
            </a:endParaRPr>
          </a:p>
          <a:p>
            <a:pPr lvl="1" algn="ctr">
              <a:buNone/>
            </a:pPr>
            <a:r>
              <a:rPr lang="en-US" sz="2000" dirty="0" smtClean="0">
                <a:solidFill>
                  <a:srgbClr val="0D0D0D"/>
                </a:solidFill>
                <a:latin typeface="Bookman Old Style" pitchFamily="18" charset="0"/>
                <a:cs typeface="Aharoni" pitchFamily="2" charset="-79"/>
              </a:rPr>
              <a:t>Capsule Update</a:t>
            </a:r>
          </a:p>
          <a:p>
            <a:pPr lvl="1" algn="ctr">
              <a:buNone/>
            </a:pPr>
            <a:r>
              <a:rPr lang="en-US" sz="1600" dirty="0" smtClean="0">
                <a:solidFill>
                  <a:srgbClr val="0D0D0D"/>
                </a:solidFill>
                <a:latin typeface="Bookman Old Style" pitchFamily="18" charset="0"/>
                <a:cs typeface="Aharoni" pitchFamily="2" charset="-79"/>
              </a:rPr>
              <a:t>Generic capsule update driver support</a:t>
            </a:r>
          </a:p>
          <a:p>
            <a:pPr lvl="1" algn="ctr">
              <a:buNone/>
            </a:pPr>
            <a:r>
              <a:rPr lang="en-US" sz="1600" u="sng" dirty="0">
                <a:hlinkClick r:id="rId5"/>
              </a:rPr>
              <a:t>http://</a:t>
            </a:r>
            <a:r>
              <a:rPr lang="en-US" sz="1600" u="sng" dirty="0" smtClean="0">
                <a:hlinkClick r:id="rId5"/>
              </a:rPr>
              <a:t>comments.gmane.org/gmane.comp.bios.tianocore.devel/8402</a:t>
            </a:r>
            <a:endParaRPr lang="en-US" sz="1600" b="0" dirty="0" smtClean="0">
              <a:solidFill>
                <a:srgbClr val="0D0D0D"/>
              </a:solidFill>
              <a:latin typeface="Bookman Old Style" pitchFamily="18" charset="0"/>
              <a:cs typeface="Aharoni" pitchFamily="2" charset="-79"/>
            </a:endParaRPr>
          </a:p>
          <a:p>
            <a:pPr lvl="1" algn="ctr">
              <a:buNone/>
            </a:pPr>
            <a:endParaRPr lang="en-US" sz="1600" b="0" dirty="0" smtClean="0">
              <a:solidFill>
                <a:srgbClr val="0D0D0D"/>
              </a:solidFill>
              <a:latin typeface="Bookman Old Style" pitchFamily="18" charset="0"/>
              <a:cs typeface="Aharoni" pitchFamily="2" charset="-79"/>
            </a:endParaRPr>
          </a:p>
          <a:p>
            <a:pPr lvl="1" algn="ctr">
              <a:buNone/>
            </a:pPr>
            <a:r>
              <a:rPr lang="en-US" sz="2000" dirty="0" smtClean="0">
                <a:solidFill>
                  <a:srgbClr val="0D0D0D"/>
                </a:solidFill>
                <a:latin typeface="Bookman Old Style" pitchFamily="18" charset="0"/>
                <a:cs typeface="Aharoni" pitchFamily="2" charset="-79"/>
                <a:hlinkClick r:id="rId6"/>
              </a:rPr>
              <a:t>https://svn.code.sf.net/p/edk2/code/trunk/edk2/</a:t>
            </a:r>
            <a:r>
              <a:rPr lang="en-US" sz="2000" dirty="0" smtClean="0">
                <a:solidFill>
                  <a:srgbClr val="0D0D0D"/>
                </a:solidFill>
                <a:latin typeface="Bookman Old Style" pitchFamily="18" charset="0"/>
                <a:cs typeface="Aharoni" pitchFamily="2" charset="-79"/>
              </a:rPr>
              <a:t> </a:t>
            </a:r>
          </a:p>
          <a:p>
            <a:pPr lvl="2" algn="ctr"/>
            <a:endParaRPr lang="en-US" sz="2000" dirty="0" smtClean="0">
              <a:solidFill>
                <a:srgbClr val="0D0D0D"/>
              </a:solidFill>
              <a:latin typeface="Bookman Old Style" pitchFamily="18" charset="0"/>
              <a:cs typeface="Aharoni" pitchFamily="2" charset="-79"/>
            </a:endParaRPr>
          </a:p>
          <a:p>
            <a:pPr lvl="1" algn="ctr"/>
            <a:endParaRPr lang="en-US" sz="2000" b="0" dirty="0" smtClean="0">
              <a:solidFill>
                <a:srgbClr val="0D0D0D"/>
              </a:solidFill>
              <a:latin typeface="Bookman Old Style" pitchFamily="18" charset="0"/>
              <a:cs typeface="Aharoni" pitchFamily="2" charset="-79"/>
            </a:endParaRPr>
          </a:p>
          <a:p>
            <a:pPr algn="ctr">
              <a:buNone/>
            </a:pPr>
            <a:endParaRPr lang="en-US" sz="2400" b="1" dirty="0" smtClean="0">
              <a:solidFill>
                <a:srgbClr val="002060"/>
              </a:solidFill>
              <a:latin typeface="Bookman Old Style" pitchFamily="18" charset="0"/>
              <a:cs typeface="Aharoni" pitchFamily="2" charset="-79"/>
            </a:endParaRPr>
          </a:p>
        </p:txBody>
      </p:sp>
      <p:sp>
        <p:nvSpPr>
          <p:cNvPr id="3" name="Content Placeholder 3"/>
          <p:cNvSpPr>
            <a:spLocks noGrp="1"/>
          </p:cNvSpPr>
          <p:nvPr>
            <p:ph idx="10"/>
          </p:nvPr>
        </p:nvSpPr>
        <p:spPr>
          <a:xfrm>
            <a:off x="228600" y="5943600"/>
            <a:ext cx="7696200" cy="838200"/>
          </a:xfrm>
        </p:spPr>
        <p:txBody>
          <a:bodyPr/>
          <a:lstStyle/>
          <a:p>
            <a:r>
              <a:rPr lang="en-US" dirty="0" smtClean="0"/>
              <a:t>Additional capabilities in the open source</a:t>
            </a:r>
            <a:endParaRPr lang="en-US" dirty="0"/>
          </a:p>
        </p:txBody>
      </p:sp>
    </p:spTree>
    <p:extLst>
      <p:ext uri="{BB962C8B-B14F-4D97-AF65-F5344CB8AC3E}">
        <p14:creationId xmlns:p14="http://schemas.microsoft.com/office/powerpoint/2010/main" val="30553008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152400" y="533400"/>
            <a:ext cx="8991600" cy="4876800"/>
          </a:xfrm>
        </p:spPr>
        <p:txBody>
          <a:bodyPr>
            <a:normAutofit fontScale="92500" lnSpcReduction="10000"/>
          </a:bodyPr>
          <a:lstStyle/>
          <a:p>
            <a:pPr algn="ctr">
              <a:buNone/>
            </a:pPr>
            <a:r>
              <a:rPr lang="en-US" sz="2000" b="1" dirty="0" smtClean="0">
                <a:solidFill>
                  <a:srgbClr val="002060"/>
                </a:solidFill>
                <a:latin typeface="Bookman Old Style" pitchFamily="18" charset="0"/>
                <a:cs typeface="Aharoni" pitchFamily="2" charset="-79"/>
              </a:rPr>
              <a:t>Analyze and Mark external Interfaces where input can be attacker controlled data, comment headers</a:t>
            </a:r>
          </a:p>
          <a:p>
            <a:pPr marL="400050" lvl="1" indent="0">
              <a:buNone/>
            </a:pPr>
            <a:r>
              <a:rPr lang="en-US" sz="1000" dirty="0">
                <a:solidFill>
                  <a:srgbClr val="0D0D0D"/>
                </a:solidFill>
                <a:latin typeface="Courier New" pitchFamily="49" charset="0"/>
                <a:cs typeface="Courier New" pitchFamily="49" charset="0"/>
              </a:rPr>
              <a:t>/**</a:t>
            </a:r>
          </a:p>
          <a:p>
            <a:pPr marL="400050" lvl="1" indent="0">
              <a:buNone/>
            </a:pPr>
            <a:r>
              <a:rPr lang="en-US" sz="1000" dirty="0">
                <a:solidFill>
                  <a:srgbClr val="0D0D0D"/>
                </a:solidFill>
                <a:latin typeface="Courier New" pitchFamily="49" charset="0"/>
                <a:cs typeface="Courier New" pitchFamily="49" charset="0"/>
              </a:rPr>
              <a:t>  Install child handles if the Handle supports GPT partition structure.</a:t>
            </a:r>
          </a:p>
          <a:p>
            <a:pPr marL="400050" lvl="1" indent="0">
              <a:buNone/>
            </a:pPr>
            <a:endParaRPr lang="en-US" sz="1000" dirty="0">
              <a:solidFill>
                <a:srgbClr val="0D0D0D"/>
              </a:solidFill>
              <a:latin typeface="Courier New" pitchFamily="49" charset="0"/>
              <a:cs typeface="Courier New" pitchFamily="49" charset="0"/>
            </a:endParaRPr>
          </a:p>
          <a:p>
            <a:pPr marL="400050" lvl="1" indent="0">
              <a:buNone/>
            </a:pPr>
            <a:r>
              <a:rPr lang="en-US" sz="1000" dirty="0">
                <a:solidFill>
                  <a:srgbClr val="0D0D0D"/>
                </a:solidFill>
                <a:latin typeface="Courier New" pitchFamily="49" charset="0"/>
                <a:cs typeface="Courier New" pitchFamily="49" charset="0"/>
              </a:rPr>
              <a:t>  </a:t>
            </a:r>
            <a:r>
              <a:rPr lang="en-US" sz="1000" dirty="0">
                <a:solidFill>
                  <a:srgbClr val="C00000"/>
                </a:solidFill>
                <a:latin typeface="Courier New" pitchFamily="49" charset="0"/>
                <a:cs typeface="Courier New" pitchFamily="49" charset="0"/>
              </a:rPr>
              <a:t>Caution: This function may receive untrusted input.</a:t>
            </a:r>
          </a:p>
          <a:p>
            <a:pPr marL="400050" lvl="1" indent="0">
              <a:buNone/>
            </a:pPr>
            <a:r>
              <a:rPr lang="en-US" sz="1000" dirty="0">
                <a:solidFill>
                  <a:srgbClr val="C00000"/>
                </a:solidFill>
                <a:latin typeface="Courier New" pitchFamily="49" charset="0"/>
                <a:cs typeface="Courier New" pitchFamily="49" charset="0"/>
              </a:rPr>
              <a:t>  The GPT partition table is external input, so this routine</a:t>
            </a:r>
          </a:p>
          <a:p>
            <a:pPr marL="400050" lvl="1" indent="0">
              <a:buNone/>
            </a:pPr>
            <a:r>
              <a:rPr lang="en-US" sz="1000" dirty="0">
                <a:solidFill>
                  <a:srgbClr val="C00000"/>
                </a:solidFill>
                <a:latin typeface="Courier New" pitchFamily="49" charset="0"/>
                <a:cs typeface="Courier New" pitchFamily="49" charset="0"/>
              </a:rPr>
              <a:t>  will do basic validation for GPT partition table before install</a:t>
            </a:r>
          </a:p>
          <a:p>
            <a:pPr marL="400050" lvl="1" indent="0">
              <a:buNone/>
            </a:pPr>
            <a:r>
              <a:rPr lang="en-US" sz="1000" dirty="0">
                <a:solidFill>
                  <a:srgbClr val="C00000"/>
                </a:solidFill>
                <a:latin typeface="Courier New" pitchFamily="49" charset="0"/>
                <a:cs typeface="Courier New" pitchFamily="49" charset="0"/>
              </a:rPr>
              <a:t>  child handle for each GPT partition.</a:t>
            </a:r>
          </a:p>
          <a:p>
            <a:pPr marL="400050" lvl="1" indent="0">
              <a:buNone/>
            </a:pPr>
            <a:endParaRPr lang="en-US" sz="1000" dirty="0">
              <a:solidFill>
                <a:srgbClr val="0D0D0D"/>
              </a:solidFill>
              <a:latin typeface="Courier New" pitchFamily="49" charset="0"/>
              <a:cs typeface="Courier New" pitchFamily="49" charset="0"/>
            </a:endParaRPr>
          </a:p>
          <a:p>
            <a:pPr marL="400050" lvl="1" indent="0">
              <a:buNone/>
            </a:pPr>
            <a:r>
              <a:rPr lang="en-US" sz="1000" dirty="0">
                <a:solidFill>
                  <a:srgbClr val="0D0D0D"/>
                </a:solidFill>
                <a:latin typeface="Courier New" pitchFamily="49" charset="0"/>
                <a:cs typeface="Courier New" pitchFamily="49" charset="0"/>
              </a:rPr>
              <a:t>  @</a:t>
            </a:r>
            <a:r>
              <a:rPr lang="en-US" sz="1000" dirty="0" err="1">
                <a:solidFill>
                  <a:srgbClr val="0D0D0D"/>
                </a:solidFill>
                <a:latin typeface="Courier New" pitchFamily="49" charset="0"/>
                <a:cs typeface="Courier New" pitchFamily="49" charset="0"/>
              </a:rPr>
              <a:t>param</a:t>
            </a:r>
            <a:r>
              <a:rPr lang="en-US" sz="1000" dirty="0">
                <a:solidFill>
                  <a:srgbClr val="0D0D0D"/>
                </a:solidFill>
                <a:latin typeface="Courier New" pitchFamily="49" charset="0"/>
                <a:cs typeface="Courier New" pitchFamily="49" charset="0"/>
              </a:rPr>
              <a:t>[in]  This       Calling context.</a:t>
            </a:r>
          </a:p>
          <a:p>
            <a:pPr marL="400050" lvl="1" indent="0">
              <a:buNone/>
            </a:pPr>
            <a:r>
              <a:rPr lang="en-US" sz="1000" dirty="0">
                <a:solidFill>
                  <a:srgbClr val="0D0D0D"/>
                </a:solidFill>
                <a:latin typeface="Courier New" pitchFamily="49" charset="0"/>
                <a:cs typeface="Courier New" pitchFamily="49" charset="0"/>
              </a:rPr>
              <a:t>  </a:t>
            </a:r>
            <a:r>
              <a:rPr lang="en-US" sz="1000" dirty="0" smtClean="0">
                <a:solidFill>
                  <a:srgbClr val="0D0D0D"/>
                </a:solidFill>
                <a:latin typeface="Courier New" pitchFamily="49" charset="0"/>
                <a:cs typeface="Courier New" pitchFamily="49" charset="0"/>
              </a:rPr>
              <a:t>@</a:t>
            </a:r>
            <a:r>
              <a:rPr lang="en-US" sz="1000" dirty="0" err="1" smtClean="0">
                <a:solidFill>
                  <a:srgbClr val="0D0D0D"/>
                </a:solidFill>
                <a:latin typeface="Courier New" pitchFamily="49" charset="0"/>
                <a:cs typeface="Courier New" pitchFamily="49" charset="0"/>
              </a:rPr>
              <a:t>param</a:t>
            </a:r>
            <a:r>
              <a:rPr lang="en-US" sz="1000" dirty="0" smtClean="0">
                <a:solidFill>
                  <a:srgbClr val="0D0D0D"/>
                </a:solidFill>
                <a:latin typeface="Courier New" pitchFamily="49" charset="0"/>
                <a:cs typeface="Courier New" pitchFamily="49" charset="0"/>
              </a:rPr>
              <a:t>[in]  Handle     Parent Handle.</a:t>
            </a:r>
          </a:p>
          <a:p>
            <a:pPr marL="400050" lvl="1" indent="0">
              <a:buNone/>
            </a:pPr>
            <a:r>
              <a:rPr lang="en-US" sz="1000" dirty="0" smtClean="0">
                <a:solidFill>
                  <a:srgbClr val="0D0D0D"/>
                </a:solidFill>
                <a:latin typeface="Courier New" pitchFamily="49" charset="0"/>
                <a:cs typeface="Courier New" pitchFamily="49" charset="0"/>
              </a:rPr>
              <a:t>  @</a:t>
            </a:r>
            <a:r>
              <a:rPr lang="en-US" sz="1000" dirty="0" err="1" smtClean="0">
                <a:solidFill>
                  <a:srgbClr val="0D0D0D"/>
                </a:solidFill>
                <a:latin typeface="Courier New" pitchFamily="49" charset="0"/>
                <a:cs typeface="Courier New" pitchFamily="49" charset="0"/>
              </a:rPr>
              <a:t>param</a:t>
            </a:r>
            <a:r>
              <a:rPr lang="en-US" sz="1000" dirty="0" smtClean="0">
                <a:solidFill>
                  <a:srgbClr val="0D0D0D"/>
                </a:solidFill>
                <a:latin typeface="Courier New" pitchFamily="49" charset="0"/>
                <a:cs typeface="Courier New" pitchFamily="49" charset="0"/>
              </a:rPr>
              <a:t>[in]  </a:t>
            </a:r>
            <a:r>
              <a:rPr lang="en-US" sz="1000" dirty="0" err="1" smtClean="0">
                <a:solidFill>
                  <a:srgbClr val="0D0D0D"/>
                </a:solidFill>
                <a:latin typeface="Courier New" pitchFamily="49" charset="0"/>
                <a:cs typeface="Courier New" pitchFamily="49" charset="0"/>
              </a:rPr>
              <a:t>DevicePath</a:t>
            </a:r>
            <a:r>
              <a:rPr lang="en-US" sz="1000" dirty="0" smtClean="0">
                <a:solidFill>
                  <a:srgbClr val="0D0D0D"/>
                </a:solidFill>
                <a:latin typeface="Courier New" pitchFamily="49" charset="0"/>
                <a:cs typeface="Courier New" pitchFamily="49" charset="0"/>
              </a:rPr>
              <a:t> Parent Device Path.</a:t>
            </a:r>
          </a:p>
          <a:p>
            <a:pPr marL="400050" lvl="1" indent="0">
              <a:buNone/>
            </a:pPr>
            <a:endParaRPr lang="en-US" sz="1000" dirty="0" smtClean="0">
              <a:solidFill>
                <a:srgbClr val="0D0D0D"/>
              </a:solidFill>
              <a:latin typeface="Courier New" pitchFamily="49" charset="0"/>
              <a:cs typeface="Courier New" pitchFamily="49" charset="0"/>
            </a:endParaRPr>
          </a:p>
          <a:p>
            <a:pPr marL="400050" lvl="1" indent="0">
              <a:buNone/>
            </a:pPr>
            <a:r>
              <a:rPr lang="en-US" sz="1000" dirty="0" smtClean="0">
                <a:solidFill>
                  <a:srgbClr val="0D0D0D"/>
                </a:solidFill>
                <a:latin typeface="Courier New" pitchFamily="49" charset="0"/>
                <a:cs typeface="Courier New" pitchFamily="49" charset="0"/>
              </a:rPr>
              <a:t>**/</a:t>
            </a:r>
            <a:endParaRPr lang="en-US" sz="1000" dirty="0">
              <a:solidFill>
                <a:srgbClr val="0D0D0D"/>
              </a:solidFill>
              <a:latin typeface="Courier New" pitchFamily="49" charset="0"/>
              <a:cs typeface="Courier New" pitchFamily="49" charset="0"/>
            </a:endParaRPr>
          </a:p>
          <a:p>
            <a:pPr marL="400050" lvl="1" indent="0">
              <a:buNone/>
            </a:pPr>
            <a:r>
              <a:rPr lang="en-US" sz="1000" dirty="0">
                <a:solidFill>
                  <a:srgbClr val="0D0D0D"/>
                </a:solidFill>
                <a:latin typeface="Courier New" pitchFamily="49" charset="0"/>
                <a:cs typeface="Courier New" pitchFamily="49" charset="0"/>
              </a:rPr>
              <a:t>EFI_STATUS</a:t>
            </a:r>
          </a:p>
          <a:p>
            <a:pPr marL="400050" lvl="1" indent="0">
              <a:buNone/>
            </a:pPr>
            <a:r>
              <a:rPr lang="en-US" sz="1000" dirty="0" err="1" smtClean="0">
                <a:solidFill>
                  <a:srgbClr val="0D0D0D"/>
                </a:solidFill>
                <a:latin typeface="Courier New" pitchFamily="49" charset="0"/>
                <a:cs typeface="Courier New" pitchFamily="49" charset="0"/>
              </a:rPr>
              <a:t>PartitionInstallGptChildHandl</a:t>
            </a:r>
            <a:endParaRPr lang="en-US" sz="1000" dirty="0">
              <a:solidFill>
                <a:srgbClr val="0D0D0D"/>
              </a:solidFill>
              <a:latin typeface="Courier New" pitchFamily="49" charset="0"/>
              <a:cs typeface="Courier New" pitchFamily="49" charset="0"/>
            </a:endParaRPr>
          </a:p>
        </p:txBody>
      </p:sp>
      <p:sp>
        <p:nvSpPr>
          <p:cNvPr id="4" name="TextBox 3"/>
          <p:cNvSpPr txBox="1"/>
          <p:nvPr/>
        </p:nvSpPr>
        <p:spPr>
          <a:xfrm>
            <a:off x="0" y="5739054"/>
            <a:ext cx="9144000" cy="307777"/>
          </a:xfrm>
          <a:prstGeom prst="rect">
            <a:avLst/>
          </a:prstGeom>
          <a:noFill/>
        </p:spPr>
        <p:txBody>
          <a:bodyPr wrap="square" rtlCol="0">
            <a:spAutoFit/>
          </a:bodyPr>
          <a:lstStyle/>
          <a:p>
            <a:r>
              <a:rPr lang="en-US" sz="1400" dirty="0" smtClean="0"/>
              <a:t>UDK2010 example: </a:t>
            </a:r>
            <a:r>
              <a:rPr lang="en-US" sz="1200" dirty="0" smtClean="0">
                <a:hlinkClick r:id="rId3"/>
              </a:rPr>
              <a:t>http://edk2.svn.sourceforge.net/svnroot/edk2/trunk/edk2/MdeModulePkg/Universal/Disk/PartitionDxe/Gpt.c</a:t>
            </a:r>
            <a:endParaRPr lang="en-US" sz="1400" dirty="0"/>
          </a:p>
        </p:txBody>
      </p:sp>
      <p:sp>
        <p:nvSpPr>
          <p:cNvPr id="5" name="Content Placeholder 3"/>
          <p:cNvSpPr>
            <a:spLocks noGrp="1"/>
          </p:cNvSpPr>
          <p:nvPr>
            <p:ph idx="10"/>
          </p:nvPr>
        </p:nvSpPr>
        <p:spPr>
          <a:xfrm>
            <a:off x="228600" y="5943600"/>
            <a:ext cx="7696200" cy="838200"/>
          </a:xfrm>
        </p:spPr>
        <p:txBody>
          <a:bodyPr/>
          <a:lstStyle/>
          <a:p>
            <a:r>
              <a:rPr lang="en-US" dirty="0" smtClean="0"/>
              <a:t>Code Management</a:t>
            </a:r>
            <a:endParaRPr lang="en-US" dirty="0"/>
          </a:p>
        </p:txBody>
      </p:sp>
    </p:spTree>
    <p:extLst>
      <p:ext uri="{BB962C8B-B14F-4D97-AF65-F5344CB8AC3E}">
        <p14:creationId xmlns:p14="http://schemas.microsoft.com/office/powerpoint/2010/main" val="9033860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bwMode="auto">
          <a:xfrm>
            <a:off x="274638" y="31750"/>
            <a:ext cx="8229600" cy="719138"/>
          </a:xfrm>
          <a:noFill/>
          <a:ln>
            <a:miter lim="800000"/>
            <a:headEnd/>
            <a:tailEnd/>
          </a:ln>
        </p:spPr>
        <p:txBody>
          <a:bodyPr vert="horz" wrap="square" lIns="91440" tIns="45720" rIns="91440" bIns="45720" numCol="1" anchorCtr="0" compatLnSpc="1">
            <a:prstTxWarp prst="textNoShape">
              <a:avLst/>
            </a:prstTxWarp>
          </a:bodyPr>
          <a:lstStyle/>
          <a:p>
            <a:pPr eaLnBrk="1" hangingPunct="1"/>
            <a:r>
              <a:rPr lang="en-US" dirty="0" smtClean="0">
                <a:ea typeface="ＭＳ Ｐゴシック" pitchFamily="34" charset="-128"/>
              </a:rPr>
              <a:t>Old Day</a:t>
            </a:r>
            <a:endParaRPr lang="en-US" sz="2800" dirty="0" smtClean="0">
              <a:ea typeface="ＭＳ Ｐゴシック" pitchFamily="34" charset="-128"/>
            </a:endParaRPr>
          </a:p>
        </p:txBody>
      </p:sp>
      <p:sp>
        <p:nvSpPr>
          <p:cNvPr id="13317" name="Rectangle 6"/>
          <p:cNvSpPr>
            <a:spLocks noChangeArrowheads="1"/>
          </p:cNvSpPr>
          <p:nvPr/>
        </p:nvSpPr>
        <p:spPr bwMode="auto">
          <a:xfrm>
            <a:off x="3886200" y="1981200"/>
            <a:ext cx="1143000" cy="2667000"/>
          </a:xfrm>
          <a:prstGeom prst="rect">
            <a:avLst/>
          </a:prstGeom>
          <a:solidFill>
            <a:schemeClr val="bg1">
              <a:lumMod val="85000"/>
            </a:schemeClr>
          </a:solidFill>
          <a:ln w="12700">
            <a:noFill/>
            <a:miter lim="800000"/>
            <a:headEnd type="none" w="sm" len="med"/>
            <a:tailEnd type="none" w="sm" len="med"/>
          </a:ln>
        </p:spPr>
        <p:txBody>
          <a:bodyPr wrap="none" anchor="ctr"/>
          <a:lstStyle/>
          <a:p>
            <a:pPr algn="ctr">
              <a:lnSpc>
                <a:spcPct val="80000"/>
              </a:lnSpc>
              <a:spcBef>
                <a:spcPct val="50000"/>
              </a:spcBef>
            </a:pPr>
            <a:r>
              <a:rPr lang="en-US" sz="2000" dirty="0" smtClean="0"/>
              <a:t>Machine</a:t>
            </a:r>
            <a:endParaRPr lang="en-US" sz="2000" dirty="0"/>
          </a:p>
        </p:txBody>
      </p:sp>
      <p:sp>
        <p:nvSpPr>
          <p:cNvPr id="13333" name="WordArt 24"/>
          <p:cNvSpPr>
            <a:spLocks noChangeArrowheads="1" noChangeShapeType="1" noTextEdit="1"/>
          </p:cNvSpPr>
          <p:nvPr/>
        </p:nvSpPr>
        <p:spPr bwMode="auto">
          <a:xfrm>
            <a:off x="0" y="-304800"/>
            <a:ext cx="9144000" cy="6858000"/>
          </a:xfrm>
          <a:prstGeom prst="rect">
            <a:avLst/>
          </a:prstGeom>
        </p:spPr>
        <p:txBody>
          <a:bodyPr wrap="none" fromWordArt="1">
            <a:prstTxWarp prst="textCascadeUp">
              <a:avLst>
                <a:gd name="adj" fmla="val 44444"/>
              </a:avLst>
            </a:prstTxWarp>
            <a:scene3d>
              <a:camera prst="legacyPerspectiveFront">
                <a:rot lat="20519977" lon="1080000" rev="0"/>
              </a:camera>
              <a:lightRig rig="legacyHarsh2" dir="b"/>
            </a:scene3d>
            <a:sp3d extrusionH="430200" prstMaterial="legacyMatte">
              <a:extrusionClr>
                <a:srgbClr val="FF6600"/>
              </a:extrusionClr>
            </a:sp3d>
          </a:bodyPr>
          <a:lstStyle/>
          <a:p>
            <a:endParaRPr lang="en-US" sz="3600" kern="10">
              <a:ln w="9525">
                <a:round/>
                <a:headEnd/>
                <a:tailEnd/>
              </a:ln>
              <a:gradFill rotWithShape="1">
                <a:gsLst>
                  <a:gs pos="0">
                    <a:srgbClr val="FFE701"/>
                  </a:gs>
                  <a:gs pos="100000">
                    <a:srgbClr val="FE3E02"/>
                  </a:gs>
                </a:gsLst>
                <a:lin ang="5400000" scaled="1"/>
              </a:gradFill>
              <a:latin typeface="Impact"/>
            </a:endParaRPr>
          </a:p>
        </p:txBody>
      </p:sp>
      <p:sp>
        <p:nvSpPr>
          <p:cNvPr id="6" name="Rectangle 6"/>
          <p:cNvSpPr>
            <a:spLocks noChangeArrowheads="1"/>
          </p:cNvSpPr>
          <p:nvPr/>
        </p:nvSpPr>
        <p:spPr bwMode="auto">
          <a:xfrm>
            <a:off x="3486274" y="4959924"/>
            <a:ext cx="1695450" cy="457199"/>
          </a:xfrm>
          <a:prstGeom prst="rect">
            <a:avLst/>
          </a:prstGeom>
          <a:noFill/>
          <a:ln w="12700">
            <a:noFill/>
            <a:miter lim="800000"/>
            <a:headEnd type="none" w="sm" len="med"/>
            <a:tailEnd type="none" w="sm" len="med"/>
          </a:ln>
        </p:spPr>
        <p:txBody>
          <a:bodyPr wrap="none" anchor="ctr"/>
          <a:lstStyle/>
          <a:p>
            <a:pPr algn="ctr">
              <a:lnSpc>
                <a:spcPct val="80000"/>
              </a:lnSpc>
              <a:spcBef>
                <a:spcPct val="50000"/>
              </a:spcBef>
            </a:pPr>
            <a:r>
              <a:rPr lang="en-US" altLang="zh-CN" sz="2000" dirty="0" smtClean="0">
                <a:ea typeface="宋体" charset="-122"/>
              </a:rPr>
              <a:t>19XX</a:t>
            </a:r>
            <a:endParaRPr lang="en-US" sz="2000" dirty="0"/>
          </a:p>
        </p:txBody>
      </p:sp>
    </p:spTree>
    <p:extLst>
      <p:ext uri="{BB962C8B-B14F-4D97-AF65-F5344CB8AC3E}">
        <p14:creationId xmlns:p14="http://schemas.microsoft.com/office/powerpoint/2010/main" val="294505429"/>
      </p:ext>
    </p:extLst>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p:nvPr/>
        </p:nvGrpSpPr>
        <p:grpSpPr>
          <a:xfrm>
            <a:off x="447675" y="571504"/>
            <a:ext cx="1225550" cy="1498986"/>
            <a:chOff x="447675" y="1387047"/>
            <a:chExt cx="1225550" cy="1498986"/>
          </a:xfrm>
        </p:grpSpPr>
        <p:sp>
          <p:nvSpPr>
            <p:cNvPr id="5" name="TextBox 4"/>
            <p:cNvSpPr txBox="1"/>
            <p:nvPr/>
          </p:nvSpPr>
          <p:spPr>
            <a:xfrm>
              <a:off x="530225" y="1387047"/>
              <a:ext cx="1143000" cy="523220"/>
            </a:xfrm>
            <a:prstGeom prst="rect">
              <a:avLst/>
            </a:prstGeom>
            <a:noFill/>
          </p:spPr>
          <p:txBody>
            <a:bodyPr wrap="square" rtlCol="0">
              <a:spAutoFit/>
            </a:bodyPr>
            <a:lstStyle/>
            <a:p>
              <a:pPr algn="ctr"/>
              <a:r>
                <a:rPr lang="en-US" sz="1600" dirty="0" smtClean="0"/>
                <a:t>CPU/SOC</a:t>
              </a:r>
            </a:p>
            <a:p>
              <a:pPr algn="ctr"/>
              <a:r>
                <a:rPr lang="en-US" sz="1200" dirty="0" smtClean="0"/>
                <a:t>(Intel)</a:t>
              </a:r>
              <a:endParaRPr lang="en-US" sz="1600" dirty="0"/>
            </a:p>
          </p:txBody>
        </p:sp>
        <p:sp>
          <p:nvSpPr>
            <p:cNvPr id="6" name="Round Same Side Corner Rectangle 5"/>
            <p:cNvSpPr/>
            <p:nvPr/>
          </p:nvSpPr>
          <p:spPr>
            <a:xfrm>
              <a:off x="447675" y="2106499"/>
              <a:ext cx="1151699" cy="779534"/>
            </a:xfrm>
            <a:prstGeom prst="round2Same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50" b="1" dirty="0" smtClean="0">
                  <a:solidFill>
                    <a:schemeClr val="tx1"/>
                  </a:solidFill>
                </a:rPr>
                <a:t>Intel </a:t>
              </a:r>
              <a:br>
                <a:rPr lang="en-US" sz="1050" b="1" dirty="0" smtClean="0">
                  <a:solidFill>
                    <a:schemeClr val="tx1"/>
                  </a:solidFill>
                </a:rPr>
              </a:br>
              <a:r>
                <a:rPr lang="en-US" sz="1050" b="1" dirty="0" smtClean="0">
                  <a:solidFill>
                    <a:schemeClr val="tx1"/>
                  </a:solidFill>
                </a:rPr>
                <a:t>Boot Guard</a:t>
              </a:r>
              <a:endParaRPr lang="en-US" sz="1050" dirty="0">
                <a:solidFill>
                  <a:schemeClr val="tx1"/>
                </a:solidFill>
              </a:endParaRPr>
            </a:p>
          </p:txBody>
        </p:sp>
      </p:grpSp>
      <p:sp>
        <p:nvSpPr>
          <p:cNvPr id="7" name="Right Arrow 6"/>
          <p:cNvSpPr/>
          <p:nvPr/>
        </p:nvSpPr>
        <p:spPr bwMode="auto">
          <a:xfrm>
            <a:off x="1649034" y="1603729"/>
            <a:ext cx="1094166" cy="153988"/>
          </a:xfrm>
          <a:prstGeom prst="rightArrow">
            <a:avLst/>
          </a:prstGeom>
          <a:solidFill>
            <a:schemeClr val="accent1">
              <a:lumMod val="75000"/>
            </a:schemeClr>
          </a:solidFill>
          <a:ln w="25400" cap="flat" cmpd="sng" algn="ctr">
            <a:solidFill>
              <a:schemeClr val="tx2">
                <a:lumMod val="75000"/>
              </a:schemeClr>
            </a:solidFill>
            <a:prstDash val="solid"/>
            <a:round/>
            <a:headEnd type="none" w="sm" len="sm"/>
            <a:tailEnd type="none" w="sm" len="sm"/>
          </a:ln>
          <a:effectLst/>
        </p:spPr>
        <p:txBody>
          <a:bodyPr wrap="none" anchor="ctr"/>
          <a:lstStyle/>
          <a:p>
            <a:pPr algn="ctr" defTabSz="639763" eaLnBrk="0" hangingPunct="0">
              <a:defRPr/>
            </a:pPr>
            <a:endParaRPr lang="en-US" sz="1700">
              <a:latin typeface="Verdana" pitchFamily="34" charset="0"/>
            </a:endParaRPr>
          </a:p>
        </p:txBody>
      </p:sp>
      <p:grpSp>
        <p:nvGrpSpPr>
          <p:cNvPr id="3" name="Group 14"/>
          <p:cNvGrpSpPr/>
          <p:nvPr/>
        </p:nvGrpSpPr>
        <p:grpSpPr>
          <a:xfrm>
            <a:off x="2707745" y="571504"/>
            <a:ext cx="1359960" cy="1498986"/>
            <a:chOff x="2707745" y="1387047"/>
            <a:chExt cx="1359960" cy="1498986"/>
          </a:xfrm>
        </p:grpSpPr>
        <p:sp>
          <p:nvSpPr>
            <p:cNvPr id="10" name="TextBox 9"/>
            <p:cNvSpPr txBox="1"/>
            <p:nvPr/>
          </p:nvSpPr>
          <p:spPr>
            <a:xfrm>
              <a:off x="2707745" y="1387047"/>
              <a:ext cx="1359960" cy="769441"/>
            </a:xfrm>
            <a:prstGeom prst="rect">
              <a:avLst/>
            </a:prstGeom>
            <a:noFill/>
          </p:spPr>
          <p:txBody>
            <a:bodyPr wrap="square" rtlCol="0">
              <a:spAutoFit/>
            </a:bodyPr>
            <a:lstStyle/>
            <a:p>
              <a:pPr algn="ctr"/>
              <a:r>
                <a:rPr lang="en-US" sz="1600" dirty="0" smtClean="0"/>
                <a:t>Start Block</a:t>
              </a:r>
              <a:br>
                <a:rPr lang="en-US" sz="1600" dirty="0" smtClean="0"/>
              </a:br>
              <a:r>
                <a:rPr lang="en-US" sz="1600" dirty="0" smtClean="0"/>
                <a:t>PEI</a:t>
              </a:r>
            </a:p>
            <a:p>
              <a:pPr algn="ctr"/>
              <a:r>
                <a:rPr lang="en-US" sz="1200" dirty="0" smtClean="0"/>
                <a:t>(OEM)</a:t>
              </a:r>
              <a:endParaRPr lang="en-US" sz="1200" dirty="0"/>
            </a:p>
          </p:txBody>
        </p:sp>
        <p:sp>
          <p:nvSpPr>
            <p:cNvPr id="11" name="Round Same Side Corner Rectangle 10"/>
            <p:cNvSpPr/>
            <p:nvPr/>
          </p:nvSpPr>
          <p:spPr>
            <a:xfrm>
              <a:off x="2742375" y="2106499"/>
              <a:ext cx="1143000" cy="779534"/>
            </a:xfrm>
            <a:prstGeom prst="round2Same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50" dirty="0" smtClean="0">
                  <a:solidFill>
                    <a:schemeClr val="tx1"/>
                  </a:solidFill>
                </a:rPr>
                <a:t> </a:t>
              </a:r>
              <a:r>
                <a:rPr lang="en-US" sz="1050" b="1" dirty="0" smtClean="0">
                  <a:solidFill>
                    <a:schemeClr val="tx1"/>
                  </a:solidFill>
                </a:rPr>
                <a:t>Executable</a:t>
              </a:r>
              <a:endParaRPr lang="en-US" sz="1050" b="1" dirty="0">
                <a:solidFill>
                  <a:schemeClr val="tx1"/>
                </a:solidFill>
              </a:endParaRPr>
            </a:p>
          </p:txBody>
        </p:sp>
      </p:grpSp>
      <p:grpSp>
        <p:nvGrpSpPr>
          <p:cNvPr id="4" name="Group 17"/>
          <p:cNvGrpSpPr/>
          <p:nvPr/>
        </p:nvGrpSpPr>
        <p:grpSpPr>
          <a:xfrm>
            <a:off x="1673225" y="1851456"/>
            <a:ext cx="1069149" cy="1741394"/>
            <a:chOff x="2703865" y="2983006"/>
            <a:chExt cx="1069149" cy="1741394"/>
          </a:xfrm>
        </p:grpSpPr>
        <p:sp>
          <p:nvSpPr>
            <p:cNvPr id="13" name="Round Same Side Corner Rectangle 12"/>
            <p:cNvSpPr/>
            <p:nvPr/>
          </p:nvSpPr>
          <p:spPr>
            <a:xfrm>
              <a:off x="2777717" y="4343400"/>
              <a:ext cx="995297" cy="381000"/>
            </a:xfrm>
            <a:prstGeom prst="round2Same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100" b="1" dirty="0" smtClean="0">
                  <a:solidFill>
                    <a:schemeClr val="bg1"/>
                  </a:solidFill>
                </a:rPr>
                <a:t>Policy</a:t>
              </a:r>
              <a:endParaRPr lang="en-US" sz="1100" b="1" dirty="0">
                <a:solidFill>
                  <a:schemeClr val="bg1"/>
                </a:solidFill>
              </a:endParaRPr>
            </a:p>
          </p:txBody>
        </p:sp>
        <p:sp>
          <p:nvSpPr>
            <p:cNvPr id="14" name="Round Same Side Corner Rectangle 13"/>
            <p:cNvSpPr/>
            <p:nvPr/>
          </p:nvSpPr>
          <p:spPr>
            <a:xfrm>
              <a:off x="2777717" y="3559083"/>
              <a:ext cx="995297" cy="381000"/>
            </a:xfrm>
            <a:prstGeom prst="round2Same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r>
                <a:rPr lang="en-US" sz="1100" b="1" dirty="0" smtClean="0">
                  <a:solidFill>
                    <a:schemeClr val="bg1"/>
                  </a:solidFill>
                </a:rPr>
                <a:t>Policy Engine</a:t>
              </a:r>
              <a:endParaRPr lang="en-US" sz="1100" b="1" dirty="0">
                <a:solidFill>
                  <a:schemeClr val="bg1"/>
                </a:solidFill>
              </a:endParaRPr>
            </a:p>
          </p:txBody>
        </p:sp>
        <p:cxnSp>
          <p:nvCxnSpPr>
            <p:cNvPr id="15" name="Straight Arrow Connector 146"/>
            <p:cNvCxnSpPr>
              <a:cxnSpLocks noChangeShapeType="1"/>
              <a:stCxn id="13" idx="3"/>
              <a:endCxn id="14" idx="1"/>
            </p:cNvCxnSpPr>
            <p:nvPr/>
          </p:nvCxnSpPr>
          <p:spPr bwMode="auto">
            <a:xfrm flipV="1">
              <a:off x="3275366" y="3940083"/>
              <a:ext cx="0" cy="403317"/>
            </a:xfrm>
            <a:prstGeom prst="straightConnector1">
              <a:avLst/>
            </a:prstGeom>
            <a:noFill/>
            <a:ln w="38100" algn="ctr">
              <a:solidFill>
                <a:schemeClr val="accent1"/>
              </a:solidFill>
              <a:round/>
              <a:headEnd type="none" w="sm" len="sm"/>
              <a:tailEnd type="arrow" w="med" len="med"/>
            </a:ln>
          </p:spPr>
        </p:cxnSp>
        <p:sp>
          <p:nvSpPr>
            <p:cNvPr id="16" name="Right Arrow 15"/>
            <p:cNvSpPr/>
            <p:nvPr/>
          </p:nvSpPr>
          <p:spPr bwMode="auto">
            <a:xfrm rot="16200000">
              <a:off x="3092484" y="3108960"/>
              <a:ext cx="365761" cy="113854"/>
            </a:xfrm>
            <a:prstGeom prst="rightArrow">
              <a:avLst/>
            </a:prstGeom>
            <a:solidFill>
              <a:schemeClr val="accent1">
                <a:lumMod val="75000"/>
              </a:schemeClr>
            </a:solidFill>
            <a:ln w="25400" cap="flat" cmpd="sng" algn="ctr">
              <a:solidFill>
                <a:srgbClr val="92D050"/>
              </a:solidFill>
              <a:prstDash val="solid"/>
              <a:round/>
              <a:headEnd type="none" w="sm" len="sm"/>
              <a:tailEnd type="none" w="sm" len="sm"/>
            </a:ln>
            <a:effectLst/>
          </p:spPr>
          <p:txBody>
            <a:bodyPr wrap="none" anchor="ctr"/>
            <a:lstStyle/>
            <a:p>
              <a:pPr algn="ctr" defTabSz="639763" eaLnBrk="0" hangingPunct="0">
                <a:defRPr/>
              </a:pPr>
              <a:endParaRPr lang="en-US" sz="1400">
                <a:latin typeface="Verdana" pitchFamily="34" charset="0"/>
              </a:endParaRPr>
            </a:p>
          </p:txBody>
        </p:sp>
        <p:sp>
          <p:nvSpPr>
            <p:cNvPr id="17" name="TextBox 16"/>
            <p:cNvSpPr txBox="1"/>
            <p:nvPr/>
          </p:nvSpPr>
          <p:spPr>
            <a:xfrm>
              <a:off x="2703865" y="3282084"/>
              <a:ext cx="994832" cy="276999"/>
            </a:xfrm>
            <a:prstGeom prst="rect">
              <a:avLst/>
            </a:prstGeom>
            <a:noFill/>
          </p:spPr>
          <p:txBody>
            <a:bodyPr wrap="square" rtlCol="0">
              <a:spAutoFit/>
            </a:bodyPr>
            <a:lstStyle/>
            <a:p>
              <a:pPr algn="ctr"/>
              <a:r>
                <a:rPr lang="en-US" sz="1200" b="1" dirty="0" smtClean="0"/>
                <a:t>Enforces</a:t>
              </a:r>
              <a:endParaRPr lang="en-US" sz="1200" b="1" dirty="0"/>
            </a:p>
          </p:txBody>
        </p:sp>
      </p:grpSp>
      <p:grpSp>
        <p:nvGrpSpPr>
          <p:cNvPr id="9" name="Group 23"/>
          <p:cNvGrpSpPr/>
          <p:nvPr/>
        </p:nvGrpSpPr>
        <p:grpSpPr>
          <a:xfrm>
            <a:off x="4975313" y="457200"/>
            <a:ext cx="1359960" cy="1546607"/>
            <a:chOff x="4975313" y="1272743"/>
            <a:chExt cx="1359960" cy="1546607"/>
          </a:xfrm>
        </p:grpSpPr>
        <p:sp>
          <p:nvSpPr>
            <p:cNvPr id="19" name="TextBox 18"/>
            <p:cNvSpPr txBox="1"/>
            <p:nvPr/>
          </p:nvSpPr>
          <p:spPr>
            <a:xfrm>
              <a:off x="4975313" y="1272743"/>
              <a:ext cx="1359960" cy="769441"/>
            </a:xfrm>
            <a:prstGeom prst="rect">
              <a:avLst/>
            </a:prstGeom>
            <a:noFill/>
          </p:spPr>
          <p:txBody>
            <a:bodyPr wrap="square" rtlCol="0">
              <a:spAutoFit/>
            </a:bodyPr>
            <a:lstStyle/>
            <a:p>
              <a:pPr algn="ctr"/>
              <a:r>
                <a:rPr lang="en-US" sz="1600" dirty="0" smtClean="0"/>
                <a:t>BIOS</a:t>
              </a:r>
              <a:br>
                <a:rPr lang="en-US" sz="1600" dirty="0" smtClean="0"/>
              </a:br>
              <a:r>
                <a:rPr lang="en-US" sz="1600" dirty="0" smtClean="0"/>
                <a:t>DXE/UEFI</a:t>
              </a:r>
            </a:p>
            <a:p>
              <a:pPr algn="ctr"/>
              <a:r>
                <a:rPr lang="en-US" sz="1200" dirty="0" smtClean="0"/>
                <a:t>(OEM)</a:t>
              </a:r>
              <a:endParaRPr lang="en-US" sz="1200" dirty="0"/>
            </a:p>
          </p:txBody>
        </p:sp>
        <p:sp>
          <p:nvSpPr>
            <p:cNvPr id="20" name="Round Same Side Corner Rectangle 19"/>
            <p:cNvSpPr/>
            <p:nvPr/>
          </p:nvSpPr>
          <p:spPr>
            <a:xfrm>
              <a:off x="5029201" y="2039816"/>
              <a:ext cx="1142174" cy="779534"/>
            </a:xfrm>
            <a:prstGeom prst="round2Same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50" dirty="0" smtClean="0">
                  <a:solidFill>
                    <a:schemeClr val="tx1"/>
                  </a:solidFill>
                </a:rPr>
                <a:t> </a:t>
              </a:r>
              <a:r>
                <a:rPr lang="en-US" sz="1050" b="1" dirty="0" smtClean="0">
                  <a:solidFill>
                    <a:schemeClr val="tx1"/>
                  </a:solidFill>
                </a:rPr>
                <a:t>Executable</a:t>
              </a:r>
              <a:endParaRPr lang="en-US" sz="1050" b="1" dirty="0">
                <a:solidFill>
                  <a:schemeClr val="tx1"/>
                </a:solidFill>
              </a:endParaRPr>
            </a:p>
          </p:txBody>
        </p:sp>
      </p:grpSp>
      <p:grpSp>
        <p:nvGrpSpPr>
          <p:cNvPr id="12" name="Group 26"/>
          <p:cNvGrpSpPr/>
          <p:nvPr/>
        </p:nvGrpSpPr>
        <p:grpSpPr>
          <a:xfrm>
            <a:off x="7159625" y="533400"/>
            <a:ext cx="1600200" cy="1537090"/>
            <a:chOff x="7159625" y="1348943"/>
            <a:chExt cx="1600200" cy="1537090"/>
          </a:xfrm>
        </p:grpSpPr>
        <p:sp>
          <p:nvSpPr>
            <p:cNvPr id="22" name="TextBox 21"/>
            <p:cNvSpPr txBox="1"/>
            <p:nvPr/>
          </p:nvSpPr>
          <p:spPr>
            <a:xfrm>
              <a:off x="7159625" y="1348943"/>
              <a:ext cx="1600200" cy="769441"/>
            </a:xfrm>
            <a:prstGeom prst="rect">
              <a:avLst/>
            </a:prstGeom>
            <a:noFill/>
          </p:spPr>
          <p:txBody>
            <a:bodyPr wrap="square" rtlCol="0">
              <a:spAutoFit/>
            </a:bodyPr>
            <a:lstStyle/>
            <a:p>
              <a:pPr algn="ctr"/>
              <a:r>
                <a:rPr lang="en-US" sz="1600" dirty="0" smtClean="0"/>
                <a:t>OS Loader/Kernel</a:t>
              </a:r>
            </a:p>
            <a:p>
              <a:pPr algn="ctr"/>
              <a:r>
                <a:rPr lang="en-US" sz="1200" dirty="0" smtClean="0"/>
                <a:t>(OSV)</a:t>
              </a:r>
              <a:endParaRPr lang="en-US" sz="1200" dirty="0"/>
            </a:p>
          </p:txBody>
        </p:sp>
        <p:sp>
          <p:nvSpPr>
            <p:cNvPr id="23" name="Round Same Side Corner Rectangle 22"/>
            <p:cNvSpPr/>
            <p:nvPr/>
          </p:nvSpPr>
          <p:spPr>
            <a:xfrm>
              <a:off x="7314375" y="2106499"/>
              <a:ext cx="1143000" cy="779534"/>
            </a:xfrm>
            <a:prstGeom prst="round2Same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50" dirty="0" smtClean="0">
                  <a:solidFill>
                    <a:schemeClr val="tx1"/>
                  </a:solidFill>
                </a:rPr>
                <a:t> </a:t>
              </a:r>
              <a:r>
                <a:rPr lang="en-US" sz="1050" b="1" dirty="0" smtClean="0">
                  <a:solidFill>
                    <a:schemeClr val="tx1"/>
                  </a:solidFill>
                </a:rPr>
                <a:t>Executable</a:t>
              </a:r>
              <a:endParaRPr lang="en-US" sz="1050" b="1" dirty="0">
                <a:solidFill>
                  <a:schemeClr val="tx1"/>
                </a:solidFill>
              </a:endParaRPr>
            </a:p>
          </p:txBody>
        </p:sp>
      </p:grpSp>
      <p:grpSp>
        <p:nvGrpSpPr>
          <p:cNvPr id="18" name="Group 29"/>
          <p:cNvGrpSpPr/>
          <p:nvPr/>
        </p:nvGrpSpPr>
        <p:grpSpPr>
          <a:xfrm>
            <a:off x="4033077" y="1851457"/>
            <a:ext cx="996124" cy="1741393"/>
            <a:chOff x="2777717" y="2983007"/>
            <a:chExt cx="996124" cy="1741393"/>
          </a:xfrm>
        </p:grpSpPr>
        <p:sp>
          <p:nvSpPr>
            <p:cNvPr id="25" name="Round Same Side Corner Rectangle 24"/>
            <p:cNvSpPr/>
            <p:nvPr/>
          </p:nvSpPr>
          <p:spPr>
            <a:xfrm>
              <a:off x="2777717" y="4343400"/>
              <a:ext cx="995297" cy="381000"/>
            </a:xfrm>
            <a:prstGeom prst="round2Same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100" b="1" dirty="0" smtClean="0">
                  <a:solidFill>
                    <a:schemeClr val="bg1"/>
                  </a:solidFill>
                </a:rPr>
                <a:t>Policy</a:t>
              </a:r>
              <a:endParaRPr lang="en-US" sz="1100" b="1" dirty="0">
                <a:solidFill>
                  <a:schemeClr val="bg1"/>
                </a:solidFill>
              </a:endParaRPr>
            </a:p>
          </p:txBody>
        </p:sp>
        <p:sp>
          <p:nvSpPr>
            <p:cNvPr id="26" name="Round Same Side Corner Rectangle 25"/>
            <p:cNvSpPr/>
            <p:nvPr/>
          </p:nvSpPr>
          <p:spPr>
            <a:xfrm>
              <a:off x="2777717" y="3559083"/>
              <a:ext cx="995297" cy="381000"/>
            </a:xfrm>
            <a:prstGeom prst="round2Same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r>
                <a:rPr lang="en-US" sz="1100" b="1" dirty="0" smtClean="0">
                  <a:solidFill>
                    <a:schemeClr val="bg1"/>
                  </a:solidFill>
                </a:rPr>
                <a:t>Policy Engine</a:t>
              </a:r>
              <a:endParaRPr lang="en-US" sz="1100" b="1" dirty="0">
                <a:solidFill>
                  <a:schemeClr val="bg1"/>
                </a:solidFill>
              </a:endParaRPr>
            </a:p>
          </p:txBody>
        </p:sp>
        <p:cxnSp>
          <p:nvCxnSpPr>
            <p:cNvPr id="27" name="Straight Arrow Connector 146"/>
            <p:cNvCxnSpPr>
              <a:cxnSpLocks noChangeShapeType="1"/>
              <a:stCxn id="25" idx="3"/>
              <a:endCxn id="26" idx="1"/>
            </p:cNvCxnSpPr>
            <p:nvPr/>
          </p:nvCxnSpPr>
          <p:spPr bwMode="auto">
            <a:xfrm flipV="1">
              <a:off x="3275366" y="3940083"/>
              <a:ext cx="0" cy="403317"/>
            </a:xfrm>
            <a:prstGeom prst="straightConnector1">
              <a:avLst/>
            </a:prstGeom>
            <a:noFill/>
            <a:ln w="38100" algn="ctr">
              <a:solidFill>
                <a:schemeClr val="accent1"/>
              </a:solidFill>
              <a:round/>
              <a:headEnd type="none" w="sm" len="sm"/>
              <a:tailEnd type="arrow" w="med" len="med"/>
            </a:ln>
          </p:spPr>
        </p:cxnSp>
        <p:sp>
          <p:nvSpPr>
            <p:cNvPr id="28" name="Right Arrow 27"/>
            <p:cNvSpPr/>
            <p:nvPr/>
          </p:nvSpPr>
          <p:spPr bwMode="auto">
            <a:xfrm rot="16200000">
              <a:off x="3092485" y="3108960"/>
              <a:ext cx="365760" cy="113854"/>
            </a:xfrm>
            <a:prstGeom prst="rightArrow">
              <a:avLst/>
            </a:prstGeom>
            <a:solidFill>
              <a:schemeClr val="accent1">
                <a:lumMod val="75000"/>
              </a:schemeClr>
            </a:solidFill>
            <a:ln w="25400" cap="flat" cmpd="sng" algn="ctr">
              <a:solidFill>
                <a:srgbClr val="92D050"/>
              </a:solidFill>
              <a:prstDash val="solid"/>
              <a:round/>
              <a:headEnd type="none" w="sm" len="sm"/>
              <a:tailEnd type="none" w="sm" len="sm"/>
            </a:ln>
            <a:effectLst/>
          </p:spPr>
          <p:txBody>
            <a:bodyPr wrap="none" anchor="ctr"/>
            <a:lstStyle/>
            <a:p>
              <a:pPr algn="ctr" defTabSz="639763" eaLnBrk="0" hangingPunct="0">
                <a:defRPr/>
              </a:pPr>
              <a:endParaRPr lang="en-US" sz="1400">
                <a:latin typeface="Verdana" pitchFamily="34" charset="0"/>
              </a:endParaRPr>
            </a:p>
          </p:txBody>
        </p:sp>
        <p:sp>
          <p:nvSpPr>
            <p:cNvPr id="29" name="TextBox 28"/>
            <p:cNvSpPr txBox="1"/>
            <p:nvPr/>
          </p:nvSpPr>
          <p:spPr>
            <a:xfrm>
              <a:off x="2777717" y="3282084"/>
              <a:ext cx="996124" cy="276999"/>
            </a:xfrm>
            <a:prstGeom prst="rect">
              <a:avLst/>
            </a:prstGeom>
            <a:noFill/>
          </p:spPr>
          <p:txBody>
            <a:bodyPr wrap="square" rtlCol="0">
              <a:spAutoFit/>
            </a:bodyPr>
            <a:lstStyle/>
            <a:p>
              <a:pPr algn="ctr"/>
              <a:r>
                <a:rPr lang="en-US" sz="1200" b="1" dirty="0" smtClean="0"/>
                <a:t>Enforces</a:t>
              </a:r>
              <a:endParaRPr lang="en-US" sz="1200" b="1" dirty="0"/>
            </a:p>
          </p:txBody>
        </p:sp>
      </p:grpSp>
      <p:grpSp>
        <p:nvGrpSpPr>
          <p:cNvPr id="21" name="Group 35"/>
          <p:cNvGrpSpPr/>
          <p:nvPr/>
        </p:nvGrpSpPr>
        <p:grpSpPr>
          <a:xfrm>
            <a:off x="6212715" y="1851457"/>
            <a:ext cx="1101660" cy="1741393"/>
            <a:chOff x="2671355" y="2983007"/>
            <a:chExt cx="1101660" cy="1741393"/>
          </a:xfrm>
        </p:grpSpPr>
        <p:sp>
          <p:nvSpPr>
            <p:cNvPr id="31" name="Round Same Side Corner Rectangle 30"/>
            <p:cNvSpPr/>
            <p:nvPr/>
          </p:nvSpPr>
          <p:spPr>
            <a:xfrm>
              <a:off x="2777717" y="4343400"/>
              <a:ext cx="995297" cy="381000"/>
            </a:xfrm>
            <a:prstGeom prst="round2Same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100" b="1" dirty="0" smtClean="0">
                  <a:solidFill>
                    <a:schemeClr val="bg1"/>
                  </a:solidFill>
                </a:rPr>
                <a:t>Policy</a:t>
              </a:r>
              <a:endParaRPr lang="en-US" sz="1100" b="1" dirty="0">
                <a:solidFill>
                  <a:schemeClr val="bg1"/>
                </a:solidFill>
              </a:endParaRPr>
            </a:p>
          </p:txBody>
        </p:sp>
        <p:sp>
          <p:nvSpPr>
            <p:cNvPr id="32" name="Round Same Side Corner Rectangle 31"/>
            <p:cNvSpPr/>
            <p:nvPr/>
          </p:nvSpPr>
          <p:spPr>
            <a:xfrm>
              <a:off x="2777717" y="3559083"/>
              <a:ext cx="995297" cy="381000"/>
            </a:xfrm>
            <a:prstGeom prst="round2Same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r>
                <a:rPr lang="en-US" sz="1100" b="1" dirty="0" smtClean="0">
                  <a:solidFill>
                    <a:schemeClr val="bg1"/>
                  </a:solidFill>
                </a:rPr>
                <a:t>Policy Engine</a:t>
              </a:r>
              <a:endParaRPr lang="en-US" sz="1100" b="1" dirty="0">
                <a:solidFill>
                  <a:schemeClr val="bg1"/>
                </a:solidFill>
              </a:endParaRPr>
            </a:p>
          </p:txBody>
        </p:sp>
        <p:cxnSp>
          <p:nvCxnSpPr>
            <p:cNvPr id="33" name="Straight Arrow Connector 146"/>
            <p:cNvCxnSpPr>
              <a:cxnSpLocks noChangeShapeType="1"/>
              <a:stCxn id="31" idx="3"/>
              <a:endCxn id="32" idx="1"/>
            </p:cNvCxnSpPr>
            <p:nvPr/>
          </p:nvCxnSpPr>
          <p:spPr bwMode="auto">
            <a:xfrm flipV="1">
              <a:off x="3275366" y="3940083"/>
              <a:ext cx="0" cy="403317"/>
            </a:xfrm>
            <a:prstGeom prst="straightConnector1">
              <a:avLst/>
            </a:prstGeom>
            <a:noFill/>
            <a:ln w="38100" algn="ctr">
              <a:solidFill>
                <a:schemeClr val="accent1"/>
              </a:solidFill>
              <a:round/>
              <a:headEnd type="none" w="sm" len="sm"/>
              <a:tailEnd type="arrow" w="med" len="med"/>
            </a:ln>
          </p:spPr>
        </p:cxnSp>
        <p:sp>
          <p:nvSpPr>
            <p:cNvPr id="34" name="Right Arrow 33"/>
            <p:cNvSpPr/>
            <p:nvPr/>
          </p:nvSpPr>
          <p:spPr bwMode="auto">
            <a:xfrm rot="16200000">
              <a:off x="3092485" y="3108960"/>
              <a:ext cx="365760" cy="113854"/>
            </a:xfrm>
            <a:prstGeom prst="rightArrow">
              <a:avLst/>
            </a:prstGeom>
            <a:solidFill>
              <a:schemeClr val="accent1">
                <a:lumMod val="75000"/>
              </a:schemeClr>
            </a:solidFill>
            <a:ln w="25400" cap="flat" cmpd="sng" algn="ctr">
              <a:solidFill>
                <a:srgbClr val="92D050"/>
              </a:solidFill>
              <a:prstDash val="solid"/>
              <a:round/>
              <a:headEnd type="none" w="sm" len="sm"/>
              <a:tailEnd type="none" w="sm" len="sm"/>
            </a:ln>
            <a:effectLst/>
          </p:spPr>
          <p:txBody>
            <a:bodyPr wrap="none" anchor="ctr"/>
            <a:lstStyle/>
            <a:p>
              <a:pPr algn="ctr" defTabSz="639763" eaLnBrk="0" hangingPunct="0">
                <a:defRPr/>
              </a:pPr>
              <a:endParaRPr lang="en-US" sz="1400">
                <a:latin typeface="Verdana" pitchFamily="34" charset="0"/>
              </a:endParaRPr>
            </a:p>
          </p:txBody>
        </p:sp>
        <p:sp>
          <p:nvSpPr>
            <p:cNvPr id="35" name="TextBox 34"/>
            <p:cNvSpPr txBox="1"/>
            <p:nvPr/>
          </p:nvSpPr>
          <p:spPr>
            <a:xfrm>
              <a:off x="2671355" y="3282084"/>
              <a:ext cx="1101660" cy="276999"/>
            </a:xfrm>
            <a:prstGeom prst="rect">
              <a:avLst/>
            </a:prstGeom>
            <a:noFill/>
          </p:spPr>
          <p:txBody>
            <a:bodyPr wrap="square" rtlCol="0">
              <a:spAutoFit/>
            </a:bodyPr>
            <a:lstStyle/>
            <a:p>
              <a:pPr algn="ctr"/>
              <a:r>
                <a:rPr lang="en-US" sz="1200" b="1" dirty="0" smtClean="0"/>
                <a:t>Enforces</a:t>
              </a:r>
              <a:endParaRPr lang="en-US" sz="1200" b="1" dirty="0"/>
            </a:p>
          </p:txBody>
        </p:sp>
      </p:grpSp>
      <p:sp>
        <p:nvSpPr>
          <p:cNvPr id="36" name="Right Arrow 35"/>
          <p:cNvSpPr/>
          <p:nvPr/>
        </p:nvSpPr>
        <p:spPr bwMode="auto">
          <a:xfrm>
            <a:off x="3935034" y="1603729"/>
            <a:ext cx="1094166" cy="153988"/>
          </a:xfrm>
          <a:prstGeom prst="rightArrow">
            <a:avLst/>
          </a:prstGeom>
          <a:solidFill>
            <a:schemeClr val="accent1">
              <a:lumMod val="75000"/>
            </a:schemeClr>
          </a:solidFill>
          <a:ln w="25400" cap="flat" cmpd="sng" algn="ctr">
            <a:solidFill>
              <a:schemeClr val="tx2">
                <a:lumMod val="75000"/>
              </a:schemeClr>
            </a:solidFill>
            <a:prstDash val="solid"/>
            <a:round/>
            <a:headEnd type="none" w="sm" len="sm"/>
            <a:tailEnd type="none" w="sm" len="sm"/>
          </a:ln>
          <a:effectLst/>
        </p:spPr>
        <p:txBody>
          <a:bodyPr wrap="none" anchor="ctr"/>
          <a:lstStyle/>
          <a:p>
            <a:pPr algn="ctr" defTabSz="639763" eaLnBrk="0" hangingPunct="0">
              <a:defRPr/>
            </a:pPr>
            <a:endParaRPr lang="en-US" sz="1700">
              <a:latin typeface="Verdana" pitchFamily="34" charset="0"/>
            </a:endParaRPr>
          </a:p>
        </p:txBody>
      </p:sp>
      <p:sp>
        <p:nvSpPr>
          <p:cNvPr id="37" name="Right Arrow 36"/>
          <p:cNvSpPr/>
          <p:nvPr/>
        </p:nvSpPr>
        <p:spPr bwMode="auto">
          <a:xfrm>
            <a:off x="6212715" y="1614040"/>
            <a:ext cx="1094166" cy="153988"/>
          </a:xfrm>
          <a:prstGeom prst="rightArrow">
            <a:avLst/>
          </a:prstGeom>
          <a:solidFill>
            <a:schemeClr val="accent1">
              <a:lumMod val="75000"/>
            </a:schemeClr>
          </a:solidFill>
          <a:ln w="25400" cap="flat" cmpd="sng" algn="ctr">
            <a:solidFill>
              <a:schemeClr val="tx2">
                <a:lumMod val="75000"/>
              </a:schemeClr>
            </a:solidFill>
            <a:prstDash val="solid"/>
            <a:round/>
            <a:headEnd type="none" w="sm" len="sm"/>
            <a:tailEnd type="none" w="sm" len="sm"/>
          </a:ln>
          <a:effectLst/>
        </p:spPr>
        <p:txBody>
          <a:bodyPr wrap="none" anchor="ctr"/>
          <a:lstStyle/>
          <a:p>
            <a:pPr algn="ctr" defTabSz="639763" eaLnBrk="0" hangingPunct="0">
              <a:defRPr/>
            </a:pPr>
            <a:endParaRPr lang="en-US" sz="1700">
              <a:latin typeface="Verdana" pitchFamily="34" charset="0"/>
            </a:endParaRPr>
          </a:p>
        </p:txBody>
      </p:sp>
      <p:cxnSp>
        <p:nvCxnSpPr>
          <p:cNvPr id="39" name="Elbow Connector 49"/>
          <p:cNvCxnSpPr>
            <a:stCxn id="6" idx="1"/>
            <a:endCxn id="14" idx="2"/>
          </p:cNvCxnSpPr>
          <p:nvPr/>
        </p:nvCxnSpPr>
        <p:spPr>
          <a:xfrm rot="16200000" flipH="1">
            <a:off x="1111530" y="1982485"/>
            <a:ext cx="547543" cy="723552"/>
          </a:xfrm>
          <a:prstGeom prst="bentConnector2">
            <a:avLst/>
          </a:prstGeom>
          <a:ln w="2540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Elbow Connector 50"/>
          <p:cNvCxnSpPr>
            <a:stCxn id="11" idx="1"/>
            <a:endCxn id="26" idx="2"/>
          </p:cNvCxnSpPr>
          <p:nvPr/>
        </p:nvCxnSpPr>
        <p:spPr>
          <a:xfrm rot="16200000" flipH="1">
            <a:off x="3399705" y="1984660"/>
            <a:ext cx="547543" cy="719202"/>
          </a:xfrm>
          <a:prstGeom prst="bentConnector2">
            <a:avLst/>
          </a:prstGeom>
          <a:ln w="2540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Elbow Connector 51"/>
          <p:cNvCxnSpPr>
            <a:stCxn id="20" idx="1"/>
            <a:endCxn id="32" idx="2"/>
          </p:cNvCxnSpPr>
          <p:nvPr/>
        </p:nvCxnSpPr>
        <p:spPr>
          <a:xfrm rot="16200000" flipH="1">
            <a:off x="5652569" y="1951525"/>
            <a:ext cx="614226" cy="718789"/>
          </a:xfrm>
          <a:prstGeom prst="bentConnector2">
            <a:avLst/>
          </a:prstGeom>
          <a:ln w="2540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2" name="Right Brace 41"/>
          <p:cNvSpPr/>
          <p:nvPr/>
        </p:nvSpPr>
        <p:spPr>
          <a:xfrm rot="5400000">
            <a:off x="4229100" y="3169185"/>
            <a:ext cx="381000" cy="1371600"/>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p:cNvSpPr/>
          <p:nvPr/>
        </p:nvSpPr>
        <p:spPr>
          <a:xfrm rot="5400000">
            <a:off x="6515100" y="3149849"/>
            <a:ext cx="381000" cy="1371600"/>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p:cNvSpPr txBox="1"/>
          <p:nvPr/>
        </p:nvSpPr>
        <p:spPr>
          <a:xfrm>
            <a:off x="3946167" y="4069140"/>
            <a:ext cx="2302233" cy="1569660"/>
          </a:xfrm>
          <a:prstGeom prst="rect">
            <a:avLst/>
          </a:prstGeom>
          <a:noFill/>
        </p:spPr>
        <p:txBody>
          <a:bodyPr wrap="none" rtlCol="0">
            <a:spAutoFit/>
          </a:bodyPr>
          <a:lstStyle/>
          <a:p>
            <a:r>
              <a:rPr lang="en-US" dirty="0" smtClean="0">
                <a:latin typeface="Bookman Old Style" pitchFamily="18" charset="0"/>
              </a:rPr>
              <a:t>OEM PI</a:t>
            </a:r>
            <a:br>
              <a:rPr lang="en-US" dirty="0" smtClean="0">
                <a:latin typeface="Bookman Old Style" pitchFamily="18" charset="0"/>
              </a:rPr>
            </a:br>
            <a:r>
              <a:rPr lang="en-US" dirty="0" smtClean="0">
                <a:latin typeface="Bookman Old Style" pitchFamily="18" charset="0"/>
              </a:rPr>
              <a:t>Verification</a:t>
            </a:r>
          </a:p>
          <a:p>
            <a:r>
              <a:rPr lang="en-US" dirty="0" smtClean="0">
                <a:latin typeface="Bookman Old Style" pitchFamily="18" charset="0"/>
              </a:rPr>
              <a:t>Using PI Signed</a:t>
            </a:r>
          </a:p>
          <a:p>
            <a:r>
              <a:rPr lang="en-US" dirty="0" smtClean="0">
                <a:latin typeface="Bookman Old Style" pitchFamily="18" charset="0"/>
              </a:rPr>
              <a:t>Firmware Volumes</a:t>
            </a:r>
            <a:br>
              <a:rPr lang="en-US" dirty="0" smtClean="0">
                <a:latin typeface="Bookman Old Style" pitchFamily="18" charset="0"/>
              </a:rPr>
            </a:br>
            <a:r>
              <a:rPr lang="en-US" sz="1200" dirty="0" err="1" smtClean="0">
                <a:latin typeface="Bookman Old Style" pitchFamily="18" charset="0"/>
              </a:rPr>
              <a:t>Vol</a:t>
            </a:r>
            <a:r>
              <a:rPr lang="en-US" sz="1200" dirty="0" smtClean="0">
                <a:latin typeface="Bookman Old Style" pitchFamily="18" charset="0"/>
              </a:rPr>
              <a:t> 3, section 3.2.1.1 </a:t>
            </a:r>
          </a:p>
          <a:p>
            <a:r>
              <a:rPr lang="en-US" sz="1200" dirty="0" smtClean="0">
                <a:latin typeface="Bookman Old Style" pitchFamily="18" charset="0"/>
              </a:rPr>
              <a:t>of PI 1.3 Specification</a:t>
            </a:r>
            <a:endParaRPr lang="en-US" sz="1200" dirty="0">
              <a:latin typeface="Bookman Old Style" pitchFamily="18" charset="0"/>
            </a:endParaRPr>
          </a:p>
        </p:txBody>
      </p:sp>
      <p:sp>
        <p:nvSpPr>
          <p:cNvPr id="45" name="TextBox 44"/>
          <p:cNvSpPr txBox="1"/>
          <p:nvPr/>
        </p:nvSpPr>
        <p:spPr>
          <a:xfrm>
            <a:off x="6172200" y="4038600"/>
            <a:ext cx="1826141" cy="1661993"/>
          </a:xfrm>
          <a:prstGeom prst="rect">
            <a:avLst/>
          </a:prstGeom>
          <a:noFill/>
        </p:spPr>
        <p:txBody>
          <a:bodyPr wrap="none" rtlCol="0">
            <a:spAutoFit/>
          </a:bodyPr>
          <a:lstStyle/>
          <a:p>
            <a:r>
              <a:rPr lang="en-US" dirty="0" smtClean="0">
                <a:latin typeface="Bookman Old Style" pitchFamily="18" charset="0"/>
              </a:rPr>
              <a:t>OEM UEFI 2.4</a:t>
            </a:r>
            <a:br>
              <a:rPr lang="en-US" dirty="0" smtClean="0">
                <a:latin typeface="Bookman Old Style" pitchFamily="18" charset="0"/>
              </a:rPr>
            </a:br>
            <a:r>
              <a:rPr lang="en-US" dirty="0" smtClean="0">
                <a:latin typeface="Bookman Old Style" pitchFamily="18" charset="0"/>
              </a:rPr>
              <a:t>Secure Boot</a:t>
            </a:r>
          </a:p>
          <a:p>
            <a:endParaRPr lang="en-US" sz="1200" dirty="0" smtClean="0">
              <a:latin typeface="Bookman Old Style" pitchFamily="18" charset="0"/>
            </a:endParaRPr>
          </a:p>
          <a:p>
            <a:r>
              <a:rPr lang="en-US" sz="1200" dirty="0" smtClean="0">
                <a:latin typeface="Bookman Old Style" pitchFamily="18" charset="0"/>
              </a:rPr>
              <a:t>Chapter 27.2 of</a:t>
            </a:r>
          </a:p>
          <a:p>
            <a:r>
              <a:rPr lang="en-US" sz="1200" dirty="0" smtClean="0">
                <a:latin typeface="Bookman Old Style" pitchFamily="18" charset="0"/>
              </a:rPr>
              <a:t>The UEFI 2.4 </a:t>
            </a:r>
            <a:br>
              <a:rPr lang="en-US" sz="1200" dirty="0" smtClean="0">
                <a:latin typeface="Bookman Old Style" pitchFamily="18" charset="0"/>
              </a:rPr>
            </a:br>
            <a:r>
              <a:rPr lang="en-US" sz="1200" dirty="0" smtClean="0">
                <a:latin typeface="Bookman Old Style" pitchFamily="18" charset="0"/>
              </a:rPr>
              <a:t>Specification</a:t>
            </a:r>
            <a:r>
              <a:rPr lang="en-US" dirty="0" smtClean="0">
                <a:latin typeface="Bookman Old Style" pitchFamily="18" charset="0"/>
              </a:rPr>
              <a:t/>
            </a:r>
            <a:br>
              <a:rPr lang="en-US" dirty="0" smtClean="0">
                <a:latin typeface="Bookman Old Style" pitchFamily="18" charset="0"/>
              </a:rPr>
            </a:br>
            <a:endParaRPr lang="en-US" dirty="0">
              <a:latin typeface="Bookman Old Style" pitchFamily="18" charset="0"/>
            </a:endParaRPr>
          </a:p>
        </p:txBody>
      </p:sp>
      <p:sp>
        <p:nvSpPr>
          <p:cNvPr id="88" name="TextBox 87"/>
          <p:cNvSpPr txBox="1"/>
          <p:nvPr/>
        </p:nvSpPr>
        <p:spPr>
          <a:xfrm>
            <a:off x="228600" y="4114800"/>
            <a:ext cx="3657600" cy="1477328"/>
          </a:xfrm>
          <a:prstGeom prst="rect">
            <a:avLst/>
          </a:prstGeom>
          <a:noFill/>
        </p:spPr>
        <p:txBody>
          <a:bodyPr wrap="square" rtlCol="0">
            <a:spAutoFit/>
          </a:bodyPr>
          <a:lstStyle/>
          <a:p>
            <a:r>
              <a:rPr lang="en-US" b="1" dirty="0">
                <a:latin typeface="Bookman Old Style" pitchFamily="18" charset="0"/>
              </a:rPr>
              <a:t>Intel® </a:t>
            </a:r>
            <a:r>
              <a:rPr lang="en-US" b="1" dirty="0" smtClean="0">
                <a:latin typeface="Bookman Old Style" pitchFamily="18" charset="0"/>
              </a:rPr>
              <a:t>Device Protection </a:t>
            </a:r>
            <a:br>
              <a:rPr lang="en-US" b="1" dirty="0" smtClean="0">
                <a:latin typeface="Bookman Old Style" pitchFamily="18" charset="0"/>
              </a:rPr>
            </a:br>
            <a:r>
              <a:rPr lang="en-US" b="1" dirty="0" smtClean="0">
                <a:latin typeface="Bookman Old Style" pitchFamily="18" charset="0"/>
              </a:rPr>
              <a:t>Technology with </a:t>
            </a:r>
            <a:r>
              <a:rPr lang="en-US" b="1" dirty="0">
                <a:latin typeface="Bookman Old Style" pitchFamily="18" charset="0"/>
              </a:rPr>
              <a:t>Boot </a:t>
            </a:r>
            <a:r>
              <a:rPr lang="en-US" b="1" dirty="0" smtClean="0">
                <a:latin typeface="Bookman Old Style" pitchFamily="18" charset="0"/>
              </a:rPr>
              <a:t>Guard </a:t>
            </a:r>
            <a:br>
              <a:rPr lang="en-US" b="1" dirty="0" smtClean="0">
                <a:latin typeface="Bookman Old Style" pitchFamily="18" charset="0"/>
              </a:rPr>
            </a:br>
            <a:endParaRPr lang="en-US" b="1" dirty="0" smtClean="0">
              <a:latin typeface="Bookman Old Style" pitchFamily="18" charset="0"/>
            </a:endParaRPr>
          </a:p>
          <a:p>
            <a:r>
              <a:rPr lang="en-US" sz="1200" dirty="0" smtClean="0">
                <a:latin typeface="Bookman Old Style" pitchFamily="18" charset="0"/>
                <a:hlinkClick r:id="rId3"/>
              </a:rPr>
              <a:t>http</a:t>
            </a:r>
            <a:r>
              <a:rPr lang="en-US" sz="1200" dirty="0">
                <a:latin typeface="Bookman Old Style" pitchFamily="18" charset="0"/>
                <a:hlinkClick r:id="rId3"/>
              </a:rPr>
              <a:t>://www.intel.com/content/dam/www/public/us/en/documents/product-briefs/4th-gen-core-family-mobile-brief.pdf</a:t>
            </a:r>
            <a:endParaRPr lang="en-US" sz="1200" b="1" dirty="0" smtClean="0">
              <a:latin typeface="Bookman Old Style" pitchFamily="18" charset="0"/>
            </a:endParaRPr>
          </a:p>
        </p:txBody>
      </p:sp>
      <p:sp>
        <p:nvSpPr>
          <p:cNvPr id="89" name="Right Brace 88"/>
          <p:cNvSpPr/>
          <p:nvPr/>
        </p:nvSpPr>
        <p:spPr>
          <a:xfrm rot="5400000">
            <a:off x="1943100" y="3132120"/>
            <a:ext cx="381000" cy="1371600"/>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Content Placeholder 3"/>
          <p:cNvSpPr>
            <a:spLocks noGrp="1"/>
          </p:cNvSpPr>
          <p:nvPr>
            <p:ph idx="10"/>
          </p:nvPr>
        </p:nvSpPr>
        <p:spPr>
          <a:xfrm>
            <a:off x="228600" y="5943600"/>
            <a:ext cx="7696200" cy="838200"/>
          </a:xfrm>
        </p:spPr>
        <p:txBody>
          <a:bodyPr/>
          <a:lstStyle/>
          <a:p>
            <a:r>
              <a:rPr lang="en-US" dirty="0" smtClean="0"/>
              <a:t>Intel® Boot Guard</a:t>
            </a:r>
            <a:endParaRPr lang="en-US" dirty="0"/>
          </a:p>
        </p:txBody>
      </p:sp>
    </p:spTree>
    <p:extLst>
      <p:ext uri="{BB962C8B-B14F-4D97-AF65-F5344CB8AC3E}">
        <p14:creationId xmlns:p14="http://schemas.microsoft.com/office/powerpoint/2010/main" val="33333342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637143"/>
            <a:ext cx="9144000" cy="1143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3944913"/>
            <a:ext cx="9144000" cy="10232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4979055"/>
            <a:ext cx="9144000" cy="762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2791027"/>
            <a:ext cx="9144000" cy="1143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bwMode="auto">
          <a:xfrm>
            <a:off x="914401" y="1907469"/>
            <a:ext cx="838199" cy="609600"/>
          </a:xfrm>
          <a:prstGeom prst="roundRect">
            <a:avLst/>
          </a:prstGeom>
          <a:solidFill>
            <a:schemeClr val="tx1">
              <a:lumMod val="65000"/>
              <a:lumOff val="3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dirty="0" smtClean="0">
              <a:ln>
                <a:noFill/>
              </a:ln>
              <a:solidFill>
                <a:schemeClr val="bg1"/>
              </a:solidFill>
              <a:effectLst/>
              <a:latin typeface="Verdana" pitchFamily="34" charset="0"/>
            </a:endParaRPr>
          </a:p>
        </p:txBody>
      </p:sp>
      <p:sp>
        <p:nvSpPr>
          <p:cNvPr id="8" name="TextBox 7"/>
          <p:cNvSpPr txBox="1"/>
          <p:nvPr/>
        </p:nvSpPr>
        <p:spPr>
          <a:xfrm>
            <a:off x="609600" y="639139"/>
            <a:ext cx="1562100" cy="400110"/>
          </a:xfrm>
          <a:prstGeom prst="rect">
            <a:avLst/>
          </a:prstGeom>
          <a:noFill/>
        </p:spPr>
        <p:txBody>
          <a:bodyPr wrap="square" rtlCol="0">
            <a:spAutoFit/>
          </a:bodyPr>
          <a:lstStyle/>
          <a:p>
            <a:pPr algn="ctr"/>
            <a:r>
              <a:rPr lang="en-US" dirty="0" smtClean="0"/>
              <a:t>Reset</a:t>
            </a:r>
            <a:endParaRPr lang="en-US" dirty="0"/>
          </a:p>
        </p:txBody>
      </p:sp>
      <p:sp>
        <p:nvSpPr>
          <p:cNvPr id="9" name="TextBox 8"/>
          <p:cNvSpPr txBox="1"/>
          <p:nvPr/>
        </p:nvSpPr>
        <p:spPr>
          <a:xfrm>
            <a:off x="6019800" y="1926980"/>
            <a:ext cx="2819400" cy="923330"/>
          </a:xfrm>
          <a:prstGeom prst="rect">
            <a:avLst/>
          </a:prstGeom>
          <a:noFill/>
        </p:spPr>
        <p:txBody>
          <a:bodyPr wrap="square" rtlCol="0">
            <a:spAutoFit/>
          </a:bodyPr>
          <a:lstStyle/>
          <a:p>
            <a:r>
              <a:rPr lang="en-US" dirty="0" smtClean="0"/>
              <a:t>Erase flash part</a:t>
            </a:r>
          </a:p>
          <a:p>
            <a:r>
              <a:rPr lang="en-US" dirty="0" smtClean="0"/>
              <a:t>Overwrite flash </a:t>
            </a:r>
            <a:br>
              <a:rPr lang="en-US" dirty="0" smtClean="0"/>
            </a:br>
            <a:r>
              <a:rPr lang="en-US" dirty="0" smtClean="0"/>
              <a:t>part</a:t>
            </a:r>
          </a:p>
        </p:txBody>
      </p:sp>
      <p:sp>
        <p:nvSpPr>
          <p:cNvPr id="10" name="TextBox 9"/>
          <p:cNvSpPr txBox="1"/>
          <p:nvPr/>
        </p:nvSpPr>
        <p:spPr>
          <a:xfrm>
            <a:off x="6019800" y="3063169"/>
            <a:ext cx="2743200" cy="707886"/>
          </a:xfrm>
          <a:prstGeom prst="rect">
            <a:avLst/>
          </a:prstGeom>
          <a:noFill/>
        </p:spPr>
        <p:txBody>
          <a:bodyPr wrap="square" rtlCol="0">
            <a:spAutoFit/>
          </a:bodyPr>
          <a:lstStyle/>
          <a:p>
            <a:r>
              <a:rPr lang="en-US" dirty="0" smtClean="0"/>
              <a:t>Erase op ROM</a:t>
            </a:r>
          </a:p>
          <a:p>
            <a:r>
              <a:rPr lang="en-US" dirty="0" smtClean="0"/>
              <a:t>Overwrite op ROM</a:t>
            </a:r>
            <a:endParaRPr lang="en-US" dirty="0"/>
          </a:p>
        </p:txBody>
      </p:sp>
      <p:sp>
        <p:nvSpPr>
          <p:cNvPr id="11" name="TextBox 10"/>
          <p:cNvSpPr txBox="1"/>
          <p:nvPr/>
        </p:nvSpPr>
        <p:spPr>
          <a:xfrm>
            <a:off x="6019800" y="4282369"/>
            <a:ext cx="2733675" cy="400110"/>
          </a:xfrm>
          <a:prstGeom prst="rect">
            <a:avLst/>
          </a:prstGeom>
          <a:noFill/>
        </p:spPr>
        <p:txBody>
          <a:bodyPr wrap="square" rtlCol="0">
            <a:spAutoFit/>
          </a:bodyPr>
          <a:lstStyle/>
          <a:p>
            <a:r>
              <a:rPr lang="en-US" dirty="0" smtClean="0"/>
              <a:t>Network attacks</a:t>
            </a:r>
            <a:endParaRPr lang="en-US" dirty="0"/>
          </a:p>
        </p:txBody>
      </p:sp>
      <p:sp>
        <p:nvSpPr>
          <p:cNvPr id="12" name="TextBox 11"/>
          <p:cNvSpPr txBox="1"/>
          <p:nvPr/>
        </p:nvSpPr>
        <p:spPr>
          <a:xfrm>
            <a:off x="6019800" y="5154558"/>
            <a:ext cx="2667000" cy="646331"/>
          </a:xfrm>
          <a:prstGeom prst="rect">
            <a:avLst/>
          </a:prstGeom>
          <a:noFill/>
        </p:spPr>
        <p:txBody>
          <a:bodyPr wrap="square" rtlCol="0">
            <a:spAutoFit/>
          </a:bodyPr>
          <a:lstStyle/>
          <a:p>
            <a:r>
              <a:rPr lang="en-US" dirty="0" smtClean="0"/>
              <a:t>Spoof boot loader</a:t>
            </a:r>
          </a:p>
          <a:p>
            <a:r>
              <a:rPr lang="en-US" dirty="0" smtClean="0"/>
              <a:t>   </a:t>
            </a:r>
          </a:p>
        </p:txBody>
      </p:sp>
      <p:sp>
        <p:nvSpPr>
          <p:cNvPr id="13" name="Rounded Rectangle 12"/>
          <p:cNvSpPr/>
          <p:nvPr/>
        </p:nvSpPr>
        <p:spPr bwMode="auto">
          <a:xfrm>
            <a:off x="4829628" y="6067933"/>
            <a:ext cx="279404" cy="2286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spcBef>
                <a:spcPct val="50000"/>
              </a:spcBef>
            </a:pPr>
            <a:endParaRPr lang="en-US" smtClean="0">
              <a:solidFill>
                <a:schemeClr val="lt1"/>
              </a:solidFill>
            </a:endParaRPr>
          </a:p>
        </p:txBody>
      </p:sp>
      <p:sp>
        <p:nvSpPr>
          <p:cNvPr id="14" name="Rounded Rectangle 13"/>
          <p:cNvSpPr/>
          <p:nvPr/>
        </p:nvSpPr>
        <p:spPr bwMode="auto">
          <a:xfrm>
            <a:off x="5147126" y="6067933"/>
            <a:ext cx="279404" cy="2286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spcBef>
                <a:spcPct val="50000"/>
              </a:spcBef>
            </a:pPr>
            <a:endParaRPr lang="en-US" smtClean="0">
              <a:solidFill>
                <a:schemeClr val="lt1"/>
              </a:solidFill>
            </a:endParaRPr>
          </a:p>
        </p:txBody>
      </p:sp>
      <p:sp>
        <p:nvSpPr>
          <p:cNvPr id="15" name="Rounded Rectangle 14"/>
          <p:cNvSpPr/>
          <p:nvPr/>
        </p:nvSpPr>
        <p:spPr bwMode="auto">
          <a:xfrm>
            <a:off x="5451928" y="6067933"/>
            <a:ext cx="279404" cy="2286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spcBef>
                <a:spcPct val="50000"/>
              </a:spcBef>
            </a:pPr>
            <a:endParaRPr lang="en-US" smtClean="0"/>
          </a:p>
        </p:txBody>
      </p:sp>
      <p:sp>
        <p:nvSpPr>
          <p:cNvPr id="16" name="Rounded Rectangle 15"/>
          <p:cNvSpPr/>
          <p:nvPr/>
        </p:nvSpPr>
        <p:spPr bwMode="auto">
          <a:xfrm>
            <a:off x="5772153" y="6067933"/>
            <a:ext cx="279404" cy="2286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indent="0" algn="ctr" fontAlgn="base">
              <a:lnSpc>
                <a:spcPct val="80000"/>
              </a:lnSpc>
              <a:spcBef>
                <a:spcPct val="50000"/>
              </a:spcBef>
              <a:spcAft>
                <a:spcPct val="0"/>
              </a:spcAft>
              <a:buClrTx/>
              <a:buSzTx/>
              <a:buFontTx/>
              <a:buNone/>
              <a:tabLst/>
            </a:pPr>
            <a:endParaRPr lang="en-US" smtClean="0">
              <a:solidFill>
                <a:schemeClr val="lt1"/>
              </a:solidFill>
            </a:endParaRPr>
          </a:p>
        </p:txBody>
      </p:sp>
      <p:sp>
        <p:nvSpPr>
          <p:cNvPr id="17" name="TextBox 16"/>
          <p:cNvSpPr txBox="1"/>
          <p:nvPr/>
        </p:nvSpPr>
        <p:spPr>
          <a:xfrm>
            <a:off x="533400" y="5978325"/>
            <a:ext cx="4241800" cy="369332"/>
          </a:xfrm>
          <a:prstGeom prst="rect">
            <a:avLst/>
          </a:prstGeom>
          <a:noFill/>
        </p:spPr>
        <p:txBody>
          <a:bodyPr wrap="square" rtlCol="0">
            <a:spAutoFit/>
          </a:bodyPr>
          <a:lstStyle/>
          <a:p>
            <a:pPr algn="r"/>
            <a:r>
              <a:rPr lang="en-US" i="1" dirty="0" smtClean="0">
                <a:solidFill>
                  <a:srgbClr val="C00000"/>
                </a:solidFill>
                <a:latin typeface="Tw Cen MT" pitchFamily="34" charset="0"/>
              </a:rPr>
              <a:t>Different colors for different vendors</a:t>
            </a:r>
            <a:endParaRPr lang="en-US" i="1" dirty="0">
              <a:solidFill>
                <a:srgbClr val="C00000"/>
              </a:solidFill>
              <a:latin typeface="Tw Cen MT" pitchFamily="34" charset="0"/>
            </a:endParaRPr>
          </a:p>
        </p:txBody>
      </p:sp>
      <p:sp>
        <p:nvSpPr>
          <p:cNvPr id="18" name="Rectangle 17"/>
          <p:cNvSpPr/>
          <p:nvPr/>
        </p:nvSpPr>
        <p:spPr>
          <a:xfrm>
            <a:off x="1219200" y="1843969"/>
            <a:ext cx="762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66800" y="1843969"/>
            <a:ext cx="762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4400" y="3148397"/>
            <a:ext cx="1371600" cy="5334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66800" y="3681797"/>
            <a:ext cx="533400" cy="762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urved Connector 21"/>
          <p:cNvCxnSpPr>
            <a:stCxn id="20" idx="3"/>
          </p:cNvCxnSpPr>
          <p:nvPr/>
        </p:nvCxnSpPr>
        <p:spPr>
          <a:xfrm>
            <a:off x="2286000" y="3415097"/>
            <a:ext cx="457200" cy="263962"/>
          </a:xfrm>
          <a:prstGeom prst="curvedConnector3">
            <a:avLst>
              <a:gd name="adj1" fmla="val 50000"/>
            </a:avLst>
          </a:prstGeom>
          <a:ln w="381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2590800" y="3069459"/>
            <a:ext cx="533400" cy="304800"/>
          </a:xfrm>
          <a:prstGeom prst="can">
            <a:avLst/>
          </a:prstGeom>
          <a:solidFill>
            <a:schemeClr val="tx1">
              <a:lumMod val="75000"/>
              <a:lumOff val="2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an 23"/>
          <p:cNvSpPr/>
          <p:nvPr/>
        </p:nvSpPr>
        <p:spPr>
          <a:xfrm>
            <a:off x="2667000" y="3298059"/>
            <a:ext cx="533400" cy="304800"/>
          </a:xfrm>
          <a:prstGeom prst="can">
            <a:avLst/>
          </a:prstGeom>
          <a:solidFill>
            <a:schemeClr val="tx1">
              <a:lumMod val="75000"/>
              <a:lumOff val="2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an 24"/>
          <p:cNvSpPr/>
          <p:nvPr/>
        </p:nvSpPr>
        <p:spPr>
          <a:xfrm>
            <a:off x="2743200" y="3526659"/>
            <a:ext cx="533400" cy="304800"/>
          </a:xfrm>
          <a:prstGeom prst="can">
            <a:avLst/>
          </a:prstGeom>
          <a:solidFill>
            <a:schemeClr val="tx1">
              <a:lumMod val="75000"/>
              <a:lumOff val="2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urved Connector 25"/>
          <p:cNvCxnSpPr>
            <a:endCxn id="24" idx="2"/>
          </p:cNvCxnSpPr>
          <p:nvPr/>
        </p:nvCxnSpPr>
        <p:spPr>
          <a:xfrm>
            <a:off x="2286000" y="3415097"/>
            <a:ext cx="381000" cy="35362"/>
          </a:xfrm>
          <a:prstGeom prst="curvedConnector3">
            <a:avLst>
              <a:gd name="adj1" fmla="val 50000"/>
            </a:avLst>
          </a:prstGeom>
          <a:ln w="381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Curved Connector 26"/>
          <p:cNvCxnSpPr>
            <a:endCxn id="23" idx="2"/>
          </p:cNvCxnSpPr>
          <p:nvPr/>
        </p:nvCxnSpPr>
        <p:spPr>
          <a:xfrm flipV="1">
            <a:off x="2286000" y="3221859"/>
            <a:ext cx="304800" cy="193238"/>
          </a:xfrm>
          <a:prstGeom prst="curvedConnector3">
            <a:avLst>
              <a:gd name="adj1" fmla="val 50000"/>
            </a:avLst>
          </a:prstGeom>
          <a:ln w="381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819400" y="1761994"/>
            <a:ext cx="3048000" cy="1231106"/>
          </a:xfrm>
          <a:prstGeom prst="rect">
            <a:avLst/>
          </a:prstGeom>
          <a:noFill/>
        </p:spPr>
        <p:txBody>
          <a:bodyPr wrap="square" rtlCol="0">
            <a:spAutoFit/>
          </a:bodyPr>
          <a:lstStyle/>
          <a:p>
            <a:r>
              <a:rPr lang="en-US" sz="2000" b="1" dirty="0" smtClean="0"/>
              <a:t>System BIOS</a:t>
            </a:r>
          </a:p>
          <a:p>
            <a:r>
              <a:rPr lang="en-US" dirty="0" smtClean="0"/>
              <a:t>NIST SP800-147. PEI recovery.  DXE SMM, UEFI Core</a:t>
            </a:r>
            <a:endParaRPr lang="en-US" dirty="0"/>
          </a:p>
        </p:txBody>
      </p:sp>
      <p:sp>
        <p:nvSpPr>
          <p:cNvPr id="29" name="TextBox 28"/>
          <p:cNvSpPr txBox="1"/>
          <p:nvPr/>
        </p:nvSpPr>
        <p:spPr>
          <a:xfrm>
            <a:off x="3594970" y="2954348"/>
            <a:ext cx="2272430" cy="954107"/>
          </a:xfrm>
          <a:prstGeom prst="rect">
            <a:avLst/>
          </a:prstGeom>
          <a:noFill/>
        </p:spPr>
        <p:txBody>
          <a:bodyPr wrap="square" rtlCol="0">
            <a:spAutoFit/>
          </a:bodyPr>
          <a:lstStyle/>
          <a:p>
            <a:r>
              <a:rPr lang="en-US" sz="2000" b="1" dirty="0" smtClean="0"/>
              <a:t>Option ROMs</a:t>
            </a:r>
          </a:p>
          <a:p>
            <a:r>
              <a:rPr lang="en-US" dirty="0" smtClean="0"/>
              <a:t>BIOS device drivers</a:t>
            </a:r>
            <a:endParaRPr lang="en-US" dirty="0"/>
          </a:p>
        </p:txBody>
      </p:sp>
      <p:sp>
        <p:nvSpPr>
          <p:cNvPr id="30" name="TextBox 29"/>
          <p:cNvSpPr txBox="1"/>
          <p:nvPr/>
        </p:nvSpPr>
        <p:spPr>
          <a:xfrm>
            <a:off x="3714749" y="4024361"/>
            <a:ext cx="2271713" cy="677108"/>
          </a:xfrm>
          <a:prstGeom prst="rect">
            <a:avLst/>
          </a:prstGeom>
          <a:noFill/>
        </p:spPr>
        <p:txBody>
          <a:bodyPr wrap="square" rtlCol="0">
            <a:spAutoFit/>
          </a:bodyPr>
          <a:lstStyle/>
          <a:p>
            <a:r>
              <a:rPr lang="en-US" sz="2000" b="1" dirty="0" smtClean="0"/>
              <a:t>Network Boot</a:t>
            </a:r>
          </a:p>
          <a:p>
            <a:r>
              <a:rPr lang="en-US" dirty="0" smtClean="0"/>
              <a:t>IPv6 for the cloud</a:t>
            </a:r>
            <a:endParaRPr lang="en-US" dirty="0"/>
          </a:p>
        </p:txBody>
      </p:sp>
      <p:sp>
        <p:nvSpPr>
          <p:cNvPr id="31" name="TextBox 30"/>
          <p:cNvSpPr txBox="1"/>
          <p:nvPr/>
        </p:nvSpPr>
        <p:spPr>
          <a:xfrm>
            <a:off x="3886200" y="4913741"/>
            <a:ext cx="2643188" cy="892552"/>
          </a:xfrm>
          <a:prstGeom prst="rect">
            <a:avLst/>
          </a:prstGeom>
          <a:noFill/>
        </p:spPr>
        <p:txBody>
          <a:bodyPr wrap="square" rtlCol="0">
            <a:spAutoFit/>
          </a:bodyPr>
          <a:lstStyle/>
          <a:p>
            <a:r>
              <a:rPr lang="en-US" sz="2000" b="1" dirty="0" smtClean="0"/>
              <a:t>OS Boot loader</a:t>
            </a:r>
          </a:p>
          <a:p>
            <a:r>
              <a:rPr lang="en-US" sz="1600" dirty="0" smtClean="0"/>
              <a:t>BIOS loads the OS</a:t>
            </a:r>
            <a:br>
              <a:rPr lang="en-US" sz="1600" dirty="0" smtClean="0"/>
            </a:br>
            <a:r>
              <a:rPr lang="en-US" sz="1600" dirty="0" smtClean="0"/>
              <a:t>To BIOS, VM is an OS</a:t>
            </a:r>
            <a:endParaRPr lang="en-US" sz="1600" dirty="0"/>
          </a:p>
        </p:txBody>
      </p:sp>
      <p:cxnSp>
        <p:nvCxnSpPr>
          <p:cNvPr id="32" name="Elbow Connector 31"/>
          <p:cNvCxnSpPr>
            <a:stCxn id="7" idx="1"/>
            <a:endCxn id="20" idx="1"/>
          </p:cNvCxnSpPr>
          <p:nvPr/>
        </p:nvCxnSpPr>
        <p:spPr>
          <a:xfrm rot="10800000" flipV="1">
            <a:off x="914401" y="2212269"/>
            <a:ext cx="1" cy="1202828"/>
          </a:xfrm>
          <a:prstGeom prst="bentConnector3">
            <a:avLst>
              <a:gd name="adj1" fmla="val 22860100000"/>
            </a:avLst>
          </a:prstGeom>
          <a:ln w="12700">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rot="10800000" flipV="1">
            <a:off x="914400" y="2224969"/>
            <a:ext cx="1588" cy="2152590"/>
          </a:xfrm>
          <a:prstGeom prst="bentConnector3">
            <a:avLst>
              <a:gd name="adj1" fmla="val 23992451"/>
            </a:avLst>
          </a:prstGeom>
          <a:ln w="12700">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0800000">
            <a:off x="381000" y="2224969"/>
            <a:ext cx="3048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1143000" y="3748969"/>
            <a:ext cx="3048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81000" y="5272969"/>
            <a:ext cx="533400" cy="158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1371600" y="1843969"/>
            <a:ext cx="762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524000" y="1843969"/>
            <a:ext cx="762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219200" y="2453569"/>
            <a:ext cx="762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066800" y="2453569"/>
            <a:ext cx="762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371600" y="2453569"/>
            <a:ext cx="762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24000" y="2453569"/>
            <a:ext cx="762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Vertical Scroll 42"/>
          <p:cNvSpPr/>
          <p:nvPr/>
        </p:nvSpPr>
        <p:spPr>
          <a:xfrm>
            <a:off x="8229600" y="1843969"/>
            <a:ext cx="838200" cy="685800"/>
          </a:xfrm>
          <a:prstGeom prst="verticalScroll">
            <a:avLst/>
          </a:prstGeom>
          <a:solidFill>
            <a:schemeClr val="bg2"/>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273142" y="1931837"/>
            <a:ext cx="870858" cy="606445"/>
          </a:xfrm>
          <a:prstGeom prst="rect">
            <a:avLst/>
          </a:prstGeom>
          <a:noFill/>
        </p:spPr>
        <p:txBody>
          <a:bodyPr wrap="square" rtlCol="0">
            <a:spAutoFit/>
          </a:bodyPr>
          <a:lstStyle/>
          <a:p>
            <a:r>
              <a:rPr lang="en-US" sz="1600" dirty="0" smtClean="0"/>
              <a:t>SP800</a:t>
            </a:r>
            <a:br>
              <a:rPr lang="en-US" sz="1600" dirty="0" smtClean="0"/>
            </a:br>
            <a:r>
              <a:rPr lang="en-US" sz="1600" dirty="0" smtClean="0"/>
              <a:t>-147</a:t>
            </a:r>
            <a:endParaRPr lang="en-US" sz="1600" dirty="0"/>
          </a:p>
        </p:txBody>
      </p:sp>
      <p:sp>
        <p:nvSpPr>
          <p:cNvPr id="45" name="Vertical Scroll 44"/>
          <p:cNvSpPr/>
          <p:nvPr/>
        </p:nvSpPr>
        <p:spPr>
          <a:xfrm>
            <a:off x="8229600" y="2910769"/>
            <a:ext cx="838200" cy="2667000"/>
          </a:xfrm>
          <a:prstGeom prst="verticalScroll">
            <a:avLst/>
          </a:prstGeom>
          <a:solidFill>
            <a:schemeClr val="bg2"/>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8305800" y="3454349"/>
            <a:ext cx="718458" cy="584775"/>
          </a:xfrm>
          <a:prstGeom prst="rect">
            <a:avLst/>
          </a:prstGeom>
          <a:noFill/>
        </p:spPr>
        <p:txBody>
          <a:bodyPr wrap="square" rtlCol="0">
            <a:spAutoFit/>
          </a:bodyPr>
          <a:lstStyle/>
          <a:p>
            <a:r>
              <a:rPr lang="en-US" sz="1600" dirty="0" smtClean="0"/>
              <a:t>UEFI</a:t>
            </a:r>
            <a:r>
              <a:rPr lang="en-US" sz="2000" dirty="0" smtClean="0"/>
              <a:t/>
            </a:r>
            <a:br>
              <a:rPr lang="en-US" sz="2000" dirty="0" smtClean="0"/>
            </a:br>
            <a:r>
              <a:rPr lang="en-US" sz="1600" dirty="0" smtClean="0"/>
              <a:t>2.4</a:t>
            </a:r>
            <a:endParaRPr lang="en-US" sz="1600" dirty="0"/>
          </a:p>
        </p:txBody>
      </p:sp>
      <p:sp>
        <p:nvSpPr>
          <p:cNvPr id="47" name="TextBox 46"/>
          <p:cNvSpPr txBox="1"/>
          <p:nvPr/>
        </p:nvSpPr>
        <p:spPr>
          <a:xfrm>
            <a:off x="6019800" y="658249"/>
            <a:ext cx="2819400" cy="369332"/>
          </a:xfrm>
          <a:prstGeom prst="rect">
            <a:avLst/>
          </a:prstGeom>
          <a:noFill/>
        </p:spPr>
        <p:txBody>
          <a:bodyPr wrap="square" rtlCol="0">
            <a:spAutoFit/>
          </a:bodyPr>
          <a:lstStyle/>
          <a:p>
            <a:r>
              <a:rPr lang="en-US" b="1" dirty="0" smtClean="0"/>
              <a:t>Threats</a:t>
            </a:r>
          </a:p>
        </p:txBody>
      </p:sp>
      <p:sp>
        <p:nvSpPr>
          <p:cNvPr id="48" name="TextBox 47"/>
          <p:cNvSpPr txBox="1"/>
          <p:nvPr/>
        </p:nvSpPr>
        <p:spPr>
          <a:xfrm>
            <a:off x="3886200" y="658249"/>
            <a:ext cx="2819400" cy="369332"/>
          </a:xfrm>
          <a:prstGeom prst="rect">
            <a:avLst/>
          </a:prstGeom>
          <a:noFill/>
        </p:spPr>
        <p:txBody>
          <a:bodyPr wrap="square" rtlCol="0">
            <a:spAutoFit/>
          </a:bodyPr>
          <a:lstStyle/>
          <a:p>
            <a:r>
              <a:rPr lang="en-US" b="1" dirty="0" smtClean="0"/>
              <a:t>Assets</a:t>
            </a:r>
          </a:p>
        </p:txBody>
      </p:sp>
      <p:pic>
        <p:nvPicPr>
          <p:cNvPr id="49" name="Picture 48" descr="Perspective_Screen.jpg"/>
          <p:cNvPicPr>
            <a:picLocks noChangeAspect="1"/>
          </p:cNvPicPr>
          <p:nvPr/>
        </p:nvPicPr>
        <p:blipFill>
          <a:blip r:embed="rId2" cstate="print"/>
          <a:stretch>
            <a:fillRect/>
          </a:stretch>
        </p:blipFill>
        <p:spPr>
          <a:xfrm>
            <a:off x="914400" y="4978646"/>
            <a:ext cx="1226976" cy="751523"/>
          </a:xfrm>
          <a:prstGeom prst="rect">
            <a:avLst/>
          </a:prstGeom>
        </p:spPr>
      </p:pic>
      <p:pic>
        <p:nvPicPr>
          <p:cNvPr id="50" name="Picture 49" descr="32390_Racks facing left_8185_5400.jpg"/>
          <p:cNvPicPr>
            <a:picLocks noChangeAspect="1"/>
          </p:cNvPicPr>
          <p:nvPr/>
        </p:nvPicPr>
        <p:blipFill>
          <a:blip r:embed="rId3" cstate="print"/>
          <a:stretch>
            <a:fillRect/>
          </a:stretch>
        </p:blipFill>
        <p:spPr>
          <a:xfrm>
            <a:off x="2438400" y="3977569"/>
            <a:ext cx="1371600" cy="914400"/>
          </a:xfrm>
          <a:prstGeom prst="rect">
            <a:avLst/>
          </a:prstGeom>
        </p:spPr>
      </p:pic>
      <p:pic>
        <p:nvPicPr>
          <p:cNvPr id="51" name="Picture 50" descr="Laptops conf room table_9457_1.jpg"/>
          <p:cNvPicPr>
            <a:picLocks noChangeAspect="1"/>
          </p:cNvPicPr>
          <p:nvPr/>
        </p:nvPicPr>
        <p:blipFill>
          <a:blip r:embed="rId4" cstate="print"/>
          <a:stretch>
            <a:fillRect/>
          </a:stretch>
        </p:blipFill>
        <p:spPr>
          <a:xfrm>
            <a:off x="914400" y="3977569"/>
            <a:ext cx="1447800" cy="965200"/>
          </a:xfrm>
          <a:prstGeom prst="rect">
            <a:avLst/>
          </a:prstGeom>
        </p:spPr>
      </p:pic>
      <p:sp>
        <p:nvSpPr>
          <p:cNvPr id="52" name="Left Arrow 51"/>
          <p:cNvSpPr/>
          <p:nvPr/>
        </p:nvSpPr>
        <p:spPr>
          <a:xfrm>
            <a:off x="2057400" y="4206169"/>
            <a:ext cx="762000" cy="304800"/>
          </a:xfrm>
          <a:prstGeom prst="lef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0" y="999993"/>
            <a:ext cx="9144000" cy="7677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6002381" y="955670"/>
            <a:ext cx="2743200" cy="646331"/>
          </a:xfrm>
          <a:prstGeom prst="rect">
            <a:avLst/>
          </a:prstGeom>
          <a:noFill/>
        </p:spPr>
        <p:txBody>
          <a:bodyPr wrap="square" rtlCol="0">
            <a:spAutoFit/>
          </a:bodyPr>
          <a:lstStyle/>
          <a:p>
            <a:r>
              <a:rPr lang="en-US" dirty="0" smtClean="0"/>
              <a:t>ROM Swap</a:t>
            </a:r>
          </a:p>
          <a:p>
            <a:r>
              <a:rPr lang="en-US" dirty="0" smtClean="0"/>
              <a:t>Bit rot</a:t>
            </a:r>
          </a:p>
        </p:txBody>
      </p:sp>
      <p:sp>
        <p:nvSpPr>
          <p:cNvPr id="55" name="TextBox 54"/>
          <p:cNvSpPr txBox="1"/>
          <p:nvPr/>
        </p:nvSpPr>
        <p:spPr>
          <a:xfrm>
            <a:off x="3868781" y="955670"/>
            <a:ext cx="1981200" cy="677108"/>
          </a:xfrm>
          <a:prstGeom prst="rect">
            <a:avLst/>
          </a:prstGeom>
          <a:noFill/>
        </p:spPr>
        <p:txBody>
          <a:bodyPr wrap="square" rtlCol="0">
            <a:spAutoFit/>
          </a:bodyPr>
          <a:lstStyle/>
          <a:p>
            <a:r>
              <a:rPr lang="en-US" sz="2000" b="1" dirty="0" smtClean="0"/>
              <a:t>BIOS Flash</a:t>
            </a:r>
          </a:p>
          <a:p>
            <a:endParaRPr lang="en-US" dirty="0"/>
          </a:p>
        </p:txBody>
      </p:sp>
      <p:pic>
        <p:nvPicPr>
          <p:cNvPr id="56" name="Picture 2" descr="http://t1.gstatic.com/images?q=tbn:ANd9GcSBVbKixzpPsSREu9TB-Yzxg7v2WEcaE7u_oFu0CCvFSJYvG2fq"/>
          <p:cNvPicPr>
            <a:picLocks noChangeAspect="1" noChangeArrowheads="1"/>
          </p:cNvPicPr>
          <p:nvPr/>
        </p:nvPicPr>
        <p:blipFill>
          <a:blip r:embed="rId5" cstate="print"/>
          <a:srcRect/>
          <a:stretch>
            <a:fillRect/>
          </a:stretch>
        </p:blipFill>
        <p:spPr bwMode="auto">
          <a:xfrm>
            <a:off x="838200" y="1005769"/>
            <a:ext cx="990600" cy="741994"/>
          </a:xfrm>
          <a:prstGeom prst="rect">
            <a:avLst/>
          </a:prstGeom>
          <a:noFill/>
        </p:spPr>
      </p:pic>
      <p:cxnSp>
        <p:nvCxnSpPr>
          <p:cNvPr id="57" name="Elbow Connector 56"/>
          <p:cNvCxnSpPr/>
          <p:nvPr/>
        </p:nvCxnSpPr>
        <p:spPr>
          <a:xfrm rot="5400000">
            <a:off x="723900" y="1653469"/>
            <a:ext cx="457200" cy="762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bwMode="auto">
          <a:xfrm>
            <a:off x="6172200" y="6054525"/>
            <a:ext cx="279404" cy="2286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indent="0" algn="ctr" fontAlgn="base">
              <a:lnSpc>
                <a:spcPct val="80000"/>
              </a:lnSpc>
              <a:spcBef>
                <a:spcPct val="50000"/>
              </a:spcBef>
              <a:spcAft>
                <a:spcPct val="0"/>
              </a:spcAft>
              <a:buClrTx/>
              <a:buSzTx/>
              <a:buFontTx/>
              <a:buNone/>
              <a:tabLst/>
            </a:pPr>
            <a:endParaRPr lang="en-US" smtClean="0">
              <a:solidFill>
                <a:schemeClr val="lt1"/>
              </a:solidFill>
            </a:endParaRPr>
          </a:p>
        </p:txBody>
      </p:sp>
      <p:sp>
        <p:nvSpPr>
          <p:cNvPr id="59" name="Vertical Scroll 58"/>
          <p:cNvSpPr/>
          <p:nvPr/>
        </p:nvSpPr>
        <p:spPr>
          <a:xfrm>
            <a:off x="8251370" y="1016644"/>
            <a:ext cx="838200" cy="685800"/>
          </a:xfrm>
          <a:prstGeom prst="verticalScroll">
            <a:avLst/>
          </a:prstGeom>
          <a:solidFill>
            <a:schemeClr val="bg2"/>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8294912" y="1104512"/>
            <a:ext cx="849088" cy="584775"/>
          </a:xfrm>
          <a:prstGeom prst="rect">
            <a:avLst/>
          </a:prstGeom>
          <a:noFill/>
        </p:spPr>
        <p:txBody>
          <a:bodyPr wrap="square" rtlCol="0">
            <a:spAutoFit/>
          </a:bodyPr>
          <a:lstStyle/>
          <a:p>
            <a:r>
              <a:rPr lang="en-US" sz="1600" dirty="0" smtClean="0"/>
              <a:t>H/W</a:t>
            </a:r>
          </a:p>
          <a:p>
            <a:r>
              <a:rPr lang="en-US" sz="1600" dirty="0" smtClean="0"/>
              <a:t>Spec</a:t>
            </a:r>
            <a:endParaRPr lang="en-US" sz="1600" dirty="0"/>
          </a:p>
        </p:txBody>
      </p:sp>
      <p:sp>
        <p:nvSpPr>
          <p:cNvPr id="61" name="Down Arrow 60"/>
          <p:cNvSpPr/>
          <p:nvPr/>
        </p:nvSpPr>
        <p:spPr>
          <a:xfrm>
            <a:off x="0" y="1310569"/>
            <a:ext cx="304800" cy="44196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TCG Measurements into PCRs 0..7</a:t>
            </a:r>
            <a:endParaRPr lang="en-US" dirty="0"/>
          </a:p>
        </p:txBody>
      </p:sp>
      <p:sp>
        <p:nvSpPr>
          <p:cNvPr id="69" name="Title 6"/>
          <p:cNvSpPr>
            <a:spLocks noGrp="1"/>
          </p:cNvSpPr>
          <p:nvPr>
            <p:ph type="title"/>
          </p:nvPr>
        </p:nvSpPr>
        <p:spPr>
          <a:xfrm>
            <a:off x="455612" y="5955"/>
            <a:ext cx="8231187" cy="889000"/>
          </a:xfrm>
        </p:spPr>
        <p:txBody>
          <a:bodyPr/>
          <a:lstStyle/>
          <a:p>
            <a:r>
              <a:rPr lang="en-US" dirty="0" smtClean="0"/>
              <a:t>Technologies – putting it together</a:t>
            </a:r>
            <a:endParaRPr lang="en-US" dirty="0"/>
          </a:p>
        </p:txBody>
      </p:sp>
    </p:spTree>
    <p:extLst>
      <p:ext uri="{BB962C8B-B14F-4D97-AF65-F5344CB8AC3E}">
        <p14:creationId xmlns:p14="http://schemas.microsoft.com/office/powerpoint/2010/main" val="662170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Trust Model</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938437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455613" y="158750"/>
            <a:ext cx="8231187" cy="889000"/>
          </a:xfrm>
          <a:noFill/>
          <a:ln>
            <a:miter lim="800000"/>
            <a:headEnd/>
            <a:tailEnd/>
          </a:ln>
        </p:spPr>
        <p:txBody>
          <a:bodyPr vert="horz" wrap="square" lIns="91440" tIns="45720" rIns="91440" bIns="45720" numCol="1" anchorCtr="0" compatLnSpc="1">
            <a:prstTxWarp prst="textNoShape">
              <a:avLst/>
            </a:prstTxWarp>
          </a:bodyPr>
          <a:lstStyle/>
          <a:p>
            <a:pPr algn="l"/>
            <a:r>
              <a:rPr lang="en-US" dirty="0" smtClean="0">
                <a:ea typeface="ＭＳ Ｐゴシック" pitchFamily="34" charset="-128"/>
              </a:rPr>
              <a:t>System</a:t>
            </a:r>
          </a:p>
        </p:txBody>
      </p:sp>
      <p:graphicFrame>
        <p:nvGraphicFramePr>
          <p:cNvPr id="12" name="Table 11"/>
          <p:cNvGraphicFramePr>
            <a:graphicFrameLocks noGrp="1"/>
          </p:cNvGraphicFramePr>
          <p:nvPr>
            <p:extLst/>
          </p:nvPr>
        </p:nvGraphicFramePr>
        <p:xfrm>
          <a:off x="304800" y="1524000"/>
          <a:ext cx="8458201" cy="1752600"/>
        </p:xfrm>
        <a:graphic>
          <a:graphicData uri="http://schemas.openxmlformats.org/drawingml/2006/table">
            <a:tbl>
              <a:tblPr firstRow="1" bandRow="1">
                <a:tableStyleId>{3B4B98B0-60AC-42C2-AFA5-B58CD77FA1E5}</a:tableStyleId>
              </a:tblPr>
              <a:tblGrid>
                <a:gridCol w="1219200"/>
                <a:gridCol w="2057400"/>
                <a:gridCol w="1981200"/>
                <a:gridCol w="1295400"/>
                <a:gridCol w="1905001"/>
              </a:tblGrid>
              <a:tr h="370840">
                <a:tc>
                  <a:txBody>
                    <a:bodyPr/>
                    <a:lstStyle/>
                    <a:p>
                      <a:r>
                        <a:rPr lang="en-US" dirty="0" smtClean="0"/>
                        <a:t>Data</a:t>
                      </a:r>
                      <a:endParaRPr lang="en-US" dirty="0"/>
                    </a:p>
                  </a:txBody>
                  <a:tcPr/>
                </a:tc>
                <a:tc>
                  <a:txBody>
                    <a:bodyPr/>
                    <a:lstStyle/>
                    <a:p>
                      <a:pPr algn="ctr"/>
                      <a:r>
                        <a:rPr lang="en-US" dirty="0" smtClean="0"/>
                        <a:t>CP/M (1974)</a:t>
                      </a:r>
                      <a:endParaRPr lang="en-US" dirty="0"/>
                    </a:p>
                  </a:txBody>
                  <a:tcPr/>
                </a:tc>
                <a:tc>
                  <a:txBody>
                    <a:bodyPr/>
                    <a:lstStyle/>
                    <a:p>
                      <a:pPr algn="ctr"/>
                      <a:r>
                        <a:rPr lang="en-US" dirty="0" smtClean="0"/>
                        <a:t>IBM PC (1981)</a:t>
                      </a:r>
                      <a:endParaRPr lang="en-US" dirty="0"/>
                    </a:p>
                  </a:txBody>
                  <a:tcPr/>
                </a:tc>
                <a:tc>
                  <a:txBody>
                    <a:bodyPr/>
                    <a:lstStyle/>
                    <a:p>
                      <a:pPr algn="ctr"/>
                      <a:r>
                        <a:rPr lang="en-US" dirty="0" smtClean="0"/>
                        <a:t>PC (1999)</a:t>
                      </a:r>
                      <a:endParaRPr lang="en-US" dirty="0"/>
                    </a:p>
                  </a:txBody>
                  <a:tcPr/>
                </a:tc>
                <a:tc>
                  <a:txBody>
                    <a:bodyPr/>
                    <a:lstStyle/>
                    <a:p>
                      <a:pPr algn="ctr"/>
                      <a:r>
                        <a:rPr lang="en-US" dirty="0" smtClean="0"/>
                        <a:t>PC (2012)</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BIOS ROM</a:t>
                      </a:r>
                    </a:p>
                  </a:txBody>
                  <a:tcPr/>
                </a:tc>
                <a:tc>
                  <a:txBody>
                    <a:bodyPr/>
                    <a:lstStyle/>
                    <a:p>
                      <a:pPr algn="ctr"/>
                      <a:r>
                        <a:rPr lang="en-US" dirty="0" smtClean="0"/>
                        <a:t>&lt;4K</a:t>
                      </a:r>
                      <a:endParaRPr lang="en-US" dirty="0"/>
                    </a:p>
                  </a:txBody>
                  <a:tcPr/>
                </a:tc>
                <a:tc>
                  <a:txBody>
                    <a:bodyPr/>
                    <a:lstStyle/>
                    <a:p>
                      <a:pPr algn="ctr"/>
                      <a:r>
                        <a:rPr lang="en-US" altLang="zh-CN" dirty="0" smtClean="0">
                          <a:sym typeface="Wingdings"/>
                        </a:rPr>
                        <a:t>40K</a:t>
                      </a:r>
                      <a:endParaRPr lang="en-US" dirty="0"/>
                    </a:p>
                  </a:txBody>
                  <a:tcPr/>
                </a:tc>
                <a:tc>
                  <a:txBody>
                    <a:bodyPr/>
                    <a:lstStyle/>
                    <a:p>
                      <a:pPr algn="ctr"/>
                      <a:r>
                        <a:rPr lang="en-US" dirty="0" smtClean="0"/>
                        <a:t>512K</a:t>
                      </a:r>
                      <a:endParaRPr lang="en-US" dirty="0"/>
                    </a:p>
                  </a:txBody>
                  <a:tcPr/>
                </a:tc>
                <a:tc>
                  <a:txBody>
                    <a:bodyPr/>
                    <a:lstStyle/>
                    <a:p>
                      <a:pPr algn="ctr"/>
                      <a:r>
                        <a:rPr lang="en-US" dirty="0" smtClean="0"/>
                        <a:t>4M</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Processor</a:t>
                      </a:r>
                    </a:p>
                  </a:txBody>
                  <a:tcPr/>
                </a:tc>
                <a:tc>
                  <a:txBody>
                    <a:bodyPr/>
                    <a:lstStyle/>
                    <a:p>
                      <a:pPr algn="ctr"/>
                      <a:r>
                        <a:rPr lang="en-US" dirty="0" smtClean="0"/>
                        <a:t>8080</a:t>
                      </a:r>
                      <a:endParaRPr lang="en-US" dirty="0"/>
                    </a:p>
                  </a:txBody>
                  <a:tcPr/>
                </a:tc>
                <a:tc>
                  <a:txBody>
                    <a:bodyPr/>
                    <a:lstStyle/>
                    <a:p>
                      <a:pPr algn="ctr"/>
                      <a:r>
                        <a:rPr lang="en-US" dirty="0" smtClean="0">
                          <a:sym typeface="Wingdings"/>
                        </a:rPr>
                        <a:t>8088</a:t>
                      </a:r>
                      <a:endParaRPr lang="en-US" dirty="0"/>
                    </a:p>
                  </a:txBody>
                  <a:tcPr/>
                </a:tc>
                <a:tc>
                  <a:txBody>
                    <a:bodyPr/>
                    <a:lstStyle/>
                    <a:p>
                      <a:pPr algn="ctr"/>
                      <a:r>
                        <a:rPr lang="en-US" altLang="zh-CN" dirty="0" smtClean="0">
                          <a:effectLst/>
                        </a:rPr>
                        <a:t>Pentium</a:t>
                      </a:r>
                      <a:r>
                        <a:rPr lang="en-US" altLang="zh-CN" baseline="0" dirty="0" smtClean="0">
                          <a:effectLst/>
                        </a:rPr>
                        <a:t> III</a:t>
                      </a:r>
                      <a:endParaRPr lang="en-US" dirty="0"/>
                    </a:p>
                  </a:txBody>
                  <a:tcPr/>
                </a:tc>
                <a:tc>
                  <a:txBody>
                    <a:bodyPr/>
                    <a:lstStyle/>
                    <a:p>
                      <a:pPr algn="ctr"/>
                      <a:r>
                        <a:rPr lang="en-US" dirty="0" smtClean="0"/>
                        <a:t>Ivy Bridge</a:t>
                      </a:r>
                      <a:endParaRPr lang="en-US" dirty="0"/>
                    </a:p>
                  </a:txBody>
                  <a:tcPr/>
                </a:tc>
              </a:tr>
              <a:tr h="370840">
                <a:tc>
                  <a:txBody>
                    <a:bodyPr/>
                    <a:lstStyle/>
                    <a:p>
                      <a:r>
                        <a:rPr lang="en-US" dirty="0" smtClean="0"/>
                        <a:t>OS</a:t>
                      </a:r>
                      <a:endParaRPr lang="en-US" dirty="0"/>
                    </a:p>
                  </a:txBody>
                  <a:tcPr/>
                </a:tc>
                <a:tc>
                  <a:txBody>
                    <a:bodyPr/>
                    <a:lstStyle/>
                    <a:p>
                      <a:pPr algn="ctr"/>
                      <a:r>
                        <a:rPr lang="en-US" dirty="0" smtClean="0"/>
                        <a:t>CP/M</a:t>
                      </a:r>
                      <a:endParaRPr lang="en-US" dirty="0"/>
                    </a:p>
                  </a:txBody>
                  <a:tcPr/>
                </a:tc>
                <a:tc>
                  <a:txBody>
                    <a:bodyPr/>
                    <a:lstStyle/>
                    <a:p>
                      <a:pPr algn="ctr"/>
                      <a:r>
                        <a:rPr lang="en-US" dirty="0" smtClean="0"/>
                        <a:t>DOS</a:t>
                      </a:r>
                      <a:endParaRPr lang="en-US" dirty="0"/>
                    </a:p>
                  </a:txBody>
                  <a:tcPr/>
                </a:tc>
                <a:tc>
                  <a:txBody>
                    <a:bodyPr/>
                    <a:lstStyle/>
                    <a:p>
                      <a:pPr algn="ctr"/>
                      <a:r>
                        <a:rPr lang="en-US" dirty="0" smtClean="0"/>
                        <a:t>Win98</a:t>
                      </a:r>
                      <a:endParaRPr lang="en-US" dirty="0"/>
                    </a:p>
                  </a:txBody>
                  <a:tcPr/>
                </a:tc>
                <a:tc>
                  <a:txBody>
                    <a:bodyPr/>
                    <a:lstStyle/>
                    <a:p>
                      <a:pPr algn="ctr"/>
                      <a:r>
                        <a:rPr lang="en-US" dirty="0" smtClean="0"/>
                        <a:t>Win8</a:t>
                      </a:r>
                      <a:endParaRPr lang="en-US" dirty="0"/>
                    </a:p>
                  </a:txBody>
                  <a:tcPr/>
                </a:tc>
              </a:tr>
            </a:tbl>
          </a:graphicData>
        </a:graphic>
      </p:graphicFrame>
    </p:spTree>
    <p:extLst>
      <p:ext uri="{BB962C8B-B14F-4D97-AF65-F5344CB8AC3E}">
        <p14:creationId xmlns:p14="http://schemas.microsoft.com/office/powerpoint/2010/main" val="2829059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455613" y="158750"/>
            <a:ext cx="8231187" cy="889000"/>
          </a:xfrm>
          <a:noFill/>
          <a:ln>
            <a:miter lim="800000"/>
            <a:headEnd/>
            <a:tailEnd/>
          </a:ln>
        </p:spPr>
        <p:txBody>
          <a:bodyPr vert="horz" wrap="square" lIns="91440" tIns="45720" rIns="91440" bIns="45720" numCol="1" anchorCtr="0" compatLnSpc="1">
            <a:prstTxWarp prst="textNoShape">
              <a:avLst/>
            </a:prstTxWarp>
          </a:bodyPr>
          <a:lstStyle/>
          <a:p>
            <a:pPr algn="l"/>
            <a:r>
              <a:rPr lang="en-US" dirty="0" smtClean="0">
                <a:ea typeface="ＭＳ Ｐゴシック" pitchFamily="34" charset="-128"/>
              </a:rPr>
              <a:t>Security</a:t>
            </a:r>
          </a:p>
        </p:txBody>
      </p:sp>
      <p:graphicFrame>
        <p:nvGraphicFramePr>
          <p:cNvPr id="12" name="Table 11"/>
          <p:cNvGraphicFramePr>
            <a:graphicFrameLocks noGrp="1"/>
          </p:cNvGraphicFramePr>
          <p:nvPr>
            <p:extLst>
              <p:ext uri="{D42A27DB-BD31-4B8C-83A1-F6EECF244321}">
                <p14:modId xmlns:p14="http://schemas.microsoft.com/office/powerpoint/2010/main" val="621977517"/>
              </p:ext>
            </p:extLst>
          </p:nvPr>
        </p:nvGraphicFramePr>
        <p:xfrm>
          <a:off x="0" y="765811"/>
          <a:ext cx="9144000" cy="6355144"/>
        </p:xfrm>
        <a:graphic>
          <a:graphicData uri="http://schemas.openxmlformats.org/drawingml/2006/table">
            <a:tbl>
              <a:tblPr firstRow="1" bandRow="1">
                <a:tableStyleId>{3B4B98B0-60AC-42C2-AFA5-B58CD77FA1E5}</a:tableStyleId>
              </a:tblPr>
              <a:tblGrid>
                <a:gridCol w="1070920"/>
                <a:gridCol w="2718486"/>
                <a:gridCol w="1935533"/>
                <a:gridCol w="1828800"/>
                <a:gridCol w="1590261"/>
              </a:tblGrid>
              <a:tr h="378013">
                <a:tc>
                  <a:txBody>
                    <a:bodyPr/>
                    <a:lstStyle/>
                    <a:p>
                      <a:r>
                        <a:rPr lang="en-US" dirty="0" smtClean="0"/>
                        <a:t>Data</a:t>
                      </a:r>
                      <a:endParaRPr lang="en-US" dirty="0"/>
                    </a:p>
                  </a:txBody>
                  <a:tcPr/>
                </a:tc>
                <a:tc>
                  <a:txBody>
                    <a:bodyPr/>
                    <a:lstStyle/>
                    <a:p>
                      <a:pPr algn="ctr"/>
                      <a:r>
                        <a:rPr lang="en-US" dirty="0" smtClean="0"/>
                        <a:t>CP/M (1974)</a:t>
                      </a:r>
                      <a:endParaRPr lang="en-US" dirty="0"/>
                    </a:p>
                  </a:txBody>
                  <a:tcPr/>
                </a:tc>
                <a:tc>
                  <a:txBody>
                    <a:bodyPr/>
                    <a:lstStyle/>
                    <a:p>
                      <a:pPr algn="ctr"/>
                      <a:r>
                        <a:rPr lang="en-US" dirty="0" smtClean="0"/>
                        <a:t>IBM PC (1981)</a:t>
                      </a:r>
                      <a:endParaRPr lang="en-US" dirty="0"/>
                    </a:p>
                  </a:txBody>
                  <a:tcPr/>
                </a:tc>
                <a:tc>
                  <a:txBody>
                    <a:bodyPr/>
                    <a:lstStyle/>
                    <a:p>
                      <a:pPr algn="ctr"/>
                      <a:r>
                        <a:rPr lang="en-US" dirty="0" smtClean="0"/>
                        <a:t>PC (1999)</a:t>
                      </a:r>
                      <a:endParaRPr lang="en-US" dirty="0"/>
                    </a:p>
                  </a:txBody>
                  <a:tcPr/>
                </a:tc>
                <a:tc>
                  <a:txBody>
                    <a:bodyPr/>
                    <a:lstStyle/>
                    <a:p>
                      <a:pPr algn="ctr"/>
                      <a:r>
                        <a:rPr lang="en-US" dirty="0" smtClean="0"/>
                        <a:t>PC (2012)</a:t>
                      </a:r>
                      <a:endParaRPr lang="en-US" dirty="0"/>
                    </a:p>
                  </a:txBody>
                  <a:tcPr/>
                </a:tc>
              </a:tr>
              <a:tr h="3355515">
                <a:tc>
                  <a:txBody>
                    <a:bodyPr/>
                    <a:lstStyle/>
                    <a:p>
                      <a:r>
                        <a:rPr lang="en-US" dirty="0" smtClean="0"/>
                        <a:t>Malware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solidFill>
                            <a:schemeClr val="accent6">
                              <a:lumMod val="75000"/>
                            </a:schemeClr>
                          </a:solidFill>
                          <a:effectLst/>
                        </a:rPr>
                        <a:t>[1949]</a:t>
                      </a:r>
                      <a:r>
                        <a:rPr lang="en-US" altLang="zh-CN" dirty="0" smtClean="0">
                          <a:solidFill>
                            <a:schemeClr val="accent6">
                              <a:lumMod val="75000"/>
                            </a:schemeClr>
                          </a:solidFill>
                          <a:effectLst/>
                        </a:rPr>
                        <a:t>:</a:t>
                      </a:r>
                      <a:r>
                        <a:rPr lang="en-US" altLang="zh-CN" baseline="0" dirty="0" smtClean="0">
                          <a:solidFill>
                            <a:schemeClr val="accent6">
                              <a:lumMod val="75000"/>
                            </a:schemeClr>
                          </a:solidFill>
                          <a:effectLst/>
                        </a:rPr>
                        <a:t> </a:t>
                      </a:r>
                      <a:r>
                        <a:rPr lang="en-US" altLang="zh-CN" b="1" dirty="0" smtClean="0">
                          <a:solidFill>
                            <a:schemeClr val="accent6">
                              <a:lumMod val="75000"/>
                            </a:schemeClr>
                          </a:solidFill>
                          <a:effectLst/>
                        </a:rPr>
                        <a:t>John von Neumann</a:t>
                      </a:r>
                      <a:r>
                        <a:rPr lang="en-US" altLang="zh-CN" dirty="0" smtClean="0">
                          <a:solidFill>
                            <a:schemeClr val="accent6">
                              <a:lumMod val="75000"/>
                            </a:schemeClr>
                          </a:solidFill>
                          <a:effectLst/>
                        </a:rPr>
                        <a:t> -</a:t>
                      </a:r>
                      <a:r>
                        <a:rPr lang="en-US" altLang="zh-CN" baseline="0" dirty="0" smtClean="0">
                          <a:solidFill>
                            <a:schemeClr val="accent6">
                              <a:lumMod val="75000"/>
                            </a:schemeClr>
                          </a:solidFill>
                          <a:effectLst/>
                        </a:rPr>
                        <a:t> </a:t>
                      </a:r>
                      <a:r>
                        <a:rPr lang="en-US" altLang="zh-CN" dirty="0" smtClean="0">
                          <a:solidFill>
                            <a:schemeClr val="accent6">
                              <a:lumMod val="75000"/>
                            </a:schemeClr>
                          </a:solidFill>
                          <a:effectLst/>
                        </a:rPr>
                        <a:t>Theory of </a:t>
                      </a:r>
                      <a:r>
                        <a:rPr lang="en-US" altLang="zh-CN" b="1" dirty="0" smtClean="0">
                          <a:solidFill>
                            <a:schemeClr val="accent6">
                              <a:lumMod val="75000"/>
                            </a:schemeClr>
                          </a:solidFill>
                          <a:effectLst/>
                        </a:rPr>
                        <a:t>self-reproducing</a:t>
                      </a:r>
                      <a:r>
                        <a:rPr lang="en-US" altLang="zh-CN" dirty="0" smtClean="0">
                          <a:solidFill>
                            <a:schemeClr val="accent6">
                              <a:lumMod val="75000"/>
                            </a:schemeClr>
                          </a:solidFill>
                          <a:effectLst/>
                        </a:rPr>
                        <a:t> automata</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solidFill>
                            <a:schemeClr val="accent6">
                              <a:lumMod val="75000"/>
                            </a:schemeClr>
                          </a:solidFill>
                          <a:effectLst/>
                        </a:rPr>
                        <a:t>[1971]</a:t>
                      </a:r>
                      <a:r>
                        <a:rPr lang="en-US" altLang="zh-CN" dirty="0" smtClean="0">
                          <a:solidFill>
                            <a:schemeClr val="accent6">
                              <a:lumMod val="75000"/>
                            </a:schemeClr>
                          </a:solidFill>
                          <a:effectLst/>
                        </a:rPr>
                        <a:t>: Bob</a:t>
                      </a:r>
                      <a:r>
                        <a:rPr lang="en-US" altLang="zh-CN" baseline="0" dirty="0" smtClean="0">
                          <a:solidFill>
                            <a:schemeClr val="accent6">
                              <a:lumMod val="75000"/>
                            </a:schemeClr>
                          </a:solidFill>
                          <a:effectLst/>
                        </a:rPr>
                        <a:t> Tomas: </a:t>
                      </a:r>
                      <a:r>
                        <a:rPr lang="en-US" altLang="zh-CN" dirty="0" smtClean="0">
                          <a:solidFill>
                            <a:schemeClr val="accent6">
                              <a:lumMod val="75000"/>
                            </a:schemeClr>
                          </a:solidFill>
                          <a:effectLst/>
                        </a:rPr>
                        <a:t>Creeper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solidFill>
                            <a:schemeClr val="accent6">
                              <a:lumMod val="75000"/>
                            </a:schemeClr>
                          </a:solidFill>
                          <a:effectLst/>
                        </a:rPr>
                        <a:t>“I’m Creeper: Catch</a:t>
                      </a:r>
                      <a:r>
                        <a:rPr lang="en-US" altLang="zh-CN" b="1" baseline="0" dirty="0" smtClean="0">
                          <a:solidFill>
                            <a:schemeClr val="accent6">
                              <a:lumMod val="75000"/>
                            </a:schemeClr>
                          </a:solidFill>
                          <a:effectLst/>
                        </a:rPr>
                        <a:t> me If you Can</a:t>
                      </a:r>
                      <a:r>
                        <a:rPr lang="en-US" altLang="zh-CN" b="1" dirty="0" smtClean="0">
                          <a:solidFill>
                            <a:schemeClr val="accent6">
                              <a:lumMod val="75000"/>
                            </a:schemeClr>
                          </a:solidFill>
                          <a:effectLst/>
                        </a:rPr>
                        <a:t>”</a:t>
                      </a:r>
                      <a:endParaRPr lang="en-US" dirty="0" smtClean="0">
                        <a:solidFill>
                          <a:schemeClr val="accent6">
                            <a:lumMod val="75000"/>
                          </a:schemeClr>
                        </a:solidFill>
                      </a:endParaRPr>
                    </a:p>
                  </a:txBody>
                  <a:tcPr/>
                </a:tc>
                <a:tc>
                  <a:txBody>
                    <a:bodyPr/>
                    <a:lstStyle/>
                    <a:p>
                      <a:pPr algn="l"/>
                      <a:r>
                        <a:rPr lang="en-US" b="1" dirty="0" smtClean="0">
                          <a:solidFill>
                            <a:schemeClr val="accent6">
                              <a:lumMod val="75000"/>
                            </a:schemeClr>
                          </a:solidFill>
                        </a:rPr>
                        <a:t>[1984]</a:t>
                      </a:r>
                      <a:r>
                        <a:rPr lang="en-US" dirty="0" smtClean="0">
                          <a:solidFill>
                            <a:schemeClr val="accent6">
                              <a:lumMod val="75000"/>
                            </a:schemeClr>
                          </a:solidFill>
                        </a:rPr>
                        <a:t>: </a:t>
                      </a:r>
                      <a:r>
                        <a:rPr lang="en-US" b="1" dirty="0" smtClean="0">
                          <a:solidFill>
                            <a:schemeClr val="accent6">
                              <a:lumMod val="75000"/>
                            </a:schemeClr>
                          </a:solidFill>
                        </a:rPr>
                        <a:t>Fred Cohen</a:t>
                      </a:r>
                      <a:r>
                        <a:rPr lang="en-US" dirty="0" smtClean="0">
                          <a:solidFill>
                            <a:schemeClr val="accent6">
                              <a:lumMod val="75000"/>
                            </a:schemeClr>
                          </a:solidFill>
                        </a:rPr>
                        <a:t>- </a:t>
                      </a:r>
                      <a:r>
                        <a:rPr lang="en-US" altLang="zh-CN" dirty="0" smtClean="0">
                          <a:solidFill>
                            <a:schemeClr val="accent6">
                              <a:lumMod val="75000"/>
                            </a:schemeClr>
                          </a:solidFill>
                          <a:effectLst/>
                        </a:rPr>
                        <a:t>Computer </a:t>
                      </a:r>
                      <a:r>
                        <a:rPr lang="en-US" altLang="zh-CN" b="1" dirty="0" smtClean="0">
                          <a:solidFill>
                            <a:schemeClr val="accent6">
                              <a:lumMod val="75000"/>
                            </a:schemeClr>
                          </a:solidFill>
                          <a:effectLst/>
                        </a:rPr>
                        <a:t>Viruses</a:t>
                      </a:r>
                      <a:r>
                        <a:rPr lang="en-US" altLang="zh-CN" dirty="0" smtClean="0">
                          <a:solidFill>
                            <a:schemeClr val="accent6">
                              <a:lumMod val="75000"/>
                            </a:schemeClr>
                          </a:solidFill>
                          <a:effectLst/>
                        </a:rPr>
                        <a:t> - Theory and Experiments (VAX,</a:t>
                      </a:r>
                      <a:r>
                        <a:rPr lang="en-US" altLang="zh-CN" baseline="0" dirty="0" smtClean="0">
                          <a:solidFill>
                            <a:schemeClr val="accent6">
                              <a:lumMod val="75000"/>
                            </a:schemeClr>
                          </a:solidFill>
                          <a:effectLst/>
                        </a:rPr>
                        <a:t> UNIVAC)</a:t>
                      </a:r>
                      <a:endParaRPr lang="en-US" altLang="zh-CN" dirty="0" smtClean="0">
                        <a:solidFill>
                          <a:schemeClr val="accent6">
                            <a:lumMod val="75000"/>
                          </a:schemeClr>
                        </a:solidFill>
                        <a:effectLst/>
                      </a:endParaRPr>
                    </a:p>
                    <a:p>
                      <a:pPr algn="l"/>
                      <a:r>
                        <a:rPr lang="en-US" b="1" dirty="0" smtClean="0">
                          <a:solidFill>
                            <a:schemeClr val="tx1"/>
                          </a:solidFill>
                          <a:effectLst/>
                        </a:rPr>
                        <a:t>[1986]</a:t>
                      </a:r>
                      <a:r>
                        <a:rPr lang="en-US" dirty="0" smtClean="0">
                          <a:solidFill>
                            <a:schemeClr val="tx1"/>
                          </a:solidFill>
                          <a:effectLst/>
                        </a:rPr>
                        <a:t>:</a:t>
                      </a:r>
                      <a:r>
                        <a:rPr lang="en-US" baseline="0" dirty="0" smtClean="0">
                          <a:solidFill>
                            <a:schemeClr val="tx1"/>
                          </a:solidFill>
                          <a:effectLst/>
                        </a:rPr>
                        <a:t> </a:t>
                      </a:r>
                      <a:r>
                        <a:rPr lang="en-US" altLang="zh-CN" dirty="0" err="1" smtClean="0">
                          <a:solidFill>
                            <a:schemeClr val="tx1"/>
                          </a:solidFill>
                          <a:effectLst/>
                        </a:rPr>
                        <a:t>Farooq</a:t>
                      </a:r>
                      <a:r>
                        <a:rPr lang="en-US" altLang="zh-CN" dirty="0" smtClean="0">
                          <a:solidFill>
                            <a:schemeClr val="tx1"/>
                          </a:solidFill>
                          <a:effectLst/>
                        </a:rPr>
                        <a:t> </a:t>
                      </a:r>
                      <a:r>
                        <a:rPr lang="en-US" altLang="zh-CN" dirty="0" err="1" smtClean="0">
                          <a:solidFill>
                            <a:schemeClr val="tx1"/>
                          </a:solidFill>
                          <a:effectLst/>
                        </a:rPr>
                        <a:t>Alvi</a:t>
                      </a:r>
                      <a:r>
                        <a:rPr lang="en-US" altLang="zh-CN" dirty="0" smtClean="0">
                          <a:solidFill>
                            <a:schemeClr val="tx1"/>
                          </a:solidFill>
                          <a:effectLst/>
                        </a:rPr>
                        <a:t> – </a:t>
                      </a:r>
                      <a:r>
                        <a:rPr lang="en-US" altLang="zh-CN" b="1" dirty="0" smtClean="0">
                          <a:solidFill>
                            <a:schemeClr val="tx1"/>
                          </a:solidFill>
                          <a:effectLst/>
                        </a:rPr>
                        <a:t>Brian</a:t>
                      </a:r>
                      <a:r>
                        <a:rPr lang="en-US" altLang="zh-CN" dirty="0" smtClean="0">
                          <a:solidFill>
                            <a:schemeClr val="tx1"/>
                          </a:solidFill>
                          <a:effectLst/>
                        </a:rPr>
                        <a:t> (IBM</a:t>
                      </a:r>
                      <a:r>
                        <a:rPr lang="en-US" altLang="zh-CN" baseline="0" dirty="0" smtClean="0">
                          <a:solidFill>
                            <a:schemeClr val="tx1"/>
                          </a:solidFill>
                          <a:effectLst/>
                        </a:rPr>
                        <a:t> PC)</a:t>
                      </a:r>
                      <a:endParaRPr lang="en-US" dirty="0">
                        <a:solidFill>
                          <a:schemeClr val="tx1"/>
                        </a:solidFill>
                      </a:endParaRPr>
                    </a:p>
                  </a:txBody>
                  <a:tcPr/>
                </a:tc>
                <a:tc>
                  <a:txBody>
                    <a:bodyPr/>
                    <a:lstStyle/>
                    <a:p>
                      <a:pPr algn="l"/>
                      <a:r>
                        <a:rPr lang="en-US" b="1" dirty="0" smtClean="0"/>
                        <a:t>[1999]</a:t>
                      </a:r>
                      <a:r>
                        <a:rPr lang="en-US" dirty="0" smtClean="0"/>
                        <a:t>: </a:t>
                      </a:r>
                      <a:r>
                        <a:rPr lang="en-US" b="1" dirty="0" smtClean="0"/>
                        <a:t>CIH </a:t>
                      </a:r>
                      <a:r>
                        <a:rPr lang="en-US" b="0" dirty="0" smtClean="0"/>
                        <a:t>(Intel 430TX)</a:t>
                      </a:r>
                      <a:endParaRPr lang="en-US" b="0" dirty="0"/>
                    </a:p>
                  </a:txBody>
                  <a:tcPr/>
                </a:tc>
                <a:tc>
                  <a:txBody>
                    <a:bodyPr/>
                    <a:lstStyle/>
                    <a:p>
                      <a:pPr algn="l"/>
                      <a:r>
                        <a:rPr lang="en-US" b="1" dirty="0" smtClean="0"/>
                        <a:t>[2011]</a:t>
                      </a:r>
                      <a:r>
                        <a:rPr lang="en-US" dirty="0" smtClean="0"/>
                        <a:t>: </a:t>
                      </a:r>
                      <a:r>
                        <a:rPr lang="en-US" b="1" dirty="0" smtClean="0"/>
                        <a:t>BMW</a:t>
                      </a:r>
                      <a:r>
                        <a:rPr lang="en-US" dirty="0" smtClean="0"/>
                        <a:t> /</a:t>
                      </a:r>
                      <a:r>
                        <a:rPr lang="en-US" dirty="0" err="1" smtClean="0"/>
                        <a:t>Mebromi</a:t>
                      </a:r>
                      <a:r>
                        <a:rPr lang="en-US" baseline="0" dirty="0" smtClean="0"/>
                        <a:t> </a:t>
                      </a:r>
                      <a:r>
                        <a:rPr lang="en-US" dirty="0" smtClean="0"/>
                        <a:t>(Award BIOS)</a:t>
                      </a:r>
                    </a:p>
                    <a:p>
                      <a:pPr algn="l"/>
                      <a:r>
                        <a:rPr lang="en-US" altLang="zh-CN" sz="1200" baseline="0" dirty="0" smtClean="0"/>
                        <a:t>*[2005~] </a:t>
                      </a:r>
                      <a:r>
                        <a:rPr lang="en-US" altLang="zh-CN" sz="1200" baseline="0" dirty="0" err="1" smtClean="0"/>
                        <a:t>BootKit</a:t>
                      </a: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aseline="0" dirty="0" smtClean="0"/>
                        <a:t>*[2006~] </a:t>
                      </a:r>
                      <a:r>
                        <a:rPr lang="en-US" altLang="zh-CN" sz="1200" baseline="0" dirty="0" err="1" smtClean="0"/>
                        <a:t>BiosRootkit</a:t>
                      </a:r>
                      <a:endParaRPr lang="en-US" altLang="zh-CN" sz="1200" baseline="0" dirty="0" smtClean="0"/>
                    </a:p>
                    <a:p>
                      <a:pPr algn="l"/>
                      <a:r>
                        <a:rPr lang="en-US" sz="1200" dirty="0" smtClean="0"/>
                        <a:t>*[2006~]</a:t>
                      </a:r>
                      <a:r>
                        <a:rPr lang="en-US" sz="1200" baseline="0" dirty="0" smtClean="0"/>
                        <a:t> SMM</a:t>
                      </a:r>
                    </a:p>
                    <a:p>
                      <a:pPr algn="l"/>
                      <a:r>
                        <a:rPr lang="en-US" sz="1200" baseline="0" dirty="0" smtClean="0"/>
                        <a:t>*[2008] Password</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smtClean="0"/>
                        <a:t>*[2008~]</a:t>
                      </a:r>
                      <a:r>
                        <a:rPr lang="en-US" altLang="zh-CN" sz="1200" baseline="0" dirty="0" smtClean="0"/>
                        <a:t> NIC</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aseline="0" dirty="0" smtClean="0"/>
                        <a:t>*[2009] BMP</a:t>
                      </a:r>
                    </a:p>
                    <a:p>
                      <a:pPr algn="l"/>
                      <a:r>
                        <a:rPr lang="en-US" sz="1200" baseline="0" dirty="0" smtClean="0"/>
                        <a:t>*[2009] ME</a:t>
                      </a:r>
                    </a:p>
                    <a:p>
                      <a:pPr algn="l"/>
                      <a:r>
                        <a:rPr lang="en-US" sz="1200" baseline="0" dirty="0" smtClean="0"/>
                        <a:t>*[2009~] KBC/EC</a:t>
                      </a:r>
                    </a:p>
                    <a:p>
                      <a:pPr algn="l"/>
                      <a:r>
                        <a:rPr lang="en-US" sz="1200" baseline="0" dirty="0" smtClean="0"/>
                        <a:t>*[2011] Battery</a:t>
                      </a:r>
                    </a:p>
                    <a:p>
                      <a:pPr algn="l"/>
                      <a:r>
                        <a:rPr lang="en-US" sz="1200" baseline="0" dirty="0" err="1" smtClean="0"/>
                        <a:t>Bootkit</a:t>
                      </a:r>
                      <a:endParaRPr lang="en-US" sz="1200" baseline="0" dirty="0" smtClean="0"/>
                    </a:p>
                    <a:p>
                      <a:pPr algn="l"/>
                      <a:r>
                        <a:rPr lang="en-US" sz="1200" baseline="0" dirty="0" smtClean="0"/>
                        <a:t>S3</a:t>
                      </a:r>
                    </a:p>
                    <a:p>
                      <a:pPr algn="l"/>
                      <a:r>
                        <a:rPr lang="en-US" sz="1200" baseline="0" dirty="0" smtClean="0"/>
                        <a:t>SMM</a:t>
                      </a:r>
                    </a:p>
                  </a:txBody>
                  <a:tcPr/>
                </a:tc>
              </a:tr>
              <a:tr h="2621616">
                <a:tc>
                  <a:txBody>
                    <a:bodyPr/>
                    <a:lstStyle/>
                    <a:p>
                      <a:r>
                        <a:rPr lang="en-US" dirty="0" smtClean="0"/>
                        <a:t>Security</a:t>
                      </a:r>
                      <a:endParaRPr lang="en-US" dirty="0"/>
                    </a:p>
                  </a:txBody>
                  <a:tcPr/>
                </a:tc>
                <a:tc>
                  <a:txBody>
                    <a:bodyPr/>
                    <a:lstStyle/>
                    <a:p>
                      <a:pPr algn="l"/>
                      <a:r>
                        <a:rPr lang="en-US" b="1" dirty="0" smtClean="0">
                          <a:solidFill>
                            <a:schemeClr val="accent6">
                              <a:lumMod val="75000"/>
                            </a:schemeClr>
                          </a:solidFill>
                        </a:rPr>
                        <a:t>[1972]</a:t>
                      </a:r>
                      <a:r>
                        <a:rPr lang="en-US" dirty="0" smtClean="0">
                          <a:solidFill>
                            <a:schemeClr val="accent6">
                              <a:lumMod val="75000"/>
                            </a:schemeClr>
                          </a:solidFill>
                        </a:rPr>
                        <a:t> </a:t>
                      </a:r>
                      <a:r>
                        <a:rPr lang="en-US" altLang="zh-CN" dirty="0" smtClean="0">
                          <a:solidFill>
                            <a:schemeClr val="accent6">
                              <a:lumMod val="75000"/>
                            </a:schemeClr>
                          </a:solidFill>
                        </a:rPr>
                        <a:t>Anderson - </a:t>
                      </a:r>
                      <a:r>
                        <a:rPr lang="en-US" altLang="zh-CN" sz="1800" i="0" kern="1200" dirty="0" smtClean="0">
                          <a:solidFill>
                            <a:schemeClr val="accent6">
                              <a:lumMod val="75000"/>
                            </a:schemeClr>
                          </a:solidFill>
                          <a:latin typeface="+mn-lt"/>
                          <a:ea typeface="+mn-ea"/>
                          <a:cs typeface="+mn-cs"/>
                        </a:rPr>
                        <a:t>Computer Security Technology Planning </a:t>
                      </a:r>
                    </a:p>
                    <a:p>
                      <a:pPr algn="l"/>
                      <a:r>
                        <a:rPr lang="en-US" sz="1800" b="1" i="0" kern="1200" dirty="0" smtClean="0">
                          <a:solidFill>
                            <a:schemeClr val="accent6">
                              <a:lumMod val="75000"/>
                            </a:schemeClr>
                          </a:solidFill>
                          <a:latin typeface="+mn-lt"/>
                          <a:ea typeface="+mn-ea"/>
                          <a:cs typeface="+mn-cs"/>
                        </a:rPr>
                        <a:t>[1973]</a:t>
                      </a:r>
                      <a:r>
                        <a:rPr lang="en-US" sz="1800" i="0" kern="1200" dirty="0" smtClean="0">
                          <a:solidFill>
                            <a:schemeClr val="accent6">
                              <a:lumMod val="75000"/>
                            </a:schemeClr>
                          </a:solidFill>
                          <a:latin typeface="+mn-lt"/>
                          <a:ea typeface="+mn-ea"/>
                          <a:cs typeface="+mn-cs"/>
                        </a:rPr>
                        <a:t> </a:t>
                      </a:r>
                      <a:r>
                        <a:rPr lang="en-US" altLang="zh-CN" sz="1800" i="0" kern="1200" dirty="0" smtClean="0">
                          <a:solidFill>
                            <a:schemeClr val="accent6">
                              <a:lumMod val="75000"/>
                            </a:schemeClr>
                          </a:solidFill>
                          <a:latin typeface="+mn-lt"/>
                          <a:ea typeface="+mn-ea"/>
                          <a:cs typeface="+mn-cs"/>
                        </a:rPr>
                        <a:t>Bell-</a:t>
                      </a:r>
                      <a:r>
                        <a:rPr lang="en-US" altLang="zh-CN" sz="1800" i="0" kern="1200" dirty="0" err="1" smtClean="0">
                          <a:solidFill>
                            <a:schemeClr val="accent6">
                              <a:lumMod val="75000"/>
                            </a:schemeClr>
                          </a:solidFill>
                          <a:latin typeface="+mn-lt"/>
                          <a:ea typeface="+mn-ea"/>
                          <a:cs typeface="+mn-cs"/>
                        </a:rPr>
                        <a:t>LaPadula</a:t>
                      </a:r>
                      <a:r>
                        <a:rPr lang="en-US" altLang="zh-CN" sz="1800" i="0" kern="1200" dirty="0" smtClean="0">
                          <a:solidFill>
                            <a:schemeClr val="accent6">
                              <a:lumMod val="75000"/>
                            </a:schemeClr>
                          </a:solidFill>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b="1" i="0" kern="1200" dirty="0" smtClean="0">
                          <a:solidFill>
                            <a:schemeClr val="accent6">
                              <a:lumMod val="75000"/>
                            </a:schemeClr>
                          </a:solidFill>
                          <a:latin typeface="+mn-lt"/>
                          <a:ea typeface="+mn-ea"/>
                          <a:cs typeface="+mn-cs"/>
                        </a:rPr>
                        <a:t>[1977]</a:t>
                      </a:r>
                      <a:r>
                        <a:rPr lang="en-US" altLang="zh-CN" sz="1800" i="0" kern="1200" dirty="0" smtClean="0">
                          <a:solidFill>
                            <a:schemeClr val="accent6">
                              <a:lumMod val="75000"/>
                            </a:schemeClr>
                          </a:solidFill>
                          <a:latin typeface="+mn-lt"/>
                          <a:ea typeface="+mn-ea"/>
                          <a:cs typeface="+mn-cs"/>
                        </a:rPr>
                        <a:t> </a:t>
                      </a:r>
                      <a:r>
                        <a:rPr lang="en-US" altLang="zh-CN" sz="1800" i="0" kern="1200" dirty="0" err="1" smtClean="0">
                          <a:solidFill>
                            <a:schemeClr val="accent6">
                              <a:lumMod val="75000"/>
                            </a:schemeClr>
                          </a:solidFill>
                          <a:latin typeface="+mn-lt"/>
                          <a:ea typeface="+mn-ea"/>
                          <a:cs typeface="+mn-cs"/>
                        </a:rPr>
                        <a:t>Biba</a:t>
                      </a:r>
                      <a:r>
                        <a:rPr lang="en-US" altLang="zh-CN" sz="1800" i="0" kern="1200" dirty="0" smtClean="0">
                          <a:solidFill>
                            <a:schemeClr val="accent6">
                              <a:lumMod val="75000"/>
                            </a:schemeClr>
                          </a:solidFill>
                          <a:latin typeface="+mn-lt"/>
                          <a:ea typeface="+mn-ea"/>
                          <a:cs typeface="+mn-cs"/>
                        </a:rPr>
                        <a:t> Integrity</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i="0" kern="1200" dirty="0" smtClean="0">
                          <a:solidFill>
                            <a:schemeClr val="accent6">
                              <a:lumMod val="75000"/>
                            </a:schemeClr>
                          </a:solidFill>
                          <a:latin typeface="+mn-lt"/>
                          <a:ea typeface="+mn-ea"/>
                          <a:cs typeface="+mn-cs"/>
                        </a:rPr>
                        <a:t>[1989]</a:t>
                      </a:r>
                      <a:r>
                        <a:rPr lang="en-US" altLang="zh-CN" sz="1800" i="0" kern="1200" baseline="0" dirty="0" smtClean="0">
                          <a:solidFill>
                            <a:schemeClr val="accent6">
                              <a:lumMod val="75000"/>
                            </a:schemeClr>
                          </a:solidFill>
                          <a:latin typeface="+mn-lt"/>
                          <a:ea typeface="+mn-ea"/>
                          <a:cs typeface="+mn-cs"/>
                        </a:rPr>
                        <a:t> Clark Wilson</a:t>
                      </a:r>
                      <a:endParaRPr lang="en-US" altLang="zh-CN" sz="1800" i="0" kern="1200" dirty="0" smtClean="0">
                        <a:solidFill>
                          <a:schemeClr val="accent6">
                            <a:lumMod val="75000"/>
                          </a:schemeClr>
                        </a:solidFill>
                        <a:latin typeface="+mn-lt"/>
                        <a:ea typeface="+mn-ea"/>
                        <a:cs typeface="+mn-cs"/>
                      </a:endParaRPr>
                    </a:p>
                  </a:txBody>
                  <a:tcPr/>
                </a:tc>
                <a:tc>
                  <a:txBody>
                    <a:bodyPr/>
                    <a:lstStyle/>
                    <a:p>
                      <a:pPr algn="l"/>
                      <a:r>
                        <a:rPr lang="en-US" dirty="0" smtClean="0">
                          <a:solidFill>
                            <a:schemeClr val="tx1"/>
                          </a:solidFill>
                        </a:rPr>
                        <a:t>Bios Password</a:t>
                      </a:r>
                      <a:endParaRPr lang="en-US" dirty="0">
                        <a:solidFill>
                          <a:schemeClr val="tx1"/>
                        </a:solidFill>
                      </a:endParaRPr>
                    </a:p>
                  </a:txBody>
                  <a:tcPr/>
                </a:tc>
                <a:tc>
                  <a:txBody>
                    <a:bodyPr/>
                    <a:lstStyle/>
                    <a:p>
                      <a:pPr algn="l"/>
                      <a:r>
                        <a:rPr lang="en-US" dirty="0" smtClean="0"/>
                        <a:t>Flash Protection</a:t>
                      </a:r>
                    </a:p>
                    <a:p>
                      <a:pPr algn="l"/>
                      <a:r>
                        <a:rPr lang="en-US" b="1" dirty="0" smtClean="0">
                          <a:effectLst/>
                        </a:rPr>
                        <a:t>[1992]</a:t>
                      </a:r>
                      <a:r>
                        <a:rPr lang="en-US" dirty="0" smtClean="0">
                          <a:effectLst/>
                        </a:rPr>
                        <a:t> </a:t>
                      </a:r>
                      <a:r>
                        <a:rPr lang="en-US" altLang="zh-CN" b="1" dirty="0" smtClean="0">
                          <a:effectLst/>
                        </a:rPr>
                        <a:t>SMM </a:t>
                      </a:r>
                      <a:r>
                        <a:rPr lang="en-US" altLang="zh-CN" b="0" dirty="0" smtClean="0">
                          <a:effectLst/>
                        </a:rPr>
                        <a:t>in </a:t>
                      </a:r>
                      <a:r>
                        <a:rPr lang="en-US" dirty="0" smtClean="0">
                          <a:effectLst/>
                        </a:rPr>
                        <a:t>i486SL</a:t>
                      </a:r>
                    </a:p>
                    <a:p>
                      <a:pPr algn="l"/>
                      <a:endParaRPr lang="en-US" dirty="0" smtClean="0">
                        <a:effectLst/>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b="1" dirty="0" smtClean="0">
                          <a:effectLst/>
                        </a:rPr>
                        <a:t>[2003]</a:t>
                      </a:r>
                      <a:r>
                        <a:rPr lang="en-US" altLang="zh-CN" dirty="0" smtClean="0">
                          <a:effectLst/>
                        </a:rPr>
                        <a:t> TCG </a:t>
                      </a:r>
                      <a:r>
                        <a:rPr lang="en-US" altLang="zh-CN" b="1" dirty="0" smtClean="0"/>
                        <a:t>[2006]</a:t>
                      </a:r>
                      <a:r>
                        <a:rPr lang="en-US" altLang="zh-CN" dirty="0" smtClean="0"/>
                        <a:t> TXT </a:t>
                      </a:r>
                      <a:r>
                        <a:rPr lang="en-US" b="1" dirty="0" smtClean="0"/>
                        <a:t>[2006]</a:t>
                      </a:r>
                      <a:r>
                        <a:rPr lang="en-US" dirty="0" smtClean="0"/>
                        <a:t> UEFI Secure Boot</a:t>
                      </a:r>
                    </a:p>
                    <a:p>
                      <a:pPr algn="l"/>
                      <a:r>
                        <a:rPr lang="en-US" b="1" dirty="0" smtClean="0"/>
                        <a:t>[2009] S</a:t>
                      </a:r>
                      <a:r>
                        <a:rPr lang="en-US" dirty="0" smtClean="0"/>
                        <a:t>MRR</a:t>
                      </a:r>
                    </a:p>
                    <a:p>
                      <a:pPr algn="l"/>
                      <a:r>
                        <a:rPr lang="en-US" b="1" dirty="0" smtClean="0"/>
                        <a:t>[2014]</a:t>
                      </a:r>
                      <a:r>
                        <a:rPr lang="en-US" dirty="0" smtClean="0"/>
                        <a:t> Intel</a:t>
                      </a:r>
                      <a:r>
                        <a:rPr lang="en-US" baseline="0" dirty="0" smtClean="0"/>
                        <a:t> ® Boot and BIOS Guard</a:t>
                      </a:r>
                      <a:endParaRPr lang="en-US" dirty="0" smtClean="0"/>
                    </a:p>
                  </a:txBody>
                  <a:tcPr/>
                </a:tc>
              </a:tr>
            </a:tbl>
          </a:graphicData>
        </a:graphic>
      </p:graphicFrame>
    </p:spTree>
    <p:extLst>
      <p:ext uri="{BB962C8B-B14F-4D97-AF65-F5344CB8AC3E}">
        <p14:creationId xmlns:p14="http://schemas.microsoft.com/office/powerpoint/2010/main" val="842580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pPr lvl="0">
              <a:defRPr sz="1800" spc="0">
                <a:solidFill>
                  <a:srgbClr val="000000"/>
                </a:solidFill>
              </a:defRPr>
            </a:pPr>
            <a:r>
              <a:rPr lang="en-US" sz="3375" spc="-33" dirty="0">
                <a:solidFill>
                  <a:srgbClr val="606060"/>
                </a:solidFill>
              </a:rPr>
              <a:t>Security Challenges</a:t>
            </a:r>
            <a:endParaRPr sz="3375" spc="-33" dirty="0">
              <a:solidFill>
                <a:srgbClr val="606060"/>
              </a:solidFill>
            </a:endParaRPr>
          </a:p>
        </p:txBody>
      </p:sp>
      <p:sp>
        <p:nvSpPr>
          <p:cNvPr id="57" name="Shape 57"/>
          <p:cNvSpPr>
            <a:spLocks noGrp="1"/>
          </p:cNvSpPr>
          <p:nvPr>
            <p:ph type="body" idx="1"/>
          </p:nvPr>
        </p:nvSpPr>
        <p:spPr>
          <a:xfrm>
            <a:off x="364657" y="1980829"/>
            <a:ext cx="4264493" cy="3764756"/>
          </a:xfrm>
          <a:prstGeom prst="rect">
            <a:avLst/>
          </a:prstGeom>
        </p:spPr>
        <p:txBody>
          <a:bodyPr/>
          <a:lstStyle/>
          <a:p>
            <a:pPr marL="321469" indent="-321469">
              <a:buFont typeface="Arial" panose="020B0604020202020204" pitchFamily="34" charset="0"/>
              <a:buChar char="•"/>
              <a:defRPr sz="1800" spc="0">
                <a:solidFill>
                  <a:srgbClr val="000000"/>
                </a:solidFill>
              </a:defRPr>
            </a:pPr>
            <a:r>
              <a:rPr lang="en-US" sz="2250" spc="-25" dirty="0">
                <a:solidFill>
                  <a:srgbClr val="606060"/>
                </a:solidFill>
              </a:rPr>
              <a:t>Different elements in platform </a:t>
            </a:r>
            <a:br>
              <a:rPr lang="en-US" sz="2250" spc="-25" dirty="0">
                <a:solidFill>
                  <a:srgbClr val="606060"/>
                </a:solidFill>
              </a:rPr>
            </a:br>
            <a:r>
              <a:rPr lang="en-US" sz="2250" spc="-25" dirty="0">
                <a:solidFill>
                  <a:srgbClr val="606060"/>
                </a:solidFill>
              </a:rPr>
              <a:t>from many vendors</a:t>
            </a:r>
          </a:p>
          <a:p>
            <a:pPr marL="321469" indent="-321469">
              <a:buFont typeface="Arial" panose="020B0604020202020204" pitchFamily="34" charset="0"/>
              <a:buChar char="•"/>
              <a:defRPr sz="1800" spc="0">
                <a:solidFill>
                  <a:srgbClr val="000000"/>
                </a:solidFill>
              </a:defRPr>
            </a:pPr>
            <a:r>
              <a:rPr lang="en-US" sz="2250" spc="-25" dirty="0">
                <a:solidFill>
                  <a:srgbClr val="606060"/>
                </a:solidFill>
              </a:rPr>
              <a:t>How to establish trust anchor in the hardware</a:t>
            </a:r>
          </a:p>
          <a:p>
            <a:pPr marL="321469" indent="-321469">
              <a:buFont typeface="Arial" panose="020B0604020202020204" pitchFamily="34" charset="0"/>
              <a:buChar char="•"/>
              <a:defRPr sz="1800" spc="0">
                <a:solidFill>
                  <a:srgbClr val="000000"/>
                </a:solidFill>
              </a:defRPr>
            </a:pPr>
            <a:r>
              <a:rPr lang="en-US" sz="2250" spc="-25" dirty="0">
                <a:solidFill>
                  <a:srgbClr val="606060"/>
                </a:solidFill>
              </a:rPr>
              <a:t>How to protect elements</a:t>
            </a:r>
          </a:p>
          <a:p>
            <a:pPr marL="321469" indent="-321469">
              <a:buFont typeface="Arial" panose="020B0604020202020204" pitchFamily="34" charset="0"/>
              <a:buChar char="•"/>
              <a:defRPr sz="1800" spc="0">
                <a:solidFill>
                  <a:srgbClr val="000000"/>
                </a:solidFill>
              </a:defRPr>
            </a:pPr>
            <a:r>
              <a:rPr lang="en-US" sz="2250" spc="-25" dirty="0">
                <a:solidFill>
                  <a:srgbClr val="606060"/>
                </a:solidFill>
              </a:rPr>
              <a:t>How to protect the platform</a:t>
            </a:r>
          </a:p>
          <a:p>
            <a:pPr marL="321469" indent="-321469">
              <a:buFont typeface="Arial" panose="020B0604020202020204" pitchFamily="34" charset="0"/>
              <a:buChar char="•"/>
              <a:defRPr sz="1800" spc="0">
                <a:solidFill>
                  <a:srgbClr val="000000"/>
                </a:solidFill>
              </a:defRPr>
            </a:pPr>
            <a:r>
              <a:rPr lang="en-US" sz="2250" spc="-25" dirty="0">
                <a:solidFill>
                  <a:srgbClr val="606060"/>
                </a:solidFill>
              </a:rPr>
              <a:t>How to allow platform scaling</a:t>
            </a:r>
          </a:p>
          <a:p>
            <a:pPr lvl="0">
              <a:defRPr sz="1800" spc="0">
                <a:solidFill>
                  <a:srgbClr val="000000"/>
                </a:solidFill>
              </a:defRPr>
            </a:pPr>
            <a:endParaRPr lang="en-US" sz="2250" spc="-25" dirty="0">
              <a:solidFill>
                <a:srgbClr val="606060"/>
              </a:solidFill>
            </a:endParaRPr>
          </a:p>
          <a:p>
            <a:pPr lvl="0">
              <a:defRPr sz="1800" spc="0">
                <a:solidFill>
                  <a:srgbClr val="000000"/>
                </a:solidFill>
              </a:defRPr>
            </a:pPr>
            <a:endParaRPr lang="en-US" sz="2250" spc="-25" dirty="0">
              <a:solidFill>
                <a:srgbClr val="606060"/>
              </a:solidFill>
            </a:endParaRPr>
          </a:p>
          <a:p>
            <a:pPr lvl="0">
              <a:defRPr sz="1800" spc="0">
                <a:solidFill>
                  <a:srgbClr val="000000"/>
                </a:solidFill>
              </a:defRPr>
            </a:pPr>
            <a:endParaRPr lang="en-US" sz="2250" spc="-25" dirty="0">
              <a:solidFill>
                <a:srgbClr val="606060"/>
              </a:solidFill>
            </a:endParaRPr>
          </a:p>
        </p:txBody>
      </p:sp>
      <p:pic>
        <p:nvPicPr>
          <p:cNvPr id="2" name="Picture 1"/>
          <p:cNvPicPr>
            <a:picLocks noChangeAspect="1"/>
          </p:cNvPicPr>
          <p:nvPr/>
        </p:nvPicPr>
        <p:blipFill>
          <a:blip r:embed="rId3"/>
          <a:stretch>
            <a:fillRect/>
          </a:stretch>
        </p:blipFill>
        <p:spPr>
          <a:xfrm>
            <a:off x="4698084" y="1750219"/>
            <a:ext cx="4207400" cy="3534683"/>
          </a:xfrm>
          <a:prstGeom prst="rect">
            <a:avLst/>
          </a:prstGeom>
        </p:spPr>
      </p:pic>
    </p:spTree>
    <p:extLst>
      <p:ext uri="{BB962C8B-B14F-4D97-AF65-F5344CB8AC3E}">
        <p14:creationId xmlns:p14="http://schemas.microsoft.com/office/powerpoint/2010/main" val="152366352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cCon_2011_650_minicrop.jpg"/>
          <p:cNvPicPr>
            <a:picLocks noChangeAspect="1"/>
          </p:cNvPicPr>
          <p:nvPr/>
        </p:nvPicPr>
        <p:blipFill>
          <a:blip r:embed="rId3" cstate="print"/>
          <a:stretch>
            <a:fillRect/>
          </a:stretch>
        </p:blipFill>
        <p:spPr>
          <a:xfrm>
            <a:off x="0" y="0"/>
            <a:ext cx="9144000" cy="279399"/>
          </a:xfrm>
          <a:prstGeom prst="rect">
            <a:avLst/>
          </a:prstGeom>
        </p:spPr>
      </p:pic>
      <p:sp>
        <p:nvSpPr>
          <p:cNvPr id="9" name="Rounded Rectangle 8"/>
          <p:cNvSpPr/>
          <p:nvPr/>
        </p:nvSpPr>
        <p:spPr>
          <a:xfrm>
            <a:off x="3428440" y="2852382"/>
            <a:ext cx="2442949" cy="1473958"/>
          </a:xfrm>
          <a:prstGeom prst="round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8252E"/>
                </a:solidFill>
                <a:effectLst>
                  <a:outerShdw blurRad="38100" dist="38100" dir="2700000" algn="tl">
                    <a:srgbClr val="000000">
                      <a:alpha val="43137"/>
                    </a:srgbClr>
                  </a:outerShdw>
                </a:effectLst>
              </a:rPr>
              <a:t>BIOS</a:t>
            </a:r>
          </a:p>
        </p:txBody>
      </p:sp>
      <p:sp>
        <p:nvSpPr>
          <p:cNvPr id="7" name="TextBox 6"/>
          <p:cNvSpPr txBox="1"/>
          <p:nvPr/>
        </p:nvSpPr>
        <p:spPr>
          <a:xfrm>
            <a:off x="754825" y="245629"/>
            <a:ext cx="7524750" cy="584775"/>
          </a:xfrm>
          <a:prstGeom prst="rect">
            <a:avLst/>
          </a:prstGeom>
          <a:noFill/>
        </p:spPr>
        <p:txBody>
          <a:bodyPr wrap="square" rtlCol="0">
            <a:spAutoFit/>
          </a:bodyPr>
          <a:lstStyle/>
          <a:p>
            <a:pPr algn="ctr"/>
            <a:r>
              <a:rPr lang="en-US" sz="3200" dirty="0" smtClean="0"/>
              <a:t>BIOS Potential Attack Surfaces</a:t>
            </a:r>
          </a:p>
        </p:txBody>
      </p:sp>
      <p:sp>
        <p:nvSpPr>
          <p:cNvPr id="113" name="Curved Down Arrow 112"/>
          <p:cNvSpPr/>
          <p:nvPr/>
        </p:nvSpPr>
        <p:spPr>
          <a:xfrm rot="1535974">
            <a:off x="1932094" y="2183654"/>
            <a:ext cx="2466590" cy="716463"/>
          </a:xfrm>
          <a:prstGeom prst="curvedDownArrow">
            <a:avLst/>
          </a:prstGeom>
          <a:solidFill>
            <a:srgbClr val="FF000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grpSp>
        <p:nvGrpSpPr>
          <p:cNvPr id="147" name="Group 146"/>
          <p:cNvGrpSpPr/>
          <p:nvPr/>
        </p:nvGrpSpPr>
        <p:grpSpPr>
          <a:xfrm>
            <a:off x="1566694" y="1065917"/>
            <a:ext cx="1310185" cy="1732846"/>
            <a:chOff x="5813947" y="928470"/>
            <a:chExt cx="1310185" cy="1732846"/>
          </a:xfrm>
        </p:grpSpPr>
        <p:sp>
          <p:nvSpPr>
            <p:cNvPr id="148" name="Oval 147"/>
            <p:cNvSpPr/>
            <p:nvPr/>
          </p:nvSpPr>
          <p:spPr>
            <a:xfrm>
              <a:off x="5813947" y="1487608"/>
              <a:ext cx="1310185" cy="1173708"/>
            </a:xfrm>
            <a:prstGeom prst="ellipse">
              <a:avLst/>
            </a:prstGeom>
            <a:solidFill>
              <a:srgbClr val="08252E"/>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49" name="Freeform 148"/>
            <p:cNvSpPr/>
            <p:nvPr/>
          </p:nvSpPr>
          <p:spPr>
            <a:xfrm>
              <a:off x="6577938" y="1220623"/>
              <a:ext cx="109184" cy="286605"/>
            </a:xfrm>
            <a:custGeom>
              <a:avLst/>
              <a:gdLst>
                <a:gd name="connsiteX0" fmla="*/ 40944 w 516341"/>
                <a:gd name="connsiteY0" fmla="*/ 354841 h 354841"/>
                <a:gd name="connsiteX1" fmla="*/ 68239 w 516341"/>
                <a:gd name="connsiteY1" fmla="*/ 191068 h 354841"/>
                <a:gd name="connsiteX2" fmla="*/ 450377 w 516341"/>
                <a:gd name="connsiteY2" fmla="*/ 27295 h 354841"/>
                <a:gd name="connsiteX3" fmla="*/ 464024 w 516341"/>
                <a:gd name="connsiteY3" fmla="*/ 27295 h 354841"/>
                <a:gd name="connsiteX4" fmla="*/ 464024 w 516341"/>
                <a:gd name="connsiteY4" fmla="*/ 27295 h 35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341" h="354841">
                  <a:moveTo>
                    <a:pt x="40944" y="354841"/>
                  </a:moveTo>
                  <a:cubicBezTo>
                    <a:pt x="20472" y="300250"/>
                    <a:pt x="0" y="245659"/>
                    <a:pt x="68239" y="191068"/>
                  </a:cubicBezTo>
                  <a:cubicBezTo>
                    <a:pt x="136478" y="136477"/>
                    <a:pt x="384413" y="54591"/>
                    <a:pt x="450377" y="27295"/>
                  </a:cubicBezTo>
                  <a:cubicBezTo>
                    <a:pt x="516341" y="0"/>
                    <a:pt x="464024" y="27295"/>
                    <a:pt x="464024" y="27295"/>
                  </a:cubicBezTo>
                  <a:lnTo>
                    <a:pt x="464024" y="27295"/>
                  </a:lnTo>
                </a:path>
              </a:pathLst>
            </a:custGeom>
            <a:ln w="76200">
              <a:solidFill>
                <a:srgbClr val="08252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0" name="Explosion 1 149"/>
            <p:cNvSpPr/>
            <p:nvPr/>
          </p:nvSpPr>
          <p:spPr>
            <a:xfrm>
              <a:off x="6496053" y="1104476"/>
              <a:ext cx="450376" cy="300250"/>
            </a:xfrm>
            <a:prstGeom prst="irregularSeal1">
              <a:avLst/>
            </a:prstGeom>
            <a:solidFill>
              <a:srgbClr val="FF000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cxnSp>
          <p:nvCxnSpPr>
            <p:cNvPr id="151" name="Straight Connector 150"/>
            <p:cNvCxnSpPr/>
            <p:nvPr/>
          </p:nvCxnSpPr>
          <p:spPr>
            <a:xfrm rot="5400000" flipH="1" flipV="1">
              <a:off x="6849015" y="1023720"/>
              <a:ext cx="123824" cy="85725"/>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rot="10800000">
              <a:off x="6396650" y="1001969"/>
              <a:ext cx="123781" cy="106829"/>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5400000" flipH="1" flipV="1">
              <a:off x="6623133" y="997216"/>
              <a:ext cx="161278" cy="23785"/>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4" name="Arc 153"/>
            <p:cNvSpPr/>
            <p:nvPr/>
          </p:nvSpPr>
          <p:spPr>
            <a:xfrm rot="1666462">
              <a:off x="6292551" y="1675071"/>
              <a:ext cx="748145" cy="578355"/>
            </a:xfrm>
            <a:prstGeom prst="arc">
              <a:avLst>
                <a:gd name="adj1" fmla="val 14985620"/>
                <a:gd name="adj2"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dirty="0"/>
            </a:p>
          </p:txBody>
        </p:sp>
        <p:sp>
          <p:nvSpPr>
            <p:cNvPr id="155" name="Explosion 2 154"/>
            <p:cNvSpPr/>
            <p:nvPr/>
          </p:nvSpPr>
          <p:spPr>
            <a:xfrm>
              <a:off x="6555179" y="1170462"/>
              <a:ext cx="368135" cy="130628"/>
            </a:xfrm>
            <a:prstGeom prst="irregularSeal2">
              <a:avLst/>
            </a:prstGeom>
            <a:solidFill>
              <a:srgbClr val="FFFF0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56" name="Arc 155"/>
            <p:cNvSpPr/>
            <p:nvPr/>
          </p:nvSpPr>
          <p:spPr>
            <a:xfrm rot="2877075">
              <a:off x="6302451" y="1696846"/>
              <a:ext cx="748145" cy="578355"/>
            </a:xfrm>
            <a:prstGeom prst="arc">
              <a:avLst>
                <a:gd name="adj1" fmla="val 14985620"/>
                <a:gd name="adj2" fmla="val 1933412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dirty="0"/>
            </a:p>
          </p:txBody>
        </p:sp>
        <p:cxnSp>
          <p:nvCxnSpPr>
            <p:cNvPr id="157" name="Straight Connector 156"/>
            <p:cNvCxnSpPr/>
            <p:nvPr/>
          </p:nvCxnSpPr>
          <p:spPr>
            <a:xfrm rot="5400000" flipH="1" flipV="1">
              <a:off x="6772815" y="985620"/>
              <a:ext cx="123824" cy="85725"/>
            </a:xfrm>
            <a:prstGeom prst="line">
              <a:avLst/>
            </a:prstGeom>
            <a:ln w="31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6200000" flipV="1">
              <a:off x="6508337" y="987842"/>
              <a:ext cx="156945" cy="48162"/>
            </a:xfrm>
            <a:prstGeom prst="line">
              <a:avLst/>
            </a:prstGeom>
            <a:ln w="31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698571" y="1714699"/>
            <a:ext cx="1133644" cy="923330"/>
          </a:xfrm>
          <a:prstGeom prst="rect">
            <a:avLst/>
          </a:prstGeom>
          <a:noFill/>
        </p:spPr>
        <p:txBody>
          <a:bodyPr wrap="none" rtlCol="0">
            <a:spAutoFit/>
          </a:bodyPr>
          <a:lstStyle/>
          <a:p>
            <a:r>
              <a:rPr lang="en-US" dirty="0" smtClean="0">
                <a:solidFill>
                  <a:schemeClr val="bg1"/>
                </a:solidFill>
              </a:rPr>
              <a:t>Unsafe</a:t>
            </a:r>
          </a:p>
          <a:p>
            <a:r>
              <a:rPr lang="en-US" dirty="0" smtClean="0">
                <a:solidFill>
                  <a:schemeClr val="bg1"/>
                </a:solidFill>
              </a:rPr>
              <a:t>Coding</a:t>
            </a:r>
          </a:p>
          <a:p>
            <a:r>
              <a:rPr lang="en-US" dirty="0" smtClean="0">
                <a:solidFill>
                  <a:schemeClr val="bg1"/>
                </a:solidFill>
              </a:rPr>
              <a:t>Practices</a:t>
            </a:r>
            <a:endParaRPr lang="en-US" dirty="0">
              <a:solidFill>
                <a:schemeClr val="bg1"/>
              </a:solidFill>
            </a:endParaRPr>
          </a:p>
        </p:txBody>
      </p:sp>
      <p:sp>
        <p:nvSpPr>
          <p:cNvPr id="207" name="Curved Down Arrow 206"/>
          <p:cNvSpPr/>
          <p:nvPr/>
        </p:nvSpPr>
        <p:spPr>
          <a:xfrm rot="20874328">
            <a:off x="1629790" y="3394588"/>
            <a:ext cx="2303663" cy="611769"/>
          </a:xfrm>
          <a:prstGeom prst="curvedDownArrow">
            <a:avLst/>
          </a:prstGeom>
          <a:solidFill>
            <a:srgbClr val="FF000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08" name="Curved Down Arrow 207"/>
          <p:cNvSpPr/>
          <p:nvPr/>
        </p:nvSpPr>
        <p:spPr>
          <a:xfrm rot="19321944">
            <a:off x="1843547" y="4237734"/>
            <a:ext cx="2303663" cy="611769"/>
          </a:xfrm>
          <a:prstGeom prst="curvedDownArrow">
            <a:avLst/>
          </a:prstGeom>
          <a:solidFill>
            <a:srgbClr val="FF000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09" name="Curved Down Arrow 208"/>
          <p:cNvSpPr/>
          <p:nvPr/>
        </p:nvSpPr>
        <p:spPr>
          <a:xfrm rot="3530221">
            <a:off x="3856224" y="2040260"/>
            <a:ext cx="1598331" cy="611769"/>
          </a:xfrm>
          <a:prstGeom prst="curvedDownArrow">
            <a:avLst/>
          </a:prstGeom>
          <a:solidFill>
            <a:srgbClr val="FF000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grpSp>
        <p:nvGrpSpPr>
          <p:cNvPr id="135" name="Group 134"/>
          <p:cNvGrpSpPr/>
          <p:nvPr/>
        </p:nvGrpSpPr>
        <p:grpSpPr>
          <a:xfrm>
            <a:off x="3752969" y="810983"/>
            <a:ext cx="1310185" cy="1732846"/>
            <a:chOff x="5813947" y="928470"/>
            <a:chExt cx="1310185" cy="1732846"/>
          </a:xfrm>
        </p:grpSpPr>
        <p:sp>
          <p:nvSpPr>
            <p:cNvPr id="136" name="Oval 135"/>
            <p:cNvSpPr/>
            <p:nvPr/>
          </p:nvSpPr>
          <p:spPr>
            <a:xfrm>
              <a:off x="5813947" y="1487608"/>
              <a:ext cx="1310185" cy="1173708"/>
            </a:xfrm>
            <a:prstGeom prst="ellipse">
              <a:avLst/>
            </a:prstGeom>
            <a:solidFill>
              <a:srgbClr val="08252E"/>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37" name="Freeform 136"/>
            <p:cNvSpPr/>
            <p:nvPr/>
          </p:nvSpPr>
          <p:spPr>
            <a:xfrm>
              <a:off x="6577938" y="1220623"/>
              <a:ext cx="109184" cy="286605"/>
            </a:xfrm>
            <a:custGeom>
              <a:avLst/>
              <a:gdLst>
                <a:gd name="connsiteX0" fmla="*/ 40944 w 516341"/>
                <a:gd name="connsiteY0" fmla="*/ 354841 h 354841"/>
                <a:gd name="connsiteX1" fmla="*/ 68239 w 516341"/>
                <a:gd name="connsiteY1" fmla="*/ 191068 h 354841"/>
                <a:gd name="connsiteX2" fmla="*/ 450377 w 516341"/>
                <a:gd name="connsiteY2" fmla="*/ 27295 h 354841"/>
                <a:gd name="connsiteX3" fmla="*/ 464024 w 516341"/>
                <a:gd name="connsiteY3" fmla="*/ 27295 h 354841"/>
                <a:gd name="connsiteX4" fmla="*/ 464024 w 516341"/>
                <a:gd name="connsiteY4" fmla="*/ 27295 h 35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341" h="354841">
                  <a:moveTo>
                    <a:pt x="40944" y="354841"/>
                  </a:moveTo>
                  <a:cubicBezTo>
                    <a:pt x="20472" y="300250"/>
                    <a:pt x="0" y="245659"/>
                    <a:pt x="68239" y="191068"/>
                  </a:cubicBezTo>
                  <a:cubicBezTo>
                    <a:pt x="136478" y="136477"/>
                    <a:pt x="384413" y="54591"/>
                    <a:pt x="450377" y="27295"/>
                  </a:cubicBezTo>
                  <a:cubicBezTo>
                    <a:pt x="516341" y="0"/>
                    <a:pt x="464024" y="27295"/>
                    <a:pt x="464024" y="27295"/>
                  </a:cubicBezTo>
                  <a:lnTo>
                    <a:pt x="464024" y="27295"/>
                  </a:lnTo>
                </a:path>
              </a:pathLst>
            </a:custGeom>
            <a:ln w="76200">
              <a:solidFill>
                <a:srgbClr val="08252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Explosion 1 137"/>
            <p:cNvSpPr/>
            <p:nvPr/>
          </p:nvSpPr>
          <p:spPr>
            <a:xfrm>
              <a:off x="6496053" y="1104476"/>
              <a:ext cx="450376" cy="300250"/>
            </a:xfrm>
            <a:prstGeom prst="irregularSeal1">
              <a:avLst/>
            </a:prstGeom>
            <a:solidFill>
              <a:srgbClr val="FF000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cxnSp>
          <p:nvCxnSpPr>
            <p:cNvPr id="139" name="Straight Connector 138"/>
            <p:cNvCxnSpPr/>
            <p:nvPr/>
          </p:nvCxnSpPr>
          <p:spPr>
            <a:xfrm rot="5400000" flipH="1" flipV="1">
              <a:off x="6849015" y="1023720"/>
              <a:ext cx="123824" cy="85725"/>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0800000">
              <a:off x="6396650" y="1001969"/>
              <a:ext cx="123781" cy="106829"/>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5400000" flipH="1" flipV="1">
              <a:off x="6623133" y="997216"/>
              <a:ext cx="161278" cy="23785"/>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2" name="Arc 141"/>
            <p:cNvSpPr/>
            <p:nvPr/>
          </p:nvSpPr>
          <p:spPr>
            <a:xfrm rot="1666462">
              <a:off x="6292551" y="1675071"/>
              <a:ext cx="748145" cy="578355"/>
            </a:xfrm>
            <a:prstGeom prst="arc">
              <a:avLst>
                <a:gd name="adj1" fmla="val 14985620"/>
                <a:gd name="adj2"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dirty="0"/>
            </a:p>
          </p:txBody>
        </p:sp>
        <p:sp>
          <p:nvSpPr>
            <p:cNvPr id="143" name="Explosion 2 142"/>
            <p:cNvSpPr/>
            <p:nvPr/>
          </p:nvSpPr>
          <p:spPr>
            <a:xfrm>
              <a:off x="6555179" y="1170462"/>
              <a:ext cx="368135" cy="130628"/>
            </a:xfrm>
            <a:prstGeom prst="irregularSeal2">
              <a:avLst/>
            </a:prstGeom>
            <a:solidFill>
              <a:srgbClr val="FFFF0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44" name="Arc 143"/>
            <p:cNvSpPr/>
            <p:nvPr/>
          </p:nvSpPr>
          <p:spPr>
            <a:xfrm rot="2877075">
              <a:off x="6302451" y="1696846"/>
              <a:ext cx="748145" cy="578355"/>
            </a:xfrm>
            <a:prstGeom prst="arc">
              <a:avLst>
                <a:gd name="adj1" fmla="val 14985620"/>
                <a:gd name="adj2" fmla="val 1933412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dirty="0"/>
            </a:p>
          </p:txBody>
        </p:sp>
        <p:cxnSp>
          <p:nvCxnSpPr>
            <p:cNvPr id="145" name="Straight Connector 144"/>
            <p:cNvCxnSpPr/>
            <p:nvPr/>
          </p:nvCxnSpPr>
          <p:spPr>
            <a:xfrm rot="5400000" flipH="1" flipV="1">
              <a:off x="6772815" y="985620"/>
              <a:ext cx="123824" cy="85725"/>
            </a:xfrm>
            <a:prstGeom prst="line">
              <a:avLst/>
            </a:prstGeom>
            <a:ln w="31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rot="16200000" flipV="1">
              <a:off x="6508337" y="987842"/>
              <a:ext cx="156945" cy="48162"/>
            </a:xfrm>
            <a:prstGeom prst="line">
              <a:avLst/>
            </a:prstGeom>
            <a:ln w="31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p:nvGrpSpPr>
        <p:grpSpPr>
          <a:xfrm>
            <a:off x="1086136" y="2937842"/>
            <a:ext cx="1310185" cy="1732846"/>
            <a:chOff x="5813947" y="928470"/>
            <a:chExt cx="1310185" cy="1732846"/>
          </a:xfrm>
        </p:grpSpPr>
        <p:sp>
          <p:nvSpPr>
            <p:cNvPr id="160" name="Oval 159"/>
            <p:cNvSpPr/>
            <p:nvPr/>
          </p:nvSpPr>
          <p:spPr>
            <a:xfrm>
              <a:off x="5813947" y="1487608"/>
              <a:ext cx="1310185" cy="1173708"/>
            </a:xfrm>
            <a:prstGeom prst="ellipse">
              <a:avLst/>
            </a:prstGeom>
            <a:solidFill>
              <a:srgbClr val="08252E"/>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1" name="Freeform 160"/>
            <p:cNvSpPr/>
            <p:nvPr/>
          </p:nvSpPr>
          <p:spPr>
            <a:xfrm>
              <a:off x="6577938" y="1220623"/>
              <a:ext cx="109184" cy="286605"/>
            </a:xfrm>
            <a:custGeom>
              <a:avLst/>
              <a:gdLst>
                <a:gd name="connsiteX0" fmla="*/ 40944 w 516341"/>
                <a:gd name="connsiteY0" fmla="*/ 354841 h 354841"/>
                <a:gd name="connsiteX1" fmla="*/ 68239 w 516341"/>
                <a:gd name="connsiteY1" fmla="*/ 191068 h 354841"/>
                <a:gd name="connsiteX2" fmla="*/ 450377 w 516341"/>
                <a:gd name="connsiteY2" fmla="*/ 27295 h 354841"/>
                <a:gd name="connsiteX3" fmla="*/ 464024 w 516341"/>
                <a:gd name="connsiteY3" fmla="*/ 27295 h 354841"/>
                <a:gd name="connsiteX4" fmla="*/ 464024 w 516341"/>
                <a:gd name="connsiteY4" fmla="*/ 27295 h 35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341" h="354841">
                  <a:moveTo>
                    <a:pt x="40944" y="354841"/>
                  </a:moveTo>
                  <a:cubicBezTo>
                    <a:pt x="20472" y="300250"/>
                    <a:pt x="0" y="245659"/>
                    <a:pt x="68239" y="191068"/>
                  </a:cubicBezTo>
                  <a:cubicBezTo>
                    <a:pt x="136478" y="136477"/>
                    <a:pt x="384413" y="54591"/>
                    <a:pt x="450377" y="27295"/>
                  </a:cubicBezTo>
                  <a:cubicBezTo>
                    <a:pt x="516341" y="0"/>
                    <a:pt x="464024" y="27295"/>
                    <a:pt x="464024" y="27295"/>
                  </a:cubicBezTo>
                  <a:lnTo>
                    <a:pt x="464024" y="27295"/>
                  </a:lnTo>
                </a:path>
              </a:pathLst>
            </a:custGeom>
            <a:ln w="76200">
              <a:solidFill>
                <a:srgbClr val="08252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2" name="Explosion 1 161"/>
            <p:cNvSpPr/>
            <p:nvPr/>
          </p:nvSpPr>
          <p:spPr>
            <a:xfrm>
              <a:off x="6496053" y="1104476"/>
              <a:ext cx="450376" cy="300250"/>
            </a:xfrm>
            <a:prstGeom prst="irregularSeal1">
              <a:avLst/>
            </a:prstGeom>
            <a:solidFill>
              <a:srgbClr val="FF000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cxnSp>
          <p:nvCxnSpPr>
            <p:cNvPr id="163" name="Straight Connector 162"/>
            <p:cNvCxnSpPr/>
            <p:nvPr/>
          </p:nvCxnSpPr>
          <p:spPr>
            <a:xfrm rot="5400000" flipH="1" flipV="1">
              <a:off x="6849015" y="1023720"/>
              <a:ext cx="123824" cy="85725"/>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rot="10800000">
              <a:off x="6396650" y="1001969"/>
              <a:ext cx="123781" cy="106829"/>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flipH="1" flipV="1">
              <a:off x="6623133" y="997216"/>
              <a:ext cx="161278" cy="23785"/>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6" name="Arc 165"/>
            <p:cNvSpPr/>
            <p:nvPr/>
          </p:nvSpPr>
          <p:spPr>
            <a:xfrm rot="1666462">
              <a:off x="6292551" y="1675071"/>
              <a:ext cx="748145" cy="578355"/>
            </a:xfrm>
            <a:prstGeom prst="arc">
              <a:avLst>
                <a:gd name="adj1" fmla="val 14985620"/>
                <a:gd name="adj2"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dirty="0"/>
            </a:p>
          </p:txBody>
        </p:sp>
        <p:sp>
          <p:nvSpPr>
            <p:cNvPr id="167" name="Explosion 2 166"/>
            <p:cNvSpPr/>
            <p:nvPr/>
          </p:nvSpPr>
          <p:spPr>
            <a:xfrm>
              <a:off x="6555179" y="1170462"/>
              <a:ext cx="368135" cy="130628"/>
            </a:xfrm>
            <a:prstGeom prst="irregularSeal2">
              <a:avLst/>
            </a:prstGeom>
            <a:solidFill>
              <a:srgbClr val="FFFF0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8" name="Arc 167"/>
            <p:cNvSpPr/>
            <p:nvPr/>
          </p:nvSpPr>
          <p:spPr>
            <a:xfrm rot="2877075">
              <a:off x="6302451" y="1696846"/>
              <a:ext cx="748145" cy="578355"/>
            </a:xfrm>
            <a:prstGeom prst="arc">
              <a:avLst>
                <a:gd name="adj1" fmla="val 14985620"/>
                <a:gd name="adj2" fmla="val 1933412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dirty="0"/>
            </a:p>
          </p:txBody>
        </p:sp>
        <p:cxnSp>
          <p:nvCxnSpPr>
            <p:cNvPr id="169" name="Straight Connector 168"/>
            <p:cNvCxnSpPr/>
            <p:nvPr/>
          </p:nvCxnSpPr>
          <p:spPr>
            <a:xfrm rot="5400000" flipH="1" flipV="1">
              <a:off x="6772815" y="985620"/>
              <a:ext cx="123824" cy="85725"/>
            </a:xfrm>
            <a:prstGeom prst="line">
              <a:avLst/>
            </a:prstGeom>
            <a:ln w="31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rot="16200000" flipV="1">
              <a:off x="6508337" y="987842"/>
              <a:ext cx="156945" cy="48162"/>
            </a:xfrm>
            <a:prstGeom prst="line">
              <a:avLst/>
            </a:prstGeom>
            <a:ln w="31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1163085" y="3604058"/>
            <a:ext cx="1197764" cy="923330"/>
          </a:xfrm>
          <a:prstGeom prst="rect">
            <a:avLst/>
          </a:prstGeom>
          <a:noFill/>
        </p:spPr>
        <p:txBody>
          <a:bodyPr wrap="none" rtlCol="0">
            <a:spAutoFit/>
          </a:bodyPr>
          <a:lstStyle/>
          <a:p>
            <a:r>
              <a:rPr lang="en-US" dirty="0" smtClean="0">
                <a:solidFill>
                  <a:schemeClr val="bg1"/>
                </a:solidFill>
              </a:rPr>
              <a:t>Server </a:t>
            </a:r>
          </a:p>
          <a:p>
            <a:r>
              <a:rPr lang="en-US" dirty="0" smtClean="0">
                <a:solidFill>
                  <a:schemeClr val="bg1"/>
                </a:solidFill>
              </a:rPr>
              <a:t>Mgmnt</a:t>
            </a:r>
          </a:p>
          <a:p>
            <a:r>
              <a:rPr lang="en-US" dirty="0" smtClean="0">
                <a:solidFill>
                  <a:schemeClr val="bg1"/>
                </a:solidFill>
              </a:rPr>
              <a:t>Interfaces</a:t>
            </a:r>
            <a:endParaRPr lang="en-US" dirty="0">
              <a:solidFill>
                <a:schemeClr val="bg1"/>
              </a:solidFill>
            </a:endParaRPr>
          </a:p>
        </p:txBody>
      </p:sp>
      <p:sp>
        <p:nvSpPr>
          <p:cNvPr id="25" name="TextBox 24"/>
          <p:cNvSpPr txBox="1"/>
          <p:nvPr/>
        </p:nvSpPr>
        <p:spPr>
          <a:xfrm>
            <a:off x="3922250" y="1470583"/>
            <a:ext cx="992579" cy="923330"/>
          </a:xfrm>
          <a:prstGeom prst="rect">
            <a:avLst/>
          </a:prstGeom>
          <a:noFill/>
        </p:spPr>
        <p:txBody>
          <a:bodyPr wrap="none" rtlCol="0">
            <a:spAutoFit/>
          </a:bodyPr>
          <a:lstStyle/>
          <a:p>
            <a:r>
              <a:rPr lang="en-US" dirty="0" smtClean="0">
                <a:solidFill>
                  <a:schemeClr val="bg1"/>
                </a:solidFill>
              </a:rPr>
              <a:t>Shell </a:t>
            </a:r>
          </a:p>
          <a:p>
            <a:r>
              <a:rPr lang="en-US" dirty="0" smtClean="0">
                <a:solidFill>
                  <a:schemeClr val="bg1"/>
                </a:solidFill>
              </a:rPr>
              <a:t>Apps &amp; </a:t>
            </a:r>
          </a:p>
          <a:p>
            <a:r>
              <a:rPr lang="en-US" dirty="0" smtClean="0">
                <a:solidFill>
                  <a:schemeClr val="bg1"/>
                </a:solidFill>
              </a:rPr>
              <a:t>Diags</a:t>
            </a:r>
          </a:p>
        </p:txBody>
      </p:sp>
      <p:grpSp>
        <p:nvGrpSpPr>
          <p:cNvPr id="195" name="Group 194"/>
          <p:cNvGrpSpPr/>
          <p:nvPr/>
        </p:nvGrpSpPr>
        <p:grpSpPr>
          <a:xfrm>
            <a:off x="1858033" y="4275332"/>
            <a:ext cx="1310185" cy="1732846"/>
            <a:chOff x="5813947" y="928470"/>
            <a:chExt cx="1310185" cy="1732846"/>
          </a:xfrm>
        </p:grpSpPr>
        <p:sp>
          <p:nvSpPr>
            <p:cNvPr id="196" name="Oval 195"/>
            <p:cNvSpPr/>
            <p:nvPr/>
          </p:nvSpPr>
          <p:spPr>
            <a:xfrm>
              <a:off x="5813947" y="1487608"/>
              <a:ext cx="1310185" cy="1173708"/>
            </a:xfrm>
            <a:prstGeom prst="ellipse">
              <a:avLst/>
            </a:prstGeom>
            <a:solidFill>
              <a:srgbClr val="08252E"/>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97" name="Freeform 196"/>
            <p:cNvSpPr/>
            <p:nvPr/>
          </p:nvSpPr>
          <p:spPr>
            <a:xfrm>
              <a:off x="6577938" y="1220623"/>
              <a:ext cx="109184" cy="286605"/>
            </a:xfrm>
            <a:custGeom>
              <a:avLst/>
              <a:gdLst>
                <a:gd name="connsiteX0" fmla="*/ 40944 w 516341"/>
                <a:gd name="connsiteY0" fmla="*/ 354841 h 354841"/>
                <a:gd name="connsiteX1" fmla="*/ 68239 w 516341"/>
                <a:gd name="connsiteY1" fmla="*/ 191068 h 354841"/>
                <a:gd name="connsiteX2" fmla="*/ 450377 w 516341"/>
                <a:gd name="connsiteY2" fmla="*/ 27295 h 354841"/>
                <a:gd name="connsiteX3" fmla="*/ 464024 w 516341"/>
                <a:gd name="connsiteY3" fmla="*/ 27295 h 354841"/>
                <a:gd name="connsiteX4" fmla="*/ 464024 w 516341"/>
                <a:gd name="connsiteY4" fmla="*/ 27295 h 35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341" h="354841">
                  <a:moveTo>
                    <a:pt x="40944" y="354841"/>
                  </a:moveTo>
                  <a:cubicBezTo>
                    <a:pt x="20472" y="300250"/>
                    <a:pt x="0" y="245659"/>
                    <a:pt x="68239" y="191068"/>
                  </a:cubicBezTo>
                  <a:cubicBezTo>
                    <a:pt x="136478" y="136477"/>
                    <a:pt x="384413" y="54591"/>
                    <a:pt x="450377" y="27295"/>
                  </a:cubicBezTo>
                  <a:cubicBezTo>
                    <a:pt x="516341" y="0"/>
                    <a:pt x="464024" y="27295"/>
                    <a:pt x="464024" y="27295"/>
                  </a:cubicBezTo>
                  <a:lnTo>
                    <a:pt x="464024" y="27295"/>
                  </a:lnTo>
                </a:path>
              </a:pathLst>
            </a:custGeom>
            <a:ln w="76200">
              <a:solidFill>
                <a:srgbClr val="08252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8" name="Explosion 1 197"/>
            <p:cNvSpPr/>
            <p:nvPr/>
          </p:nvSpPr>
          <p:spPr>
            <a:xfrm>
              <a:off x="6496053" y="1104476"/>
              <a:ext cx="450376" cy="300250"/>
            </a:xfrm>
            <a:prstGeom prst="irregularSeal1">
              <a:avLst/>
            </a:prstGeom>
            <a:solidFill>
              <a:srgbClr val="FF000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cxnSp>
          <p:nvCxnSpPr>
            <p:cNvPr id="199" name="Straight Connector 198"/>
            <p:cNvCxnSpPr/>
            <p:nvPr/>
          </p:nvCxnSpPr>
          <p:spPr>
            <a:xfrm rot="5400000" flipH="1" flipV="1">
              <a:off x="6849015" y="1023720"/>
              <a:ext cx="123824" cy="85725"/>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rot="10800000">
              <a:off x="6396650" y="1001969"/>
              <a:ext cx="123781" cy="106829"/>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rot="5400000" flipH="1" flipV="1">
              <a:off x="6623133" y="997216"/>
              <a:ext cx="161278" cy="23785"/>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2" name="Arc 201"/>
            <p:cNvSpPr/>
            <p:nvPr/>
          </p:nvSpPr>
          <p:spPr>
            <a:xfrm rot="1666462">
              <a:off x="6292551" y="1675071"/>
              <a:ext cx="748145" cy="578355"/>
            </a:xfrm>
            <a:prstGeom prst="arc">
              <a:avLst>
                <a:gd name="adj1" fmla="val 14985620"/>
                <a:gd name="adj2"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dirty="0"/>
            </a:p>
          </p:txBody>
        </p:sp>
        <p:sp>
          <p:nvSpPr>
            <p:cNvPr id="203" name="Explosion 2 202"/>
            <p:cNvSpPr/>
            <p:nvPr/>
          </p:nvSpPr>
          <p:spPr>
            <a:xfrm>
              <a:off x="6555179" y="1170462"/>
              <a:ext cx="368135" cy="130628"/>
            </a:xfrm>
            <a:prstGeom prst="irregularSeal2">
              <a:avLst/>
            </a:prstGeom>
            <a:solidFill>
              <a:srgbClr val="FFFF0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04" name="Arc 203"/>
            <p:cNvSpPr/>
            <p:nvPr/>
          </p:nvSpPr>
          <p:spPr>
            <a:xfrm rot="2877075">
              <a:off x="6302451" y="1696846"/>
              <a:ext cx="748145" cy="578355"/>
            </a:xfrm>
            <a:prstGeom prst="arc">
              <a:avLst>
                <a:gd name="adj1" fmla="val 14985620"/>
                <a:gd name="adj2" fmla="val 1933412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dirty="0"/>
            </a:p>
          </p:txBody>
        </p:sp>
        <p:cxnSp>
          <p:nvCxnSpPr>
            <p:cNvPr id="205" name="Straight Connector 204"/>
            <p:cNvCxnSpPr/>
            <p:nvPr/>
          </p:nvCxnSpPr>
          <p:spPr>
            <a:xfrm rot="5400000" flipH="1" flipV="1">
              <a:off x="6772815" y="985620"/>
              <a:ext cx="123824" cy="85725"/>
            </a:xfrm>
            <a:prstGeom prst="line">
              <a:avLst/>
            </a:prstGeom>
            <a:ln w="31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rot="16200000" flipV="1">
              <a:off x="6508337" y="987842"/>
              <a:ext cx="156945" cy="48162"/>
            </a:xfrm>
            <a:prstGeom prst="line">
              <a:avLst/>
            </a:prstGeom>
            <a:ln w="31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1915470" y="4982136"/>
            <a:ext cx="1197764" cy="923330"/>
          </a:xfrm>
          <a:prstGeom prst="rect">
            <a:avLst/>
          </a:prstGeom>
          <a:noFill/>
        </p:spPr>
        <p:txBody>
          <a:bodyPr wrap="none" rtlCol="0">
            <a:spAutoFit/>
          </a:bodyPr>
          <a:lstStyle/>
          <a:p>
            <a:r>
              <a:rPr lang="en-US" dirty="0" smtClean="0">
                <a:solidFill>
                  <a:schemeClr val="bg1"/>
                </a:solidFill>
              </a:rPr>
              <a:t>BIOS </a:t>
            </a:r>
          </a:p>
          <a:p>
            <a:r>
              <a:rPr lang="en-US" dirty="0" smtClean="0">
                <a:solidFill>
                  <a:schemeClr val="bg1"/>
                </a:solidFill>
              </a:rPr>
              <a:t>Update</a:t>
            </a:r>
          </a:p>
          <a:p>
            <a:r>
              <a:rPr lang="en-US" dirty="0" smtClean="0">
                <a:solidFill>
                  <a:schemeClr val="bg1"/>
                </a:solidFill>
              </a:rPr>
              <a:t>Interfaces</a:t>
            </a:r>
          </a:p>
        </p:txBody>
      </p:sp>
      <p:sp>
        <p:nvSpPr>
          <p:cNvPr id="210" name="Curved Down Arrow 209"/>
          <p:cNvSpPr/>
          <p:nvPr/>
        </p:nvSpPr>
        <p:spPr>
          <a:xfrm rot="16778147">
            <a:off x="3592551" y="4446734"/>
            <a:ext cx="1649602" cy="611769"/>
          </a:xfrm>
          <a:prstGeom prst="curvedDownArrow">
            <a:avLst/>
          </a:prstGeom>
          <a:solidFill>
            <a:srgbClr val="FF000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11" name="Curved Down Arrow 210"/>
          <p:cNvSpPr/>
          <p:nvPr/>
        </p:nvSpPr>
        <p:spPr>
          <a:xfrm rot="19321944">
            <a:off x="5096505" y="2130639"/>
            <a:ext cx="1940975" cy="611769"/>
          </a:xfrm>
          <a:prstGeom prst="curvedDownArrow">
            <a:avLst/>
          </a:prstGeom>
          <a:solidFill>
            <a:srgbClr val="FF0000"/>
          </a:solidFill>
          <a:ln>
            <a:noFill/>
          </a:ln>
          <a:effectLst>
            <a:outerShdw blurRad="76200" dist="50800" dir="5400000" algn="ctr" rotWithShape="0">
              <a:srgbClr val="000000">
                <a:alpha val="27000"/>
              </a:srgbClr>
            </a:outerShdw>
          </a:effectLst>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grpSp>
        <p:nvGrpSpPr>
          <p:cNvPr id="122" name="Group 121"/>
          <p:cNvGrpSpPr/>
          <p:nvPr/>
        </p:nvGrpSpPr>
        <p:grpSpPr>
          <a:xfrm>
            <a:off x="5707617" y="928470"/>
            <a:ext cx="1310185" cy="1732846"/>
            <a:chOff x="5813947" y="928470"/>
            <a:chExt cx="1310185" cy="1732846"/>
          </a:xfrm>
        </p:grpSpPr>
        <p:sp>
          <p:nvSpPr>
            <p:cNvPr id="26" name="Oval 25"/>
            <p:cNvSpPr/>
            <p:nvPr/>
          </p:nvSpPr>
          <p:spPr>
            <a:xfrm>
              <a:off x="5813947" y="1487608"/>
              <a:ext cx="1310185" cy="1173708"/>
            </a:xfrm>
            <a:prstGeom prst="ellipse">
              <a:avLst/>
            </a:prstGeom>
            <a:solidFill>
              <a:srgbClr val="08252E"/>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7" name="Freeform 26"/>
            <p:cNvSpPr/>
            <p:nvPr/>
          </p:nvSpPr>
          <p:spPr>
            <a:xfrm>
              <a:off x="6577938" y="1220623"/>
              <a:ext cx="109184" cy="286605"/>
            </a:xfrm>
            <a:custGeom>
              <a:avLst/>
              <a:gdLst>
                <a:gd name="connsiteX0" fmla="*/ 40944 w 516341"/>
                <a:gd name="connsiteY0" fmla="*/ 354841 h 354841"/>
                <a:gd name="connsiteX1" fmla="*/ 68239 w 516341"/>
                <a:gd name="connsiteY1" fmla="*/ 191068 h 354841"/>
                <a:gd name="connsiteX2" fmla="*/ 450377 w 516341"/>
                <a:gd name="connsiteY2" fmla="*/ 27295 h 354841"/>
                <a:gd name="connsiteX3" fmla="*/ 464024 w 516341"/>
                <a:gd name="connsiteY3" fmla="*/ 27295 h 354841"/>
                <a:gd name="connsiteX4" fmla="*/ 464024 w 516341"/>
                <a:gd name="connsiteY4" fmla="*/ 27295 h 35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341" h="354841">
                  <a:moveTo>
                    <a:pt x="40944" y="354841"/>
                  </a:moveTo>
                  <a:cubicBezTo>
                    <a:pt x="20472" y="300250"/>
                    <a:pt x="0" y="245659"/>
                    <a:pt x="68239" y="191068"/>
                  </a:cubicBezTo>
                  <a:cubicBezTo>
                    <a:pt x="136478" y="136477"/>
                    <a:pt x="384413" y="54591"/>
                    <a:pt x="450377" y="27295"/>
                  </a:cubicBezTo>
                  <a:cubicBezTo>
                    <a:pt x="516341" y="0"/>
                    <a:pt x="464024" y="27295"/>
                    <a:pt x="464024" y="27295"/>
                  </a:cubicBezTo>
                  <a:lnTo>
                    <a:pt x="464024" y="27295"/>
                  </a:lnTo>
                </a:path>
              </a:pathLst>
            </a:custGeom>
            <a:ln w="76200">
              <a:solidFill>
                <a:srgbClr val="08252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Explosion 1 27"/>
            <p:cNvSpPr/>
            <p:nvPr/>
          </p:nvSpPr>
          <p:spPr>
            <a:xfrm>
              <a:off x="6496053" y="1104476"/>
              <a:ext cx="450376" cy="300250"/>
            </a:xfrm>
            <a:prstGeom prst="irregularSeal1">
              <a:avLst/>
            </a:prstGeom>
            <a:solidFill>
              <a:srgbClr val="FF000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cxnSp>
          <p:nvCxnSpPr>
            <p:cNvPr id="37" name="Straight Connector 36"/>
            <p:cNvCxnSpPr/>
            <p:nvPr/>
          </p:nvCxnSpPr>
          <p:spPr>
            <a:xfrm rot="5400000" flipH="1" flipV="1">
              <a:off x="6849015" y="1023720"/>
              <a:ext cx="123824" cy="85725"/>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0800000">
              <a:off x="6396650" y="1001969"/>
              <a:ext cx="123781" cy="106829"/>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flipH="1" flipV="1">
              <a:off x="6623133" y="997216"/>
              <a:ext cx="161278" cy="23785"/>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4" name="Arc 113"/>
            <p:cNvSpPr/>
            <p:nvPr/>
          </p:nvSpPr>
          <p:spPr>
            <a:xfrm rot="1666462">
              <a:off x="6292551" y="1675071"/>
              <a:ext cx="748145" cy="578355"/>
            </a:xfrm>
            <a:prstGeom prst="arc">
              <a:avLst>
                <a:gd name="adj1" fmla="val 14985620"/>
                <a:gd name="adj2"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dirty="0"/>
            </a:p>
          </p:txBody>
        </p:sp>
        <p:sp>
          <p:nvSpPr>
            <p:cNvPr id="115" name="Explosion 2 114"/>
            <p:cNvSpPr/>
            <p:nvPr/>
          </p:nvSpPr>
          <p:spPr>
            <a:xfrm>
              <a:off x="6555179" y="1170462"/>
              <a:ext cx="368135" cy="130628"/>
            </a:xfrm>
            <a:prstGeom prst="irregularSeal2">
              <a:avLst/>
            </a:prstGeom>
            <a:solidFill>
              <a:srgbClr val="FFFF0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16" name="Arc 115"/>
            <p:cNvSpPr/>
            <p:nvPr/>
          </p:nvSpPr>
          <p:spPr>
            <a:xfrm rot="2877075">
              <a:off x="6302451" y="1696846"/>
              <a:ext cx="748145" cy="578355"/>
            </a:xfrm>
            <a:prstGeom prst="arc">
              <a:avLst>
                <a:gd name="adj1" fmla="val 14985620"/>
                <a:gd name="adj2" fmla="val 1933412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dirty="0"/>
            </a:p>
          </p:txBody>
        </p:sp>
        <p:cxnSp>
          <p:nvCxnSpPr>
            <p:cNvPr id="118" name="Straight Connector 117"/>
            <p:cNvCxnSpPr/>
            <p:nvPr/>
          </p:nvCxnSpPr>
          <p:spPr>
            <a:xfrm rot="5400000" flipH="1" flipV="1">
              <a:off x="6772815" y="985620"/>
              <a:ext cx="123824" cy="85725"/>
            </a:xfrm>
            <a:prstGeom prst="line">
              <a:avLst/>
            </a:prstGeom>
            <a:ln w="31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rot="16200000" flipV="1">
              <a:off x="6508337" y="987842"/>
              <a:ext cx="156945" cy="48162"/>
            </a:xfrm>
            <a:prstGeom prst="line">
              <a:avLst/>
            </a:prstGeom>
            <a:ln w="31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5871604" y="1828097"/>
            <a:ext cx="928459" cy="646331"/>
          </a:xfrm>
          <a:prstGeom prst="rect">
            <a:avLst/>
          </a:prstGeom>
          <a:noFill/>
          <a:ln>
            <a:noFill/>
          </a:ln>
        </p:spPr>
        <p:txBody>
          <a:bodyPr wrap="none" rtlCol="0">
            <a:spAutoFit/>
          </a:bodyPr>
          <a:lstStyle/>
          <a:p>
            <a:r>
              <a:rPr lang="en-US" dirty="0" smtClean="0">
                <a:solidFill>
                  <a:schemeClr val="bg1"/>
                </a:solidFill>
              </a:rPr>
              <a:t>Option </a:t>
            </a:r>
          </a:p>
          <a:p>
            <a:r>
              <a:rPr lang="en-US" dirty="0" smtClean="0">
                <a:solidFill>
                  <a:schemeClr val="bg1"/>
                </a:solidFill>
              </a:rPr>
              <a:t>ROMs</a:t>
            </a:r>
          </a:p>
        </p:txBody>
      </p:sp>
      <p:sp>
        <p:nvSpPr>
          <p:cNvPr id="212" name="Curved Down Arrow 211"/>
          <p:cNvSpPr/>
          <p:nvPr/>
        </p:nvSpPr>
        <p:spPr>
          <a:xfrm>
            <a:off x="5525363" y="3069881"/>
            <a:ext cx="1940975" cy="611769"/>
          </a:xfrm>
          <a:prstGeom prst="curvedDownArrow">
            <a:avLst/>
          </a:prstGeom>
          <a:solidFill>
            <a:srgbClr val="FF0000"/>
          </a:solidFill>
          <a:ln>
            <a:noFill/>
          </a:ln>
          <a:effectLst>
            <a:outerShdw blurRad="76200" dist="50800" dir="5400000" algn="ctr" rotWithShape="0">
              <a:srgbClr val="000000">
                <a:alpha val="27000"/>
              </a:srgbClr>
            </a:outerShdw>
          </a:effectLst>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grpSp>
        <p:nvGrpSpPr>
          <p:cNvPr id="123" name="Group 122"/>
          <p:cNvGrpSpPr/>
          <p:nvPr/>
        </p:nvGrpSpPr>
        <p:grpSpPr>
          <a:xfrm>
            <a:off x="6793467" y="2090520"/>
            <a:ext cx="1310185" cy="1732846"/>
            <a:chOff x="5813947" y="928470"/>
            <a:chExt cx="1310185" cy="1732846"/>
          </a:xfrm>
        </p:grpSpPr>
        <p:sp>
          <p:nvSpPr>
            <p:cNvPr id="124" name="Oval 123"/>
            <p:cNvSpPr/>
            <p:nvPr/>
          </p:nvSpPr>
          <p:spPr>
            <a:xfrm>
              <a:off x="5813947" y="1487608"/>
              <a:ext cx="1310185" cy="1173708"/>
            </a:xfrm>
            <a:prstGeom prst="ellipse">
              <a:avLst/>
            </a:prstGeom>
            <a:solidFill>
              <a:srgbClr val="08252E"/>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5" name="Freeform 124"/>
            <p:cNvSpPr/>
            <p:nvPr/>
          </p:nvSpPr>
          <p:spPr>
            <a:xfrm>
              <a:off x="6577938" y="1220623"/>
              <a:ext cx="109184" cy="286605"/>
            </a:xfrm>
            <a:custGeom>
              <a:avLst/>
              <a:gdLst>
                <a:gd name="connsiteX0" fmla="*/ 40944 w 516341"/>
                <a:gd name="connsiteY0" fmla="*/ 354841 h 354841"/>
                <a:gd name="connsiteX1" fmla="*/ 68239 w 516341"/>
                <a:gd name="connsiteY1" fmla="*/ 191068 h 354841"/>
                <a:gd name="connsiteX2" fmla="*/ 450377 w 516341"/>
                <a:gd name="connsiteY2" fmla="*/ 27295 h 354841"/>
                <a:gd name="connsiteX3" fmla="*/ 464024 w 516341"/>
                <a:gd name="connsiteY3" fmla="*/ 27295 h 354841"/>
                <a:gd name="connsiteX4" fmla="*/ 464024 w 516341"/>
                <a:gd name="connsiteY4" fmla="*/ 27295 h 35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341" h="354841">
                  <a:moveTo>
                    <a:pt x="40944" y="354841"/>
                  </a:moveTo>
                  <a:cubicBezTo>
                    <a:pt x="20472" y="300250"/>
                    <a:pt x="0" y="245659"/>
                    <a:pt x="68239" y="191068"/>
                  </a:cubicBezTo>
                  <a:cubicBezTo>
                    <a:pt x="136478" y="136477"/>
                    <a:pt x="384413" y="54591"/>
                    <a:pt x="450377" y="27295"/>
                  </a:cubicBezTo>
                  <a:cubicBezTo>
                    <a:pt x="516341" y="0"/>
                    <a:pt x="464024" y="27295"/>
                    <a:pt x="464024" y="27295"/>
                  </a:cubicBezTo>
                  <a:lnTo>
                    <a:pt x="464024" y="27295"/>
                  </a:lnTo>
                </a:path>
              </a:pathLst>
            </a:custGeom>
            <a:ln w="76200">
              <a:solidFill>
                <a:srgbClr val="08252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Explosion 1 125"/>
            <p:cNvSpPr/>
            <p:nvPr/>
          </p:nvSpPr>
          <p:spPr>
            <a:xfrm>
              <a:off x="6496053" y="1104476"/>
              <a:ext cx="450376" cy="300250"/>
            </a:xfrm>
            <a:prstGeom prst="irregularSeal1">
              <a:avLst/>
            </a:prstGeom>
            <a:solidFill>
              <a:srgbClr val="FF000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cxnSp>
          <p:nvCxnSpPr>
            <p:cNvPr id="127" name="Straight Connector 126"/>
            <p:cNvCxnSpPr/>
            <p:nvPr/>
          </p:nvCxnSpPr>
          <p:spPr>
            <a:xfrm rot="5400000" flipH="1" flipV="1">
              <a:off x="6849015" y="1023720"/>
              <a:ext cx="123824" cy="85725"/>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rot="10800000">
              <a:off x="6396650" y="1001969"/>
              <a:ext cx="123781" cy="106829"/>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rot="5400000" flipH="1" flipV="1">
              <a:off x="6623133" y="997216"/>
              <a:ext cx="161278" cy="23785"/>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0" name="Arc 129"/>
            <p:cNvSpPr/>
            <p:nvPr/>
          </p:nvSpPr>
          <p:spPr>
            <a:xfrm rot="1666462">
              <a:off x="6292551" y="1675071"/>
              <a:ext cx="748145" cy="578355"/>
            </a:xfrm>
            <a:prstGeom prst="arc">
              <a:avLst>
                <a:gd name="adj1" fmla="val 14985620"/>
                <a:gd name="adj2"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dirty="0"/>
            </a:p>
          </p:txBody>
        </p:sp>
        <p:sp>
          <p:nvSpPr>
            <p:cNvPr id="131" name="Explosion 2 130"/>
            <p:cNvSpPr/>
            <p:nvPr/>
          </p:nvSpPr>
          <p:spPr>
            <a:xfrm>
              <a:off x="6555179" y="1170462"/>
              <a:ext cx="368135" cy="130628"/>
            </a:xfrm>
            <a:prstGeom prst="irregularSeal2">
              <a:avLst/>
            </a:prstGeom>
            <a:solidFill>
              <a:srgbClr val="FFFF0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32" name="Arc 131"/>
            <p:cNvSpPr/>
            <p:nvPr/>
          </p:nvSpPr>
          <p:spPr>
            <a:xfrm rot="2877075">
              <a:off x="6302451" y="1696846"/>
              <a:ext cx="748145" cy="578355"/>
            </a:xfrm>
            <a:prstGeom prst="arc">
              <a:avLst>
                <a:gd name="adj1" fmla="val 14985620"/>
                <a:gd name="adj2" fmla="val 1933412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dirty="0"/>
            </a:p>
          </p:txBody>
        </p:sp>
        <p:cxnSp>
          <p:nvCxnSpPr>
            <p:cNvPr id="133" name="Straight Connector 132"/>
            <p:cNvCxnSpPr/>
            <p:nvPr/>
          </p:nvCxnSpPr>
          <p:spPr>
            <a:xfrm rot="5400000" flipH="1" flipV="1">
              <a:off x="6772815" y="985620"/>
              <a:ext cx="123824" cy="85725"/>
            </a:xfrm>
            <a:prstGeom prst="line">
              <a:avLst/>
            </a:prstGeom>
            <a:ln w="31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16200000" flipV="1">
              <a:off x="6508337" y="987842"/>
              <a:ext cx="156945" cy="48162"/>
            </a:xfrm>
            <a:prstGeom prst="line">
              <a:avLst/>
            </a:prstGeom>
            <a:ln w="31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6882034" y="2968374"/>
            <a:ext cx="1184940" cy="646331"/>
          </a:xfrm>
          <a:prstGeom prst="rect">
            <a:avLst/>
          </a:prstGeom>
          <a:noFill/>
        </p:spPr>
        <p:txBody>
          <a:bodyPr wrap="none" rtlCol="0">
            <a:spAutoFit/>
          </a:bodyPr>
          <a:lstStyle/>
          <a:p>
            <a:r>
              <a:rPr lang="en-US" dirty="0" smtClean="0">
                <a:solidFill>
                  <a:schemeClr val="bg1"/>
                </a:solidFill>
              </a:rPr>
              <a:t>Standard </a:t>
            </a:r>
          </a:p>
          <a:p>
            <a:r>
              <a:rPr lang="en-US" dirty="0" smtClean="0">
                <a:solidFill>
                  <a:schemeClr val="bg1"/>
                </a:solidFill>
              </a:rPr>
              <a:t>APIs</a:t>
            </a:r>
          </a:p>
        </p:txBody>
      </p:sp>
      <p:sp>
        <p:nvSpPr>
          <p:cNvPr id="213" name="Curved Down Arrow 212"/>
          <p:cNvSpPr/>
          <p:nvPr/>
        </p:nvSpPr>
        <p:spPr>
          <a:xfrm rot="1736062">
            <a:off x="5316241" y="4072921"/>
            <a:ext cx="1940975" cy="611769"/>
          </a:xfrm>
          <a:prstGeom prst="curvedDownArrow">
            <a:avLst/>
          </a:prstGeom>
          <a:solidFill>
            <a:srgbClr val="FF0000"/>
          </a:solidFill>
          <a:ln>
            <a:noFill/>
          </a:ln>
          <a:effectLst>
            <a:outerShdw blurRad="76200" dist="50800" dir="5400000" algn="ctr" rotWithShape="0">
              <a:srgbClr val="000000">
                <a:alpha val="27000"/>
              </a:srgbClr>
            </a:outerShdw>
          </a:effectLst>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grpSp>
        <p:nvGrpSpPr>
          <p:cNvPr id="171" name="Group 170"/>
          <p:cNvGrpSpPr/>
          <p:nvPr/>
        </p:nvGrpSpPr>
        <p:grpSpPr>
          <a:xfrm>
            <a:off x="5966895" y="3776970"/>
            <a:ext cx="1310185" cy="1732846"/>
            <a:chOff x="5813947" y="928470"/>
            <a:chExt cx="1310185" cy="1732846"/>
          </a:xfrm>
        </p:grpSpPr>
        <p:sp>
          <p:nvSpPr>
            <p:cNvPr id="172" name="Oval 171"/>
            <p:cNvSpPr/>
            <p:nvPr/>
          </p:nvSpPr>
          <p:spPr>
            <a:xfrm>
              <a:off x="5813947" y="1487608"/>
              <a:ext cx="1310185" cy="1173708"/>
            </a:xfrm>
            <a:prstGeom prst="ellipse">
              <a:avLst/>
            </a:prstGeom>
            <a:solidFill>
              <a:srgbClr val="08252E"/>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73" name="Freeform 172"/>
            <p:cNvSpPr/>
            <p:nvPr/>
          </p:nvSpPr>
          <p:spPr>
            <a:xfrm>
              <a:off x="6577938" y="1220623"/>
              <a:ext cx="109184" cy="286605"/>
            </a:xfrm>
            <a:custGeom>
              <a:avLst/>
              <a:gdLst>
                <a:gd name="connsiteX0" fmla="*/ 40944 w 516341"/>
                <a:gd name="connsiteY0" fmla="*/ 354841 h 354841"/>
                <a:gd name="connsiteX1" fmla="*/ 68239 w 516341"/>
                <a:gd name="connsiteY1" fmla="*/ 191068 h 354841"/>
                <a:gd name="connsiteX2" fmla="*/ 450377 w 516341"/>
                <a:gd name="connsiteY2" fmla="*/ 27295 h 354841"/>
                <a:gd name="connsiteX3" fmla="*/ 464024 w 516341"/>
                <a:gd name="connsiteY3" fmla="*/ 27295 h 354841"/>
                <a:gd name="connsiteX4" fmla="*/ 464024 w 516341"/>
                <a:gd name="connsiteY4" fmla="*/ 27295 h 35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341" h="354841">
                  <a:moveTo>
                    <a:pt x="40944" y="354841"/>
                  </a:moveTo>
                  <a:cubicBezTo>
                    <a:pt x="20472" y="300250"/>
                    <a:pt x="0" y="245659"/>
                    <a:pt x="68239" y="191068"/>
                  </a:cubicBezTo>
                  <a:cubicBezTo>
                    <a:pt x="136478" y="136477"/>
                    <a:pt x="384413" y="54591"/>
                    <a:pt x="450377" y="27295"/>
                  </a:cubicBezTo>
                  <a:cubicBezTo>
                    <a:pt x="516341" y="0"/>
                    <a:pt x="464024" y="27295"/>
                    <a:pt x="464024" y="27295"/>
                  </a:cubicBezTo>
                  <a:lnTo>
                    <a:pt x="464024" y="27295"/>
                  </a:lnTo>
                </a:path>
              </a:pathLst>
            </a:custGeom>
            <a:ln w="76200">
              <a:solidFill>
                <a:srgbClr val="08252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Explosion 1 173"/>
            <p:cNvSpPr/>
            <p:nvPr/>
          </p:nvSpPr>
          <p:spPr>
            <a:xfrm>
              <a:off x="6496053" y="1104476"/>
              <a:ext cx="450376" cy="300250"/>
            </a:xfrm>
            <a:prstGeom prst="irregularSeal1">
              <a:avLst/>
            </a:prstGeom>
            <a:solidFill>
              <a:srgbClr val="FF000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cxnSp>
          <p:nvCxnSpPr>
            <p:cNvPr id="175" name="Straight Connector 174"/>
            <p:cNvCxnSpPr/>
            <p:nvPr/>
          </p:nvCxnSpPr>
          <p:spPr>
            <a:xfrm rot="5400000" flipH="1" flipV="1">
              <a:off x="6849015" y="1023720"/>
              <a:ext cx="123824" cy="85725"/>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rot="10800000">
              <a:off x="6396650" y="1001969"/>
              <a:ext cx="123781" cy="106829"/>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5400000" flipH="1" flipV="1">
              <a:off x="6623133" y="997216"/>
              <a:ext cx="161278" cy="23785"/>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8" name="Arc 177"/>
            <p:cNvSpPr/>
            <p:nvPr/>
          </p:nvSpPr>
          <p:spPr>
            <a:xfrm rot="1666462">
              <a:off x="6292551" y="1675071"/>
              <a:ext cx="748145" cy="578355"/>
            </a:xfrm>
            <a:prstGeom prst="arc">
              <a:avLst>
                <a:gd name="adj1" fmla="val 14985620"/>
                <a:gd name="adj2"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dirty="0"/>
            </a:p>
          </p:txBody>
        </p:sp>
        <p:sp>
          <p:nvSpPr>
            <p:cNvPr id="179" name="Explosion 2 178"/>
            <p:cNvSpPr/>
            <p:nvPr/>
          </p:nvSpPr>
          <p:spPr>
            <a:xfrm>
              <a:off x="6555179" y="1170462"/>
              <a:ext cx="368135" cy="130628"/>
            </a:xfrm>
            <a:prstGeom prst="irregularSeal2">
              <a:avLst/>
            </a:prstGeom>
            <a:solidFill>
              <a:srgbClr val="FFFF0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80" name="Arc 179"/>
            <p:cNvSpPr/>
            <p:nvPr/>
          </p:nvSpPr>
          <p:spPr>
            <a:xfrm rot="2877075">
              <a:off x="6302451" y="1696846"/>
              <a:ext cx="748145" cy="578355"/>
            </a:xfrm>
            <a:prstGeom prst="arc">
              <a:avLst>
                <a:gd name="adj1" fmla="val 14985620"/>
                <a:gd name="adj2" fmla="val 1933412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dirty="0"/>
            </a:p>
          </p:txBody>
        </p:sp>
        <p:cxnSp>
          <p:nvCxnSpPr>
            <p:cNvPr id="181" name="Straight Connector 180"/>
            <p:cNvCxnSpPr/>
            <p:nvPr/>
          </p:nvCxnSpPr>
          <p:spPr>
            <a:xfrm rot="5400000" flipH="1" flipV="1">
              <a:off x="6772815" y="985620"/>
              <a:ext cx="123824" cy="85725"/>
            </a:xfrm>
            <a:prstGeom prst="line">
              <a:avLst/>
            </a:prstGeom>
            <a:ln w="31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V="1">
              <a:off x="6508337" y="987842"/>
              <a:ext cx="156945" cy="48162"/>
            </a:xfrm>
            <a:prstGeom prst="line">
              <a:avLst/>
            </a:prstGeom>
            <a:ln w="31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6092711" y="4464775"/>
            <a:ext cx="954107" cy="923330"/>
          </a:xfrm>
          <a:prstGeom prst="rect">
            <a:avLst/>
          </a:prstGeom>
          <a:noFill/>
        </p:spPr>
        <p:txBody>
          <a:bodyPr wrap="none" rtlCol="0">
            <a:spAutoFit/>
          </a:bodyPr>
          <a:lstStyle/>
          <a:p>
            <a:r>
              <a:rPr lang="en-US" dirty="0" smtClean="0">
                <a:solidFill>
                  <a:schemeClr val="bg1"/>
                </a:solidFill>
              </a:rPr>
              <a:t>System</a:t>
            </a:r>
          </a:p>
          <a:p>
            <a:r>
              <a:rPr lang="en-US" dirty="0" smtClean="0">
                <a:solidFill>
                  <a:schemeClr val="bg1"/>
                </a:solidFill>
              </a:rPr>
              <a:t>Mgmnt </a:t>
            </a:r>
          </a:p>
          <a:p>
            <a:r>
              <a:rPr lang="en-US" dirty="0" smtClean="0">
                <a:solidFill>
                  <a:schemeClr val="bg1"/>
                </a:solidFill>
              </a:rPr>
              <a:t>Mode </a:t>
            </a:r>
          </a:p>
        </p:txBody>
      </p:sp>
      <p:grpSp>
        <p:nvGrpSpPr>
          <p:cNvPr id="226" name="Group 225"/>
          <p:cNvGrpSpPr/>
          <p:nvPr/>
        </p:nvGrpSpPr>
        <p:grpSpPr>
          <a:xfrm>
            <a:off x="3949263" y="4284218"/>
            <a:ext cx="1310185" cy="1732846"/>
            <a:chOff x="5813947" y="928470"/>
            <a:chExt cx="1310185" cy="1732846"/>
          </a:xfrm>
        </p:grpSpPr>
        <p:sp>
          <p:nvSpPr>
            <p:cNvPr id="227" name="Oval 226"/>
            <p:cNvSpPr/>
            <p:nvPr/>
          </p:nvSpPr>
          <p:spPr>
            <a:xfrm>
              <a:off x="5813947" y="1487608"/>
              <a:ext cx="1310185" cy="1173708"/>
            </a:xfrm>
            <a:prstGeom prst="ellipse">
              <a:avLst/>
            </a:prstGeom>
            <a:solidFill>
              <a:srgbClr val="08252E"/>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28" name="Freeform 227"/>
            <p:cNvSpPr/>
            <p:nvPr/>
          </p:nvSpPr>
          <p:spPr>
            <a:xfrm>
              <a:off x="6577938" y="1220623"/>
              <a:ext cx="109184" cy="286605"/>
            </a:xfrm>
            <a:custGeom>
              <a:avLst/>
              <a:gdLst>
                <a:gd name="connsiteX0" fmla="*/ 40944 w 516341"/>
                <a:gd name="connsiteY0" fmla="*/ 354841 h 354841"/>
                <a:gd name="connsiteX1" fmla="*/ 68239 w 516341"/>
                <a:gd name="connsiteY1" fmla="*/ 191068 h 354841"/>
                <a:gd name="connsiteX2" fmla="*/ 450377 w 516341"/>
                <a:gd name="connsiteY2" fmla="*/ 27295 h 354841"/>
                <a:gd name="connsiteX3" fmla="*/ 464024 w 516341"/>
                <a:gd name="connsiteY3" fmla="*/ 27295 h 354841"/>
                <a:gd name="connsiteX4" fmla="*/ 464024 w 516341"/>
                <a:gd name="connsiteY4" fmla="*/ 27295 h 35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341" h="354841">
                  <a:moveTo>
                    <a:pt x="40944" y="354841"/>
                  </a:moveTo>
                  <a:cubicBezTo>
                    <a:pt x="20472" y="300250"/>
                    <a:pt x="0" y="245659"/>
                    <a:pt x="68239" y="191068"/>
                  </a:cubicBezTo>
                  <a:cubicBezTo>
                    <a:pt x="136478" y="136477"/>
                    <a:pt x="384413" y="54591"/>
                    <a:pt x="450377" y="27295"/>
                  </a:cubicBezTo>
                  <a:cubicBezTo>
                    <a:pt x="516341" y="0"/>
                    <a:pt x="464024" y="27295"/>
                    <a:pt x="464024" y="27295"/>
                  </a:cubicBezTo>
                  <a:lnTo>
                    <a:pt x="464024" y="27295"/>
                  </a:lnTo>
                </a:path>
              </a:pathLst>
            </a:custGeom>
            <a:ln w="76200">
              <a:solidFill>
                <a:srgbClr val="08252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 name="Explosion 1 228"/>
            <p:cNvSpPr/>
            <p:nvPr/>
          </p:nvSpPr>
          <p:spPr>
            <a:xfrm>
              <a:off x="6496053" y="1104476"/>
              <a:ext cx="450376" cy="300250"/>
            </a:xfrm>
            <a:prstGeom prst="irregularSeal1">
              <a:avLst/>
            </a:prstGeom>
            <a:solidFill>
              <a:srgbClr val="FF000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cxnSp>
          <p:nvCxnSpPr>
            <p:cNvPr id="230" name="Straight Connector 229"/>
            <p:cNvCxnSpPr/>
            <p:nvPr/>
          </p:nvCxnSpPr>
          <p:spPr>
            <a:xfrm rot="5400000" flipH="1" flipV="1">
              <a:off x="6849015" y="1023720"/>
              <a:ext cx="123824" cy="85725"/>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rot="10800000">
              <a:off x="6396650" y="1001969"/>
              <a:ext cx="123781" cy="106829"/>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rot="5400000" flipH="1" flipV="1">
              <a:off x="6623133" y="997216"/>
              <a:ext cx="161278" cy="23785"/>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3" name="Arc 232"/>
            <p:cNvSpPr/>
            <p:nvPr/>
          </p:nvSpPr>
          <p:spPr>
            <a:xfrm rot="1666462">
              <a:off x="6292551" y="1675071"/>
              <a:ext cx="748145" cy="578355"/>
            </a:xfrm>
            <a:prstGeom prst="arc">
              <a:avLst>
                <a:gd name="adj1" fmla="val 14985620"/>
                <a:gd name="adj2"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dirty="0"/>
            </a:p>
          </p:txBody>
        </p:sp>
        <p:sp>
          <p:nvSpPr>
            <p:cNvPr id="234" name="Explosion 2 233"/>
            <p:cNvSpPr/>
            <p:nvPr/>
          </p:nvSpPr>
          <p:spPr>
            <a:xfrm>
              <a:off x="6555179" y="1170462"/>
              <a:ext cx="368135" cy="130628"/>
            </a:xfrm>
            <a:prstGeom prst="irregularSeal2">
              <a:avLst/>
            </a:prstGeom>
            <a:solidFill>
              <a:srgbClr val="FFFF0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35" name="Arc 234"/>
            <p:cNvSpPr/>
            <p:nvPr/>
          </p:nvSpPr>
          <p:spPr>
            <a:xfrm rot="2877075">
              <a:off x="6302451" y="1696846"/>
              <a:ext cx="748145" cy="578355"/>
            </a:xfrm>
            <a:prstGeom prst="arc">
              <a:avLst>
                <a:gd name="adj1" fmla="val 14985620"/>
                <a:gd name="adj2" fmla="val 1933412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dirty="0"/>
            </a:p>
          </p:txBody>
        </p:sp>
        <p:cxnSp>
          <p:nvCxnSpPr>
            <p:cNvPr id="236" name="Straight Connector 235"/>
            <p:cNvCxnSpPr/>
            <p:nvPr/>
          </p:nvCxnSpPr>
          <p:spPr>
            <a:xfrm rot="5400000" flipH="1" flipV="1">
              <a:off x="6772815" y="985620"/>
              <a:ext cx="123824" cy="85725"/>
            </a:xfrm>
            <a:prstGeom prst="line">
              <a:avLst/>
            </a:prstGeom>
            <a:ln w="31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V="1">
              <a:off x="6508337" y="987842"/>
              <a:ext cx="156945" cy="48162"/>
            </a:xfrm>
            <a:prstGeom prst="line">
              <a:avLst/>
            </a:prstGeom>
            <a:ln w="31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4109471" y="5033309"/>
            <a:ext cx="915700" cy="923330"/>
          </a:xfrm>
          <a:prstGeom prst="rect">
            <a:avLst/>
          </a:prstGeom>
          <a:noFill/>
        </p:spPr>
        <p:txBody>
          <a:bodyPr wrap="none" rtlCol="0">
            <a:spAutoFit/>
          </a:bodyPr>
          <a:lstStyle/>
          <a:p>
            <a:r>
              <a:rPr lang="en-US" dirty="0" smtClean="0">
                <a:solidFill>
                  <a:schemeClr val="bg1"/>
                </a:solidFill>
              </a:rPr>
              <a:t>BIOS </a:t>
            </a:r>
          </a:p>
          <a:p>
            <a:r>
              <a:rPr lang="en-US" dirty="0" smtClean="0">
                <a:solidFill>
                  <a:schemeClr val="bg1"/>
                </a:solidFill>
              </a:rPr>
              <a:t>Vendor</a:t>
            </a:r>
          </a:p>
          <a:p>
            <a:r>
              <a:rPr lang="en-US" dirty="0" smtClean="0">
                <a:solidFill>
                  <a:schemeClr val="bg1"/>
                </a:solidFill>
              </a:rPr>
              <a:t>Hooks</a:t>
            </a:r>
          </a:p>
        </p:txBody>
      </p:sp>
    </p:spTree>
    <p:extLst>
      <p:ext uri="{BB962C8B-B14F-4D97-AF65-F5344CB8AC3E}">
        <p14:creationId xmlns:p14="http://schemas.microsoft.com/office/powerpoint/2010/main" val="331849538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p:txBody>
          <a:bodyPr/>
          <a:lstStyle/>
          <a:p>
            <a:r>
              <a:rPr lang="en-US" dirty="0" smtClean="0"/>
              <a:t>Pre-Boot Threats</a:t>
            </a:r>
            <a:endParaRPr lang="en-US" dirty="0"/>
          </a:p>
        </p:txBody>
      </p:sp>
      <p:grpSp>
        <p:nvGrpSpPr>
          <p:cNvPr id="2" name="Group 14"/>
          <p:cNvGrpSpPr/>
          <p:nvPr/>
        </p:nvGrpSpPr>
        <p:grpSpPr>
          <a:xfrm>
            <a:off x="381000" y="1752600"/>
            <a:ext cx="3124200" cy="914400"/>
            <a:chOff x="304800" y="838200"/>
            <a:chExt cx="3810000" cy="914400"/>
          </a:xfrm>
        </p:grpSpPr>
        <p:sp>
          <p:nvSpPr>
            <p:cNvPr id="5" name="Snip Single Corner Rectangle 4"/>
            <p:cNvSpPr/>
            <p:nvPr/>
          </p:nvSpPr>
          <p:spPr>
            <a:xfrm>
              <a:off x="304800" y="838200"/>
              <a:ext cx="3810000" cy="9144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 name="TextBox 6"/>
            <p:cNvSpPr txBox="1"/>
            <p:nvPr/>
          </p:nvSpPr>
          <p:spPr>
            <a:xfrm>
              <a:off x="457200" y="990600"/>
              <a:ext cx="3657600" cy="646331"/>
            </a:xfrm>
            <a:prstGeom prst="rect">
              <a:avLst/>
            </a:prstGeom>
            <a:noFill/>
          </p:spPr>
          <p:txBody>
            <a:bodyPr wrap="square" rtlCol="0">
              <a:spAutoFit/>
            </a:bodyPr>
            <a:lstStyle/>
            <a:p>
              <a:r>
                <a:rPr lang="en-US" sz="3600" dirty="0" err="1" smtClean="0">
                  <a:solidFill>
                    <a:srgbClr val="0D0D0D"/>
                  </a:solidFill>
                </a:rPr>
                <a:t>Bootkits</a:t>
              </a:r>
              <a:endParaRPr lang="en-US" sz="3600" dirty="0">
                <a:solidFill>
                  <a:srgbClr val="0D0D0D"/>
                </a:solidFill>
              </a:endParaRPr>
            </a:p>
          </p:txBody>
        </p:sp>
      </p:grpSp>
      <p:grpSp>
        <p:nvGrpSpPr>
          <p:cNvPr id="4" name="Group 15"/>
          <p:cNvGrpSpPr/>
          <p:nvPr/>
        </p:nvGrpSpPr>
        <p:grpSpPr>
          <a:xfrm>
            <a:off x="381000" y="762000"/>
            <a:ext cx="3581400" cy="914400"/>
            <a:chOff x="304800" y="2114729"/>
            <a:chExt cx="3886200" cy="914400"/>
          </a:xfrm>
        </p:grpSpPr>
        <p:sp>
          <p:nvSpPr>
            <p:cNvPr id="8" name="Snip Single Corner Rectangle 7"/>
            <p:cNvSpPr/>
            <p:nvPr/>
          </p:nvSpPr>
          <p:spPr>
            <a:xfrm>
              <a:off x="304800" y="2114729"/>
              <a:ext cx="3810000" cy="9144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TextBox 9"/>
            <p:cNvSpPr txBox="1"/>
            <p:nvPr/>
          </p:nvSpPr>
          <p:spPr>
            <a:xfrm>
              <a:off x="533400" y="2267130"/>
              <a:ext cx="3657600" cy="646331"/>
            </a:xfrm>
            <a:prstGeom prst="rect">
              <a:avLst/>
            </a:prstGeom>
            <a:noFill/>
          </p:spPr>
          <p:txBody>
            <a:bodyPr wrap="square" rtlCol="0">
              <a:spAutoFit/>
            </a:bodyPr>
            <a:lstStyle/>
            <a:p>
              <a:r>
                <a:rPr lang="en-US" sz="3600" dirty="0" smtClean="0">
                  <a:solidFill>
                    <a:srgbClr val="0D0D0D"/>
                  </a:solidFill>
                </a:rPr>
                <a:t>BIOS Malware</a:t>
              </a:r>
              <a:endParaRPr lang="en-US" sz="3600" dirty="0">
                <a:solidFill>
                  <a:srgbClr val="0D0D0D"/>
                </a:solidFill>
              </a:endParaRPr>
            </a:p>
          </p:txBody>
        </p:sp>
      </p:grpSp>
      <p:grpSp>
        <p:nvGrpSpPr>
          <p:cNvPr id="9" name="Group 16"/>
          <p:cNvGrpSpPr/>
          <p:nvPr/>
        </p:nvGrpSpPr>
        <p:grpSpPr>
          <a:xfrm>
            <a:off x="381000" y="2743200"/>
            <a:ext cx="4648200" cy="914400"/>
            <a:chOff x="304800" y="3505200"/>
            <a:chExt cx="3810000" cy="914400"/>
          </a:xfrm>
        </p:grpSpPr>
        <p:sp>
          <p:nvSpPr>
            <p:cNvPr id="17" name="Snip Single Corner Rectangle 16"/>
            <p:cNvSpPr/>
            <p:nvPr/>
          </p:nvSpPr>
          <p:spPr>
            <a:xfrm>
              <a:off x="304800" y="3505200"/>
              <a:ext cx="3810000" cy="9144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TextBox 17"/>
            <p:cNvSpPr txBox="1"/>
            <p:nvPr/>
          </p:nvSpPr>
          <p:spPr>
            <a:xfrm>
              <a:off x="443345" y="3620869"/>
              <a:ext cx="3657600" cy="646331"/>
            </a:xfrm>
            <a:prstGeom prst="rect">
              <a:avLst/>
            </a:prstGeom>
            <a:noFill/>
          </p:spPr>
          <p:txBody>
            <a:bodyPr wrap="square" rtlCol="0">
              <a:spAutoFit/>
            </a:bodyPr>
            <a:lstStyle/>
            <a:p>
              <a:r>
                <a:rPr lang="en-US" sz="3600" dirty="0" smtClean="0">
                  <a:solidFill>
                    <a:srgbClr val="0D0D0D"/>
                  </a:solidFill>
                </a:rPr>
                <a:t>Device FW Malware</a:t>
              </a:r>
              <a:endParaRPr lang="en-US" sz="3600" dirty="0">
                <a:solidFill>
                  <a:srgbClr val="0D0D0D"/>
                </a:solidFill>
              </a:endParaRPr>
            </a:p>
          </p:txBody>
        </p:sp>
      </p:grpSp>
      <p:grpSp>
        <p:nvGrpSpPr>
          <p:cNvPr id="12" name="Group 16"/>
          <p:cNvGrpSpPr/>
          <p:nvPr/>
        </p:nvGrpSpPr>
        <p:grpSpPr>
          <a:xfrm>
            <a:off x="381000" y="4724400"/>
            <a:ext cx="5791200" cy="914400"/>
            <a:chOff x="304800" y="3352800"/>
            <a:chExt cx="3810000" cy="914400"/>
          </a:xfrm>
        </p:grpSpPr>
        <p:sp>
          <p:nvSpPr>
            <p:cNvPr id="20" name="Snip Single Corner Rectangle 19"/>
            <p:cNvSpPr/>
            <p:nvPr/>
          </p:nvSpPr>
          <p:spPr>
            <a:xfrm>
              <a:off x="304800" y="3352800"/>
              <a:ext cx="3509211" cy="9144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TextBox 21"/>
            <p:cNvSpPr txBox="1"/>
            <p:nvPr/>
          </p:nvSpPr>
          <p:spPr>
            <a:xfrm>
              <a:off x="457200" y="3505201"/>
              <a:ext cx="3657600" cy="646331"/>
            </a:xfrm>
            <a:prstGeom prst="rect">
              <a:avLst/>
            </a:prstGeom>
            <a:noFill/>
          </p:spPr>
          <p:txBody>
            <a:bodyPr wrap="square" rtlCol="0">
              <a:spAutoFit/>
            </a:bodyPr>
            <a:lstStyle/>
            <a:p>
              <a:r>
                <a:rPr lang="en-US" sz="3600" dirty="0" smtClean="0">
                  <a:solidFill>
                    <a:srgbClr val="0D0D0D"/>
                  </a:solidFill>
                </a:rPr>
                <a:t>HVM </a:t>
              </a:r>
              <a:r>
                <a:rPr lang="en-US" sz="3600" dirty="0" err="1" smtClean="0">
                  <a:solidFill>
                    <a:srgbClr val="0D0D0D"/>
                  </a:solidFill>
                </a:rPr>
                <a:t>Rootkits</a:t>
              </a:r>
              <a:r>
                <a:rPr lang="en-US" sz="3600" dirty="0" smtClean="0">
                  <a:solidFill>
                    <a:srgbClr val="0D0D0D"/>
                  </a:solidFill>
                </a:rPr>
                <a:t> (Blue Pill)</a:t>
              </a:r>
              <a:endParaRPr lang="en-US" sz="3600" dirty="0">
                <a:solidFill>
                  <a:srgbClr val="0D0D0D"/>
                </a:solidFill>
              </a:endParaRPr>
            </a:p>
          </p:txBody>
        </p:sp>
      </p:grpSp>
      <p:grpSp>
        <p:nvGrpSpPr>
          <p:cNvPr id="14" name="Group 16"/>
          <p:cNvGrpSpPr/>
          <p:nvPr/>
        </p:nvGrpSpPr>
        <p:grpSpPr>
          <a:xfrm>
            <a:off x="3581400" y="1752600"/>
            <a:ext cx="3886200" cy="914400"/>
            <a:chOff x="304800" y="3352800"/>
            <a:chExt cx="2851856" cy="914400"/>
          </a:xfrm>
        </p:grpSpPr>
        <p:sp>
          <p:nvSpPr>
            <p:cNvPr id="26" name="Snip Single Corner Rectangle 25"/>
            <p:cNvSpPr/>
            <p:nvPr/>
          </p:nvSpPr>
          <p:spPr>
            <a:xfrm>
              <a:off x="304800" y="3352800"/>
              <a:ext cx="2819400" cy="9144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p:cNvSpPr txBox="1"/>
            <p:nvPr/>
          </p:nvSpPr>
          <p:spPr>
            <a:xfrm>
              <a:off x="457200" y="3505201"/>
              <a:ext cx="2699456" cy="646331"/>
            </a:xfrm>
            <a:prstGeom prst="rect">
              <a:avLst/>
            </a:prstGeom>
            <a:noFill/>
          </p:spPr>
          <p:txBody>
            <a:bodyPr wrap="square" rtlCol="0">
              <a:spAutoFit/>
            </a:bodyPr>
            <a:lstStyle/>
            <a:p>
              <a:r>
                <a:rPr lang="en-US" sz="3600" dirty="0" smtClean="0">
                  <a:solidFill>
                    <a:srgbClr val="0D0D0D"/>
                  </a:solidFill>
                </a:rPr>
                <a:t>SMM </a:t>
              </a:r>
              <a:r>
                <a:rPr lang="en-US" sz="3600" dirty="0" err="1" smtClean="0">
                  <a:solidFill>
                    <a:srgbClr val="0D0D0D"/>
                  </a:solidFill>
                </a:rPr>
                <a:t>Rootkits</a:t>
              </a:r>
              <a:endParaRPr lang="en-US" sz="3600" dirty="0">
                <a:solidFill>
                  <a:srgbClr val="0D0D0D"/>
                </a:solidFill>
              </a:endParaRPr>
            </a:p>
          </p:txBody>
        </p:sp>
      </p:grpSp>
      <p:grpSp>
        <p:nvGrpSpPr>
          <p:cNvPr id="15" name="Group 16"/>
          <p:cNvGrpSpPr/>
          <p:nvPr/>
        </p:nvGrpSpPr>
        <p:grpSpPr>
          <a:xfrm>
            <a:off x="5105400" y="2743200"/>
            <a:ext cx="3713098" cy="914400"/>
            <a:chOff x="250582" y="3352800"/>
            <a:chExt cx="2642012" cy="914400"/>
          </a:xfrm>
        </p:grpSpPr>
        <p:sp>
          <p:nvSpPr>
            <p:cNvPr id="29" name="Snip Single Corner Rectangle 28"/>
            <p:cNvSpPr/>
            <p:nvPr/>
          </p:nvSpPr>
          <p:spPr>
            <a:xfrm>
              <a:off x="250582" y="3352800"/>
              <a:ext cx="2385646" cy="9144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TextBox 29"/>
            <p:cNvSpPr txBox="1"/>
            <p:nvPr/>
          </p:nvSpPr>
          <p:spPr>
            <a:xfrm>
              <a:off x="359859" y="3505201"/>
              <a:ext cx="2532735" cy="646331"/>
            </a:xfrm>
            <a:prstGeom prst="rect">
              <a:avLst/>
            </a:prstGeom>
            <a:noFill/>
          </p:spPr>
          <p:txBody>
            <a:bodyPr wrap="square" rtlCol="0">
              <a:spAutoFit/>
            </a:bodyPr>
            <a:lstStyle/>
            <a:p>
              <a:r>
                <a:rPr lang="en-US" sz="3600" dirty="0" smtClean="0">
                  <a:solidFill>
                    <a:srgbClr val="0D0D0D"/>
                  </a:solidFill>
                </a:rPr>
                <a:t>ACPI </a:t>
              </a:r>
              <a:r>
                <a:rPr lang="en-US" sz="3600" dirty="0" err="1" smtClean="0">
                  <a:solidFill>
                    <a:srgbClr val="0D0D0D"/>
                  </a:solidFill>
                </a:rPr>
                <a:t>Rootkits</a:t>
              </a:r>
              <a:endParaRPr lang="en-US" sz="3600" dirty="0">
                <a:solidFill>
                  <a:srgbClr val="0D0D0D"/>
                </a:solidFill>
              </a:endParaRPr>
            </a:p>
          </p:txBody>
        </p:sp>
      </p:grpSp>
      <p:grpSp>
        <p:nvGrpSpPr>
          <p:cNvPr id="16" name="Group 16"/>
          <p:cNvGrpSpPr/>
          <p:nvPr/>
        </p:nvGrpSpPr>
        <p:grpSpPr>
          <a:xfrm>
            <a:off x="5257800" y="3733800"/>
            <a:ext cx="2209800" cy="914400"/>
            <a:chOff x="304800" y="3352800"/>
            <a:chExt cx="2973211" cy="914400"/>
          </a:xfrm>
        </p:grpSpPr>
        <p:sp>
          <p:nvSpPr>
            <p:cNvPr id="32" name="Snip Single Corner Rectangle 31"/>
            <p:cNvSpPr/>
            <p:nvPr/>
          </p:nvSpPr>
          <p:spPr>
            <a:xfrm>
              <a:off x="304800" y="3352800"/>
              <a:ext cx="2918152" cy="9144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3" name="TextBox 32"/>
            <p:cNvSpPr txBox="1"/>
            <p:nvPr/>
          </p:nvSpPr>
          <p:spPr>
            <a:xfrm>
              <a:off x="345529" y="3505201"/>
              <a:ext cx="2932482" cy="646331"/>
            </a:xfrm>
            <a:prstGeom prst="rect">
              <a:avLst/>
            </a:prstGeom>
            <a:noFill/>
          </p:spPr>
          <p:txBody>
            <a:bodyPr wrap="square" rtlCol="0">
              <a:spAutoFit/>
            </a:bodyPr>
            <a:lstStyle/>
            <a:p>
              <a:r>
                <a:rPr lang="en-US" sz="3600" dirty="0" smtClean="0">
                  <a:solidFill>
                    <a:srgbClr val="0D0D0D"/>
                  </a:solidFill>
                </a:rPr>
                <a:t>Evil Maid</a:t>
              </a:r>
              <a:endParaRPr lang="en-US" sz="3600" dirty="0">
                <a:solidFill>
                  <a:srgbClr val="0D0D0D"/>
                </a:solidFill>
              </a:endParaRPr>
            </a:p>
          </p:txBody>
        </p:sp>
      </p:grpSp>
      <p:grpSp>
        <p:nvGrpSpPr>
          <p:cNvPr id="28" name="Group 16"/>
          <p:cNvGrpSpPr/>
          <p:nvPr/>
        </p:nvGrpSpPr>
        <p:grpSpPr>
          <a:xfrm>
            <a:off x="381000" y="3733800"/>
            <a:ext cx="4953002" cy="914400"/>
            <a:chOff x="304800" y="3352800"/>
            <a:chExt cx="2851857" cy="914400"/>
          </a:xfrm>
        </p:grpSpPr>
        <p:sp>
          <p:nvSpPr>
            <p:cNvPr id="31" name="Snip Single Corner Rectangle 30"/>
            <p:cNvSpPr/>
            <p:nvPr/>
          </p:nvSpPr>
          <p:spPr>
            <a:xfrm>
              <a:off x="304800" y="3352800"/>
              <a:ext cx="2764106" cy="9144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TextBox 33"/>
            <p:cNvSpPr txBox="1"/>
            <p:nvPr/>
          </p:nvSpPr>
          <p:spPr>
            <a:xfrm>
              <a:off x="392550" y="3505201"/>
              <a:ext cx="2764107" cy="646331"/>
            </a:xfrm>
            <a:prstGeom prst="rect">
              <a:avLst/>
            </a:prstGeom>
            <a:noFill/>
          </p:spPr>
          <p:txBody>
            <a:bodyPr wrap="square" rtlCol="0">
              <a:spAutoFit/>
            </a:bodyPr>
            <a:lstStyle/>
            <a:p>
              <a:r>
                <a:rPr lang="en-US" sz="3600" dirty="0" smtClean="0">
                  <a:solidFill>
                    <a:srgbClr val="0D0D0D"/>
                  </a:solidFill>
                </a:rPr>
                <a:t>Option ROM Malware</a:t>
              </a:r>
              <a:endParaRPr lang="en-US" sz="3600" dirty="0">
                <a:solidFill>
                  <a:srgbClr val="0D0D0D"/>
                </a:solidFill>
              </a:endParaRPr>
            </a:p>
          </p:txBody>
        </p:sp>
      </p:grpSp>
      <p:grpSp>
        <p:nvGrpSpPr>
          <p:cNvPr id="35" name="Group 14"/>
          <p:cNvGrpSpPr/>
          <p:nvPr/>
        </p:nvGrpSpPr>
        <p:grpSpPr>
          <a:xfrm>
            <a:off x="3962400" y="762000"/>
            <a:ext cx="4648200" cy="914400"/>
            <a:chOff x="304800" y="838200"/>
            <a:chExt cx="3810000" cy="914400"/>
          </a:xfrm>
        </p:grpSpPr>
        <p:sp>
          <p:nvSpPr>
            <p:cNvPr id="36" name="Snip Single Corner Rectangle 35"/>
            <p:cNvSpPr/>
            <p:nvPr/>
          </p:nvSpPr>
          <p:spPr>
            <a:xfrm>
              <a:off x="304800" y="838200"/>
              <a:ext cx="3810000" cy="9144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7" name="TextBox 36"/>
            <p:cNvSpPr txBox="1"/>
            <p:nvPr/>
          </p:nvSpPr>
          <p:spPr>
            <a:xfrm>
              <a:off x="457200" y="990601"/>
              <a:ext cx="3657600" cy="646331"/>
            </a:xfrm>
            <a:prstGeom prst="rect">
              <a:avLst/>
            </a:prstGeom>
            <a:noFill/>
          </p:spPr>
          <p:txBody>
            <a:bodyPr wrap="square" rtlCol="0">
              <a:spAutoFit/>
            </a:bodyPr>
            <a:lstStyle/>
            <a:p>
              <a:r>
                <a:rPr lang="en-US" sz="3600" dirty="0" smtClean="0">
                  <a:solidFill>
                    <a:srgbClr val="0D0D0D"/>
                  </a:solidFill>
                </a:rPr>
                <a:t>UEFI </a:t>
              </a:r>
              <a:r>
                <a:rPr lang="en-US" sz="3600" dirty="0" err="1" smtClean="0">
                  <a:solidFill>
                    <a:srgbClr val="0D0D0D"/>
                  </a:solidFill>
                </a:rPr>
                <a:t>Rootkits</a:t>
              </a:r>
              <a:endParaRPr lang="en-US" sz="3600" dirty="0">
                <a:solidFill>
                  <a:srgbClr val="0D0D0D"/>
                </a:solidFill>
              </a:endParaRPr>
            </a:p>
          </p:txBody>
        </p:sp>
      </p:grpSp>
      <p:grpSp>
        <p:nvGrpSpPr>
          <p:cNvPr id="38" name="Group 16"/>
          <p:cNvGrpSpPr/>
          <p:nvPr/>
        </p:nvGrpSpPr>
        <p:grpSpPr>
          <a:xfrm>
            <a:off x="5791200" y="4724400"/>
            <a:ext cx="2819400" cy="914400"/>
            <a:chOff x="304800" y="3352800"/>
            <a:chExt cx="3143109" cy="914400"/>
          </a:xfrm>
        </p:grpSpPr>
        <p:sp>
          <p:nvSpPr>
            <p:cNvPr id="39" name="Snip Single Corner Rectangle 38"/>
            <p:cNvSpPr/>
            <p:nvPr/>
          </p:nvSpPr>
          <p:spPr>
            <a:xfrm>
              <a:off x="304800" y="3352800"/>
              <a:ext cx="3143109" cy="9144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 name="TextBox 39"/>
            <p:cNvSpPr txBox="1"/>
            <p:nvPr/>
          </p:nvSpPr>
          <p:spPr>
            <a:xfrm>
              <a:off x="345529" y="3505201"/>
              <a:ext cx="2932482" cy="646331"/>
            </a:xfrm>
            <a:prstGeom prst="rect">
              <a:avLst/>
            </a:prstGeom>
            <a:noFill/>
          </p:spPr>
          <p:txBody>
            <a:bodyPr wrap="square" rtlCol="0">
              <a:spAutoFit/>
            </a:bodyPr>
            <a:lstStyle/>
            <a:p>
              <a:r>
                <a:rPr lang="en-US" sz="3600" dirty="0" smtClean="0">
                  <a:solidFill>
                    <a:srgbClr val="0D0D0D"/>
                  </a:solidFill>
                </a:rPr>
                <a:t>HW Trojans</a:t>
              </a:r>
              <a:endParaRPr lang="en-US" sz="3600" dirty="0">
                <a:solidFill>
                  <a:srgbClr val="0D0D0D"/>
                </a:solidFill>
              </a:endParaRPr>
            </a:p>
          </p:txBody>
        </p:sp>
      </p:grpSp>
    </p:spTree>
    <p:extLst>
      <p:ext uri="{BB962C8B-B14F-4D97-AF65-F5344CB8AC3E}">
        <p14:creationId xmlns:p14="http://schemas.microsoft.com/office/powerpoint/2010/main" val="387769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additive="base">
                                        <p:cTn id="55" dur="500" fill="hold"/>
                                        <p:tgtEl>
                                          <p:spTgt spid="38"/>
                                        </p:tgtEl>
                                        <p:attrNameLst>
                                          <p:attrName>ppt_x</p:attrName>
                                        </p:attrNameLst>
                                      </p:cBhvr>
                                      <p:tavLst>
                                        <p:tav tm="0">
                                          <p:val>
                                            <p:strVal val="#ppt_x"/>
                                          </p:val>
                                        </p:tav>
                                        <p:tav tm="100000">
                                          <p:val>
                                            <p:strVal val="#ppt_x"/>
                                          </p:val>
                                        </p:tav>
                                      </p:tavLst>
                                    </p:anim>
                                    <p:anim calcmode="lin" valueType="num">
                                      <p:cBhvr additive="base">
                                        <p:cTn id="5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p:txBody>
          <a:bodyPr/>
          <a:lstStyle/>
          <a:p>
            <a:r>
              <a:rPr lang="en-US" dirty="0" smtClean="0"/>
              <a:t>Missed a Detail</a:t>
            </a:r>
          </a:p>
          <a:p>
            <a:r>
              <a:rPr lang="en-US" sz="1400" dirty="0" smtClean="0"/>
              <a:t>Source: Jeff Forristal</a:t>
            </a:r>
            <a:endParaRPr lang="en-US" sz="1400" dirty="0"/>
          </a:p>
        </p:txBody>
      </p:sp>
      <p:pic>
        <p:nvPicPr>
          <p:cNvPr id="5" name="Picture 4" descr="epic-fail-door-fail.jpg"/>
          <p:cNvPicPr>
            <a:picLocks noChangeAspect="1"/>
          </p:cNvPicPr>
          <p:nvPr/>
        </p:nvPicPr>
        <p:blipFill>
          <a:blip r:embed="rId3" cstate="print"/>
          <a:stretch>
            <a:fillRect/>
          </a:stretch>
        </p:blipFill>
        <p:spPr>
          <a:xfrm>
            <a:off x="5007934" y="838200"/>
            <a:ext cx="3507526" cy="2194135"/>
          </a:xfrm>
          <a:prstGeom prst="rect">
            <a:avLst/>
          </a:prstGeom>
        </p:spPr>
      </p:pic>
      <p:pic>
        <p:nvPicPr>
          <p:cNvPr id="6" name="Picture 5" descr="epic-fail-photos-security-fail.jpg"/>
          <p:cNvPicPr>
            <a:picLocks noChangeAspect="1"/>
          </p:cNvPicPr>
          <p:nvPr/>
        </p:nvPicPr>
        <p:blipFill>
          <a:blip r:embed="rId4" cstate="print"/>
          <a:stretch>
            <a:fillRect/>
          </a:stretch>
        </p:blipFill>
        <p:spPr>
          <a:xfrm>
            <a:off x="5281438" y="3505200"/>
            <a:ext cx="2774496" cy="1745750"/>
          </a:xfrm>
          <a:prstGeom prst="rect">
            <a:avLst/>
          </a:prstGeom>
        </p:spPr>
      </p:pic>
      <p:pic>
        <p:nvPicPr>
          <p:cNvPr id="7" name="Picture 6" descr="fail-owned-airport-security-fail.jpg"/>
          <p:cNvPicPr>
            <a:picLocks noChangeAspect="1"/>
          </p:cNvPicPr>
          <p:nvPr/>
        </p:nvPicPr>
        <p:blipFill>
          <a:blip r:embed="rId5" cstate="print"/>
          <a:stretch>
            <a:fillRect/>
          </a:stretch>
        </p:blipFill>
        <p:spPr>
          <a:xfrm>
            <a:off x="1642732" y="2514600"/>
            <a:ext cx="3657600" cy="2220357"/>
          </a:xfrm>
          <a:prstGeom prst="rect">
            <a:avLst/>
          </a:prstGeom>
        </p:spPr>
      </p:pic>
      <p:sp useBgFill="1">
        <p:nvSpPr>
          <p:cNvPr id="8" name="Rectangle 7"/>
          <p:cNvSpPr/>
          <p:nvPr/>
        </p:nvSpPr>
        <p:spPr>
          <a:xfrm>
            <a:off x="7467600" y="533400"/>
            <a:ext cx="1143000" cy="5257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0" y="533400"/>
            <a:ext cx="838200" cy="5257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4038600" y="533400"/>
            <a:ext cx="1981200" cy="5257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bikewheel.jpg"/>
          <p:cNvPicPr>
            <a:picLocks noChangeAspect="1"/>
          </p:cNvPicPr>
          <p:nvPr/>
        </p:nvPicPr>
        <p:blipFill>
          <a:blip r:embed="rId6" cstate="print"/>
          <a:stretch>
            <a:fillRect/>
          </a:stretch>
        </p:blipFill>
        <p:spPr>
          <a:xfrm>
            <a:off x="1600200" y="2971800"/>
            <a:ext cx="3733800" cy="2800350"/>
          </a:xfrm>
          <a:prstGeom prst="rect">
            <a:avLst/>
          </a:prstGeom>
          <a:ln>
            <a:noFill/>
          </a:ln>
          <a:effectLst>
            <a:outerShdw blurRad="292100" dist="139700" dir="2700000" algn="tl" rotWithShape="0">
              <a:srgbClr val="333333">
                <a:alpha val="65000"/>
              </a:srgbClr>
            </a:outerShdw>
          </a:effectLst>
        </p:spPr>
      </p:pic>
      <p:pic>
        <p:nvPicPr>
          <p:cNvPr id="12" name="Picture 11" descr="6ef0bbc2-d484-42fd-a308-d1aaf5c0bfc4.jpg"/>
          <p:cNvPicPr>
            <a:picLocks noChangeAspect="1"/>
          </p:cNvPicPr>
          <p:nvPr/>
        </p:nvPicPr>
        <p:blipFill>
          <a:blip r:embed="rId7" cstate="print"/>
          <a:stretch>
            <a:fillRect/>
          </a:stretch>
        </p:blipFill>
        <p:spPr>
          <a:xfrm>
            <a:off x="4191000" y="1600200"/>
            <a:ext cx="3556000" cy="2667000"/>
          </a:xfrm>
          <a:prstGeom prst="rect">
            <a:avLst/>
          </a:prstGeom>
          <a:ln>
            <a:noFill/>
          </a:ln>
          <a:effectLst>
            <a:outerShdw blurRad="292100" dist="139700" dir="2700000" algn="tl" rotWithShape="0">
              <a:srgbClr val="333333">
                <a:alpha val="65000"/>
              </a:srgbClr>
            </a:outerShdw>
          </a:effectLst>
        </p:spPr>
      </p:pic>
      <p:pic>
        <p:nvPicPr>
          <p:cNvPr id="13" name="Picture 2"/>
          <p:cNvPicPr>
            <a:picLocks noChangeAspect="1" noChangeArrowheads="1"/>
          </p:cNvPicPr>
          <p:nvPr/>
        </p:nvPicPr>
        <p:blipFill>
          <a:blip r:embed="rId8" cstate="print"/>
          <a:srcRect/>
          <a:stretch>
            <a:fillRect/>
          </a:stretch>
        </p:blipFill>
        <p:spPr bwMode="auto">
          <a:xfrm>
            <a:off x="1981200" y="685800"/>
            <a:ext cx="2895600" cy="2763649"/>
          </a:xfrm>
          <a:prstGeom prst="rect">
            <a:avLst/>
          </a:prstGeom>
          <a:ln>
            <a:noFill/>
          </a:ln>
          <a:effectLst>
            <a:outerShdw blurRad="292100" dist="139700" dir="2700000" algn="tl" rotWithShape="0">
              <a:srgbClr val="333333">
                <a:alpha val="65000"/>
              </a:srgbClr>
            </a:outerShdw>
          </a:effectLst>
        </p:spPr>
      </p:pic>
      <p:pic>
        <p:nvPicPr>
          <p:cNvPr id="14" name="Picture 13" descr="fail-owned-security-post-fail.jpg"/>
          <p:cNvPicPr>
            <a:picLocks noChangeAspect="1"/>
          </p:cNvPicPr>
          <p:nvPr/>
        </p:nvPicPr>
        <p:blipFill>
          <a:blip r:embed="rId9" cstate="print"/>
          <a:stretch>
            <a:fillRect/>
          </a:stretch>
        </p:blipFill>
        <p:spPr>
          <a:xfrm>
            <a:off x="3581400" y="552450"/>
            <a:ext cx="4648200" cy="3486150"/>
          </a:xfrm>
          <a:prstGeom prst="rect">
            <a:avLst/>
          </a:prstGeom>
        </p:spPr>
      </p:pic>
      <p:pic>
        <p:nvPicPr>
          <p:cNvPr id="15" name="Picture 14" descr="epic-fail-photos-security-fail2.jpg"/>
          <p:cNvPicPr>
            <a:picLocks noChangeAspect="1"/>
          </p:cNvPicPr>
          <p:nvPr/>
        </p:nvPicPr>
        <p:blipFill>
          <a:blip r:embed="rId10" cstate="print"/>
          <a:stretch>
            <a:fillRect/>
          </a:stretch>
        </p:blipFill>
        <p:spPr>
          <a:xfrm>
            <a:off x="3048000" y="3276600"/>
            <a:ext cx="3352800" cy="2514600"/>
          </a:xfrm>
          <a:prstGeom prst="rect">
            <a:avLst/>
          </a:prstGeom>
        </p:spPr>
      </p:pic>
      <p:pic>
        <p:nvPicPr>
          <p:cNvPr id="16" name="Picture 15" descr="epic-fail-atm-security-fail.jpg"/>
          <p:cNvPicPr>
            <a:picLocks noChangeAspect="1"/>
          </p:cNvPicPr>
          <p:nvPr/>
        </p:nvPicPr>
        <p:blipFill>
          <a:blip r:embed="rId11" cstate="print"/>
          <a:stretch>
            <a:fillRect/>
          </a:stretch>
        </p:blipFill>
        <p:spPr>
          <a:xfrm>
            <a:off x="1066800" y="558800"/>
            <a:ext cx="2952750" cy="3937000"/>
          </a:xfrm>
          <a:prstGeom prst="rect">
            <a:avLst/>
          </a:prstGeom>
        </p:spPr>
      </p:pic>
    </p:spTree>
    <p:extLst>
      <p:ext uri="{BB962C8B-B14F-4D97-AF65-F5344CB8AC3E}">
        <p14:creationId xmlns:p14="http://schemas.microsoft.com/office/powerpoint/2010/main" val="26345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9"/>
                                        </p:tgtEl>
                                        <p:attrNameLst>
                                          <p:attrName>ppt_w</p:attrName>
                                        </p:attrNameLst>
                                      </p:cBhvr>
                                      <p:tavLst>
                                        <p:tav tm="0">
                                          <p:val>
                                            <p:strVal val="ppt_w"/>
                                          </p:val>
                                        </p:tav>
                                        <p:tav tm="100000">
                                          <p:val>
                                            <p:fltVal val="0"/>
                                          </p:val>
                                        </p:tav>
                                      </p:tavLst>
                                    </p:anim>
                                    <p:anim calcmode="lin" valueType="num">
                                      <p:cBhvr>
                                        <p:cTn id="7" dur="500"/>
                                        <p:tgtEl>
                                          <p:spTgt spid="9"/>
                                        </p:tgtEl>
                                        <p:attrNameLst>
                                          <p:attrName>ppt_h</p:attrName>
                                        </p:attrNameLst>
                                      </p:cBhvr>
                                      <p:tavLst>
                                        <p:tav tm="0">
                                          <p:val>
                                            <p:strVal val="ppt_h"/>
                                          </p:val>
                                        </p:tav>
                                        <p:tav tm="100000">
                                          <p:val>
                                            <p:strVal val="ppt_h"/>
                                          </p:val>
                                        </p:tav>
                                      </p:tavLst>
                                    </p:anim>
                                    <p:set>
                                      <p:cBhvr>
                                        <p:cTn id="8" dur="1" fill="hold">
                                          <p:stCondLst>
                                            <p:cond delay="499"/>
                                          </p:stCondLst>
                                        </p:cTn>
                                        <p:tgtEl>
                                          <p:spTgt spid="9"/>
                                        </p:tgtEl>
                                        <p:attrNameLst>
                                          <p:attrName>style.visibility</p:attrName>
                                        </p:attrNameLst>
                                      </p:cBhvr>
                                      <p:to>
                                        <p:strVal val="hidden"/>
                                      </p:to>
                                    </p:set>
                                  </p:childTnLst>
                                </p:cTn>
                              </p:par>
                              <p:par>
                                <p:cTn id="9" presetID="17" presetClass="exit" presetSubtype="10" fill="hold" grpId="0" nodeType="withEffect">
                                  <p:stCondLst>
                                    <p:cond delay="0"/>
                                  </p:stCondLst>
                                  <p:childTnLst>
                                    <p:anim calcmode="lin" valueType="num">
                                      <p:cBhvr>
                                        <p:cTn id="10" dur="500"/>
                                        <p:tgtEl>
                                          <p:spTgt spid="10"/>
                                        </p:tgtEl>
                                        <p:attrNameLst>
                                          <p:attrName>ppt_w</p:attrName>
                                        </p:attrNameLst>
                                      </p:cBhvr>
                                      <p:tavLst>
                                        <p:tav tm="0">
                                          <p:val>
                                            <p:strVal val="ppt_w"/>
                                          </p:val>
                                        </p:tav>
                                        <p:tav tm="100000">
                                          <p:val>
                                            <p:fltVal val="0"/>
                                          </p:val>
                                        </p:tav>
                                      </p:tavLst>
                                    </p:anim>
                                    <p:anim calcmode="lin" valueType="num">
                                      <p:cBhvr>
                                        <p:cTn id="11" dur="500"/>
                                        <p:tgtEl>
                                          <p:spTgt spid="10"/>
                                        </p:tgtEl>
                                        <p:attrNameLst>
                                          <p:attrName>ppt_h</p:attrName>
                                        </p:attrNameLst>
                                      </p:cBhvr>
                                      <p:tavLst>
                                        <p:tav tm="0">
                                          <p:val>
                                            <p:strVal val="ppt_h"/>
                                          </p:val>
                                        </p:tav>
                                        <p:tav tm="100000">
                                          <p:val>
                                            <p:strVal val="ppt_h"/>
                                          </p:val>
                                        </p:tav>
                                      </p:tavLst>
                                    </p:anim>
                                    <p:set>
                                      <p:cBhvr>
                                        <p:cTn id="12" dur="1" fill="hold">
                                          <p:stCondLst>
                                            <p:cond delay="499"/>
                                          </p:stCondLst>
                                        </p:cTn>
                                        <p:tgtEl>
                                          <p:spTgt spid="10"/>
                                        </p:tgtEl>
                                        <p:attrNameLst>
                                          <p:attrName>style.visibility</p:attrName>
                                        </p:attrNameLst>
                                      </p:cBhvr>
                                      <p:to>
                                        <p:strVal val="hidden"/>
                                      </p:to>
                                    </p:set>
                                  </p:childTnLst>
                                </p:cTn>
                              </p:par>
                              <p:par>
                                <p:cTn id="13" presetID="17" presetClass="exit" presetSubtype="10" fill="hold" grpId="0" nodeType="withEffect">
                                  <p:stCondLst>
                                    <p:cond delay="0"/>
                                  </p:stCondLst>
                                  <p:childTnLst>
                                    <p:anim calcmode="lin" valueType="num">
                                      <p:cBhvr>
                                        <p:cTn id="14" dur="500"/>
                                        <p:tgtEl>
                                          <p:spTgt spid="8"/>
                                        </p:tgtEl>
                                        <p:attrNameLst>
                                          <p:attrName>ppt_w</p:attrName>
                                        </p:attrNameLst>
                                      </p:cBhvr>
                                      <p:tavLst>
                                        <p:tav tm="0">
                                          <p:val>
                                            <p:strVal val="ppt_w"/>
                                          </p:val>
                                        </p:tav>
                                        <p:tav tm="100000">
                                          <p:val>
                                            <p:fltVal val="0"/>
                                          </p:val>
                                        </p:tav>
                                      </p:tavLst>
                                    </p:anim>
                                    <p:anim calcmode="lin" valueType="num">
                                      <p:cBhvr>
                                        <p:cTn id="15" dur="500"/>
                                        <p:tgtEl>
                                          <p:spTgt spid="8"/>
                                        </p:tgtEl>
                                        <p:attrNameLst>
                                          <p:attrName>ppt_h</p:attrName>
                                        </p:attrNameLst>
                                      </p:cBhvr>
                                      <p:tavLst>
                                        <p:tav tm="0">
                                          <p:val>
                                            <p:strVal val="ppt_h"/>
                                          </p:val>
                                        </p:tav>
                                        <p:tav tm="100000">
                                          <p:val>
                                            <p:strVal val="ppt_h"/>
                                          </p:val>
                                        </p:tav>
                                      </p:tavLst>
                                    </p:anim>
                                    <p:set>
                                      <p:cBhvr>
                                        <p:cTn id="16" dur="1" fill="hold">
                                          <p:stCondLst>
                                            <p:cond delay="4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5"/>
                                        </p:tgtEl>
                                        <p:attrNameLst>
                                          <p:attrName>style.opacity</p:attrName>
                                        </p:attrNameLst>
                                      </p:cBhvr>
                                      <p:to>
                                        <p:strVal val="0.25"/>
                                      </p:to>
                                    </p:set>
                                    <p:animEffect filter="image" prLst="opacity: 0.25">
                                      <p:cBhvr rctx="IE">
                                        <p:cTn id="21" dur="indefinite"/>
                                        <p:tgtEl>
                                          <p:spTgt spid="5"/>
                                        </p:tgtEl>
                                      </p:cBhvr>
                                    </p:animEffect>
                                  </p:childTnLst>
                                </p:cTn>
                              </p:par>
                              <p:par>
                                <p:cTn id="22" presetID="9" presetClass="emph" presetSubtype="0" nodeType="withEffect">
                                  <p:stCondLst>
                                    <p:cond delay="0"/>
                                  </p:stCondLst>
                                  <p:childTnLst>
                                    <p:set>
                                      <p:cBhvr rctx="PPT">
                                        <p:cTn id="23" dur="indefinite"/>
                                        <p:tgtEl>
                                          <p:spTgt spid="7"/>
                                        </p:tgtEl>
                                        <p:attrNameLst>
                                          <p:attrName>style.opacity</p:attrName>
                                        </p:attrNameLst>
                                      </p:cBhvr>
                                      <p:to>
                                        <p:strVal val="0.25"/>
                                      </p:to>
                                    </p:set>
                                    <p:animEffect filter="image" prLst="opacity: 0.25">
                                      <p:cBhvr rctx="IE">
                                        <p:cTn id="24" dur="indefinite"/>
                                        <p:tgtEl>
                                          <p:spTgt spid="7"/>
                                        </p:tgtEl>
                                      </p:cBhvr>
                                    </p:animEffect>
                                  </p:childTnLst>
                                </p:cTn>
                              </p:par>
                              <p:par>
                                <p:cTn id="25" presetID="9" presetClass="emph" presetSubtype="0" nodeType="withEffect">
                                  <p:stCondLst>
                                    <p:cond delay="0"/>
                                  </p:stCondLst>
                                  <p:childTnLst>
                                    <p:set>
                                      <p:cBhvr rctx="PPT">
                                        <p:cTn id="26" dur="indefinite"/>
                                        <p:tgtEl>
                                          <p:spTgt spid="6"/>
                                        </p:tgtEl>
                                        <p:attrNameLst>
                                          <p:attrName>style.opacity</p:attrName>
                                        </p:attrNameLst>
                                      </p:cBhvr>
                                      <p:to>
                                        <p:strVal val="0.25"/>
                                      </p:to>
                                    </p:set>
                                    <p:animEffect filter="image" prLst="opacity: 0.25">
                                      <p:cBhvr rctx="IE">
                                        <p:cTn id="27" dur="indefinite"/>
                                        <p:tgtEl>
                                          <p:spTgt spid="6"/>
                                        </p:tgtEl>
                                      </p:cBhvr>
                                    </p:animEffect>
                                  </p:childTnLst>
                                </p:cTn>
                              </p:par>
                              <p:par>
                                <p:cTn id="28" presetID="53"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par>
                                <p:cTn id="33" presetID="53"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par>
                                <p:cTn id="38" presetID="53"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nodeType="clickEffect">
                                  <p:stCondLst>
                                    <p:cond delay="0"/>
                                  </p:stCondLst>
                                  <p:childTnLst>
                                    <p:set>
                                      <p:cBhvr rctx="PPT">
                                        <p:cTn id="46" dur="indefinite"/>
                                        <p:tgtEl>
                                          <p:spTgt spid="13"/>
                                        </p:tgtEl>
                                        <p:attrNameLst>
                                          <p:attrName>style.opacity</p:attrName>
                                        </p:attrNameLst>
                                      </p:cBhvr>
                                      <p:to>
                                        <p:strVal val="0.25"/>
                                      </p:to>
                                    </p:set>
                                    <p:animEffect filter="image" prLst="opacity: 0.25">
                                      <p:cBhvr rctx="IE">
                                        <p:cTn id="47" dur="indefinite"/>
                                        <p:tgtEl>
                                          <p:spTgt spid="13"/>
                                        </p:tgtEl>
                                      </p:cBhvr>
                                    </p:animEffect>
                                  </p:childTnLst>
                                </p:cTn>
                              </p:par>
                              <p:par>
                                <p:cTn id="48" presetID="9" presetClass="emph" presetSubtype="0" nodeType="withEffect">
                                  <p:stCondLst>
                                    <p:cond delay="0"/>
                                  </p:stCondLst>
                                  <p:childTnLst>
                                    <p:set>
                                      <p:cBhvr rctx="PPT">
                                        <p:cTn id="49" dur="indefinite"/>
                                        <p:tgtEl>
                                          <p:spTgt spid="12"/>
                                        </p:tgtEl>
                                        <p:attrNameLst>
                                          <p:attrName>style.opacity</p:attrName>
                                        </p:attrNameLst>
                                      </p:cBhvr>
                                      <p:to>
                                        <p:strVal val="0.25"/>
                                      </p:to>
                                    </p:set>
                                    <p:animEffect filter="image" prLst="opacity: 0.25">
                                      <p:cBhvr rctx="IE">
                                        <p:cTn id="50" dur="indefinite"/>
                                        <p:tgtEl>
                                          <p:spTgt spid="12"/>
                                        </p:tgtEl>
                                      </p:cBhvr>
                                    </p:animEffect>
                                  </p:childTnLst>
                                </p:cTn>
                              </p:par>
                              <p:par>
                                <p:cTn id="51" presetID="9" presetClass="emph" presetSubtype="0" nodeType="withEffect">
                                  <p:stCondLst>
                                    <p:cond delay="0"/>
                                  </p:stCondLst>
                                  <p:childTnLst>
                                    <p:set>
                                      <p:cBhvr rctx="PPT">
                                        <p:cTn id="52" dur="indefinite"/>
                                        <p:tgtEl>
                                          <p:spTgt spid="11"/>
                                        </p:tgtEl>
                                        <p:attrNameLst>
                                          <p:attrName>style.opacity</p:attrName>
                                        </p:attrNameLst>
                                      </p:cBhvr>
                                      <p:to>
                                        <p:strVal val="0.25"/>
                                      </p:to>
                                    </p:set>
                                    <p:animEffect filter="image" prLst="opacity: 0.25">
                                      <p:cBhvr rctx="IE">
                                        <p:cTn id="53" dur="indefinite"/>
                                        <p:tgtEl>
                                          <p:spTgt spid="11"/>
                                        </p:tgtEl>
                                      </p:cBhvr>
                                    </p:animEffect>
                                  </p:childTnLst>
                                </p:cTn>
                              </p:par>
                              <p:par>
                                <p:cTn id="54" presetID="53" presetClass="entr" presetSubtype="0" fill="hold" nodeType="with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500" fill="hold"/>
                                        <p:tgtEl>
                                          <p:spTgt spid="16"/>
                                        </p:tgtEl>
                                        <p:attrNameLst>
                                          <p:attrName>ppt_w</p:attrName>
                                        </p:attrNameLst>
                                      </p:cBhvr>
                                      <p:tavLst>
                                        <p:tav tm="0">
                                          <p:val>
                                            <p:fltVal val="0"/>
                                          </p:val>
                                        </p:tav>
                                        <p:tav tm="100000">
                                          <p:val>
                                            <p:strVal val="#ppt_w"/>
                                          </p:val>
                                        </p:tav>
                                      </p:tavLst>
                                    </p:anim>
                                    <p:anim calcmode="lin" valueType="num">
                                      <p:cBhvr>
                                        <p:cTn id="57" dur="500" fill="hold"/>
                                        <p:tgtEl>
                                          <p:spTgt spid="16"/>
                                        </p:tgtEl>
                                        <p:attrNameLst>
                                          <p:attrName>ppt_h</p:attrName>
                                        </p:attrNameLst>
                                      </p:cBhvr>
                                      <p:tavLst>
                                        <p:tav tm="0">
                                          <p:val>
                                            <p:fltVal val="0"/>
                                          </p:val>
                                        </p:tav>
                                        <p:tav tm="100000">
                                          <p:val>
                                            <p:strVal val="#ppt_h"/>
                                          </p:val>
                                        </p:tav>
                                      </p:tavLst>
                                    </p:anim>
                                    <p:animEffect transition="in" filter="fade">
                                      <p:cBhvr>
                                        <p:cTn id="58" dur="500"/>
                                        <p:tgtEl>
                                          <p:spTgt spid="16"/>
                                        </p:tgtEl>
                                      </p:cBhvr>
                                    </p:animEffect>
                                  </p:childTnLst>
                                </p:cTn>
                              </p:par>
                              <p:par>
                                <p:cTn id="59" presetID="53"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500" fill="hold"/>
                                        <p:tgtEl>
                                          <p:spTgt spid="14"/>
                                        </p:tgtEl>
                                        <p:attrNameLst>
                                          <p:attrName>ppt_w</p:attrName>
                                        </p:attrNameLst>
                                      </p:cBhvr>
                                      <p:tavLst>
                                        <p:tav tm="0">
                                          <p:val>
                                            <p:fltVal val="0"/>
                                          </p:val>
                                        </p:tav>
                                        <p:tav tm="100000">
                                          <p:val>
                                            <p:strVal val="#ppt_w"/>
                                          </p:val>
                                        </p:tav>
                                      </p:tavLst>
                                    </p:anim>
                                    <p:anim calcmode="lin" valueType="num">
                                      <p:cBhvr>
                                        <p:cTn id="62" dur="500" fill="hold"/>
                                        <p:tgtEl>
                                          <p:spTgt spid="14"/>
                                        </p:tgtEl>
                                        <p:attrNameLst>
                                          <p:attrName>ppt_h</p:attrName>
                                        </p:attrNameLst>
                                      </p:cBhvr>
                                      <p:tavLst>
                                        <p:tav tm="0">
                                          <p:val>
                                            <p:fltVal val="0"/>
                                          </p:val>
                                        </p:tav>
                                        <p:tav tm="100000">
                                          <p:val>
                                            <p:strVal val="#ppt_h"/>
                                          </p:val>
                                        </p:tav>
                                      </p:tavLst>
                                    </p:anim>
                                    <p:animEffect transition="in" filter="fade">
                                      <p:cBhvr>
                                        <p:cTn id="63" dur="500"/>
                                        <p:tgtEl>
                                          <p:spTgt spid="14"/>
                                        </p:tgtEl>
                                      </p:cBhvr>
                                    </p:animEffect>
                                  </p:childTnLst>
                                </p:cTn>
                              </p:par>
                              <p:par>
                                <p:cTn id="64" presetID="53"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fltVal val="0"/>
                                          </p:val>
                                        </p:tav>
                                        <p:tav tm="100000">
                                          <p:val>
                                            <p:strVal val="#ppt_w"/>
                                          </p:val>
                                        </p:tav>
                                      </p:tavLst>
                                    </p:anim>
                                    <p:anim calcmode="lin" valueType="num">
                                      <p:cBhvr>
                                        <p:cTn id="67" dur="500" fill="hold"/>
                                        <p:tgtEl>
                                          <p:spTgt spid="15"/>
                                        </p:tgtEl>
                                        <p:attrNameLst>
                                          <p:attrName>ppt_h</p:attrName>
                                        </p:attrNameLst>
                                      </p:cBhvr>
                                      <p:tavLst>
                                        <p:tav tm="0">
                                          <p:val>
                                            <p:fltVal val="0"/>
                                          </p:val>
                                        </p:tav>
                                        <p:tav tm="100000">
                                          <p:val>
                                            <p:strVal val="#ppt_h"/>
                                          </p:val>
                                        </p:tav>
                                      </p:tavLst>
                                    </p:anim>
                                    <p:animEffect transition="in" filter="fade">
                                      <p:cBhvr>
                                        <p:cTn id="6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6" name="Picture 2" descr="dscn1663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589088"/>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31427" name="Rectangle 3"/>
          <p:cNvSpPr>
            <a:spLocks noChangeArrowheads="1"/>
          </p:cNvSpPr>
          <p:nvPr/>
        </p:nvSpPr>
        <p:spPr bwMode="auto">
          <a:xfrm>
            <a:off x="381000" y="266700"/>
            <a:ext cx="77724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b"/>
          <a:lstStyle>
            <a:lvl1pPr algn="l">
              <a:defRPr sz="4400">
                <a:solidFill>
                  <a:schemeClr val="tx2"/>
                </a:solidFill>
                <a:latin typeface="Times New Roman" panose="02020603050405020304" pitchFamily="18" charset="0"/>
              </a:defRPr>
            </a:lvl1pPr>
            <a:lvl2pPr algn="l">
              <a:defRPr sz="4400">
                <a:solidFill>
                  <a:schemeClr val="tx2"/>
                </a:solidFill>
                <a:latin typeface="Times New Roman" panose="02020603050405020304" pitchFamily="18" charset="0"/>
              </a:defRPr>
            </a:lvl2pPr>
            <a:lvl3pPr algn="l">
              <a:defRPr sz="4400">
                <a:solidFill>
                  <a:schemeClr val="tx2"/>
                </a:solidFill>
                <a:latin typeface="Times New Roman" panose="02020603050405020304" pitchFamily="18" charset="0"/>
              </a:defRPr>
            </a:lvl3pPr>
            <a:lvl4pPr algn="l">
              <a:defRPr sz="4400">
                <a:solidFill>
                  <a:schemeClr val="tx2"/>
                </a:solidFill>
                <a:latin typeface="Times New Roman" panose="02020603050405020304" pitchFamily="18" charset="0"/>
              </a:defRPr>
            </a:lvl4pPr>
            <a:lvl5pPr algn="l">
              <a:defRPr sz="4400">
                <a:solidFill>
                  <a:schemeClr val="tx2"/>
                </a:solidFill>
                <a:latin typeface="Times New Roman" panose="02020603050405020304" pitchFamily="18" charset="0"/>
              </a:defRPr>
            </a:lvl5pPr>
            <a:lvl6pPr marL="457200" eaLnBrk="0" fontAlgn="base" hangingPunct="0">
              <a:spcBef>
                <a:spcPct val="0"/>
              </a:spcBef>
              <a:spcAft>
                <a:spcPct val="0"/>
              </a:spcAft>
              <a:defRPr sz="4400">
                <a:solidFill>
                  <a:schemeClr val="tx2"/>
                </a:solidFill>
                <a:latin typeface="Times New Roman" panose="02020603050405020304" pitchFamily="18" charset="0"/>
              </a:defRPr>
            </a:lvl6pPr>
            <a:lvl7pPr marL="914400" eaLnBrk="0" fontAlgn="base" hangingPunct="0">
              <a:spcBef>
                <a:spcPct val="0"/>
              </a:spcBef>
              <a:spcAft>
                <a:spcPct val="0"/>
              </a:spcAft>
              <a:defRPr sz="4400">
                <a:solidFill>
                  <a:schemeClr val="tx2"/>
                </a:solidFill>
                <a:latin typeface="Times New Roman" panose="02020603050405020304" pitchFamily="18" charset="0"/>
              </a:defRPr>
            </a:lvl7pPr>
            <a:lvl8pPr marL="1371600" eaLnBrk="0" fontAlgn="base" hangingPunct="0">
              <a:spcBef>
                <a:spcPct val="0"/>
              </a:spcBef>
              <a:spcAft>
                <a:spcPct val="0"/>
              </a:spcAft>
              <a:defRPr sz="4400">
                <a:solidFill>
                  <a:schemeClr val="tx2"/>
                </a:solidFill>
                <a:latin typeface="Times New Roman" panose="02020603050405020304" pitchFamily="18" charset="0"/>
              </a:defRPr>
            </a:lvl8pPr>
            <a:lvl9pPr marL="1828800"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0"/>
              <a:t>Security Fundamentals</a:t>
            </a:r>
            <a:endParaRPr lang="en-US" altLang="en-US" b="0" i="1"/>
          </a:p>
        </p:txBody>
      </p:sp>
    </p:spTree>
    <p:extLst>
      <p:ext uri="{BB962C8B-B14F-4D97-AF65-F5344CB8AC3E}">
        <p14:creationId xmlns:p14="http://schemas.microsoft.com/office/powerpoint/2010/main" val="10196794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bwMode="auto">
          <a:xfrm>
            <a:off x="274638" y="31750"/>
            <a:ext cx="8229600" cy="719138"/>
          </a:xfrm>
          <a:noFill/>
          <a:ln>
            <a:miter lim="800000"/>
            <a:headEnd/>
            <a:tailEnd/>
          </a:ln>
        </p:spPr>
        <p:txBody>
          <a:bodyPr vert="horz" wrap="square" lIns="91440" tIns="45720" rIns="91440" bIns="45720" numCol="1" anchorCtr="0" compatLnSpc="1">
            <a:prstTxWarp prst="textNoShape">
              <a:avLst/>
            </a:prstTxWarp>
          </a:bodyPr>
          <a:lstStyle/>
          <a:p>
            <a:pPr eaLnBrk="1" hangingPunct="1"/>
            <a:r>
              <a:rPr lang="en-US" dirty="0" smtClean="0">
                <a:ea typeface="ＭＳ Ｐゴシック" pitchFamily="34" charset="-128"/>
              </a:rPr>
              <a:t>Pioneer</a:t>
            </a:r>
            <a:endParaRPr lang="en-US" sz="2800" dirty="0" smtClean="0">
              <a:ea typeface="ＭＳ Ｐゴシック" pitchFamily="34" charset="-128"/>
            </a:endParaRPr>
          </a:p>
        </p:txBody>
      </p:sp>
      <p:sp>
        <p:nvSpPr>
          <p:cNvPr id="13333" name="WordArt 24"/>
          <p:cNvSpPr>
            <a:spLocks noChangeArrowheads="1" noChangeShapeType="1" noTextEdit="1"/>
          </p:cNvSpPr>
          <p:nvPr/>
        </p:nvSpPr>
        <p:spPr bwMode="auto">
          <a:xfrm>
            <a:off x="0" y="-304800"/>
            <a:ext cx="9144000" cy="6858000"/>
          </a:xfrm>
          <a:prstGeom prst="rect">
            <a:avLst/>
          </a:prstGeom>
        </p:spPr>
        <p:txBody>
          <a:bodyPr wrap="none" fromWordArt="1">
            <a:prstTxWarp prst="textCascadeUp">
              <a:avLst>
                <a:gd name="adj" fmla="val 44444"/>
              </a:avLst>
            </a:prstTxWarp>
            <a:scene3d>
              <a:camera prst="legacyPerspectiveFront">
                <a:rot lat="20519977" lon="1080000" rev="0"/>
              </a:camera>
              <a:lightRig rig="legacyHarsh2" dir="b"/>
            </a:scene3d>
            <a:sp3d extrusionH="430200" prstMaterial="legacyMatte">
              <a:extrusionClr>
                <a:srgbClr val="FF6600"/>
              </a:extrusionClr>
            </a:sp3d>
          </a:bodyPr>
          <a:lstStyle/>
          <a:p>
            <a:endParaRPr lang="en-US" sz="3600" kern="10">
              <a:ln w="9525">
                <a:round/>
                <a:headEnd/>
                <a:tailEnd/>
              </a:ln>
              <a:gradFill rotWithShape="1">
                <a:gsLst>
                  <a:gs pos="0">
                    <a:srgbClr val="FFE701"/>
                  </a:gs>
                  <a:gs pos="100000">
                    <a:srgbClr val="FE3E02"/>
                  </a:gs>
                </a:gsLst>
                <a:lin ang="5400000" scaled="1"/>
              </a:gradFill>
              <a:latin typeface="Impact"/>
            </a:endParaRPr>
          </a:p>
        </p:txBody>
      </p:sp>
      <p:sp>
        <p:nvSpPr>
          <p:cNvPr id="40" name="Rectangle 6"/>
          <p:cNvSpPr>
            <a:spLocks noChangeArrowheads="1"/>
          </p:cNvSpPr>
          <p:nvPr/>
        </p:nvSpPr>
        <p:spPr bwMode="auto">
          <a:xfrm>
            <a:off x="990600" y="3219449"/>
            <a:ext cx="3200400" cy="666750"/>
          </a:xfrm>
          <a:prstGeom prst="rect">
            <a:avLst/>
          </a:prstGeom>
          <a:solidFill>
            <a:schemeClr val="bg1">
              <a:lumMod val="85000"/>
            </a:schemeClr>
          </a:solidFill>
          <a:ln w="12700">
            <a:noFill/>
            <a:miter lim="800000"/>
            <a:headEnd type="none" w="sm" len="med"/>
            <a:tailEnd type="none" w="sm" len="med"/>
          </a:ln>
        </p:spPr>
        <p:txBody>
          <a:bodyPr wrap="none" anchor="ctr"/>
          <a:lstStyle/>
          <a:p>
            <a:pPr algn="ctr">
              <a:lnSpc>
                <a:spcPct val="80000"/>
              </a:lnSpc>
              <a:spcBef>
                <a:spcPct val="50000"/>
              </a:spcBef>
            </a:pPr>
            <a:r>
              <a:rPr lang="en-US" sz="2000" dirty="0" smtClean="0"/>
              <a:t>8080/Z80</a:t>
            </a:r>
            <a:endParaRPr lang="en-US" sz="2000" dirty="0"/>
          </a:p>
        </p:txBody>
      </p:sp>
      <p:sp>
        <p:nvSpPr>
          <p:cNvPr id="41" name="Rectangle 6"/>
          <p:cNvSpPr>
            <a:spLocks noChangeArrowheads="1"/>
          </p:cNvSpPr>
          <p:nvPr/>
        </p:nvSpPr>
        <p:spPr bwMode="auto">
          <a:xfrm>
            <a:off x="990600" y="1904998"/>
            <a:ext cx="3200400" cy="1143000"/>
          </a:xfrm>
          <a:prstGeom prst="rect">
            <a:avLst/>
          </a:prstGeom>
          <a:solidFill>
            <a:srgbClr val="FFFF00"/>
          </a:solidFill>
          <a:ln w="12700">
            <a:noFill/>
            <a:miter lim="800000"/>
            <a:headEnd type="none" w="sm" len="med"/>
            <a:tailEnd type="none" w="sm" len="med"/>
          </a:ln>
        </p:spPr>
        <p:txBody>
          <a:bodyPr wrap="none" anchor="ctr"/>
          <a:lstStyle/>
          <a:p>
            <a:pPr algn="ctr">
              <a:lnSpc>
                <a:spcPct val="80000"/>
              </a:lnSpc>
              <a:spcBef>
                <a:spcPct val="50000"/>
              </a:spcBef>
            </a:pPr>
            <a:r>
              <a:rPr lang="en-US" sz="2000" dirty="0" smtClean="0"/>
              <a:t>BIOS</a:t>
            </a:r>
          </a:p>
          <a:p>
            <a:pPr algn="ctr">
              <a:lnSpc>
                <a:spcPct val="80000"/>
              </a:lnSpc>
              <a:spcBef>
                <a:spcPct val="50000"/>
              </a:spcBef>
            </a:pPr>
            <a:r>
              <a:rPr lang="en-US" sz="2000" dirty="0" smtClean="0"/>
              <a:t>(machine specific CP/M)</a:t>
            </a:r>
          </a:p>
        </p:txBody>
      </p:sp>
      <p:sp>
        <p:nvSpPr>
          <p:cNvPr id="43" name="Rectangle 6"/>
          <p:cNvSpPr>
            <a:spLocks noChangeArrowheads="1"/>
          </p:cNvSpPr>
          <p:nvPr/>
        </p:nvSpPr>
        <p:spPr bwMode="auto">
          <a:xfrm>
            <a:off x="914400" y="4343399"/>
            <a:ext cx="3390900" cy="914398"/>
          </a:xfrm>
          <a:prstGeom prst="rect">
            <a:avLst/>
          </a:prstGeom>
          <a:noFill/>
          <a:ln w="12700">
            <a:noFill/>
            <a:miter lim="800000"/>
            <a:headEnd type="none" w="sm" len="med"/>
            <a:tailEnd type="none" w="sm" len="med"/>
          </a:ln>
        </p:spPr>
        <p:txBody>
          <a:bodyPr wrap="none" anchor="ctr"/>
          <a:lstStyle/>
          <a:p>
            <a:pPr algn="ctr">
              <a:lnSpc>
                <a:spcPct val="80000"/>
              </a:lnSpc>
              <a:spcBef>
                <a:spcPct val="50000"/>
              </a:spcBef>
            </a:pPr>
            <a:r>
              <a:rPr lang="en-US" altLang="zh-CN" sz="2000" dirty="0" smtClean="0">
                <a:ea typeface="宋体" charset="-122"/>
              </a:rPr>
              <a:t>1974 </a:t>
            </a:r>
            <a:r>
              <a:rPr lang="en-US" altLang="zh-CN" sz="2000" u="sng" dirty="0">
                <a:solidFill>
                  <a:srgbClr val="FF0000"/>
                </a:solidFill>
                <a:ea typeface="宋体" charset="-122"/>
              </a:rPr>
              <a:t>B</a:t>
            </a:r>
            <a:r>
              <a:rPr lang="en-US" altLang="zh-CN" sz="2000" dirty="0">
                <a:solidFill>
                  <a:srgbClr val="FF0000"/>
                </a:solidFill>
                <a:ea typeface="宋体" charset="-122"/>
              </a:rPr>
              <a:t>asic </a:t>
            </a:r>
            <a:r>
              <a:rPr lang="en-US" altLang="zh-CN" sz="2000" u="sng" dirty="0">
                <a:solidFill>
                  <a:srgbClr val="FF0000"/>
                </a:solidFill>
                <a:ea typeface="宋体" charset="-122"/>
              </a:rPr>
              <a:t>I</a:t>
            </a:r>
            <a:r>
              <a:rPr lang="en-US" altLang="zh-CN" sz="2000" dirty="0">
                <a:solidFill>
                  <a:srgbClr val="FF0000"/>
                </a:solidFill>
                <a:ea typeface="宋体" charset="-122"/>
              </a:rPr>
              <a:t>/</a:t>
            </a:r>
            <a:r>
              <a:rPr lang="en-US" altLang="zh-CN" sz="2000" u="sng" dirty="0">
                <a:solidFill>
                  <a:srgbClr val="FF0000"/>
                </a:solidFill>
                <a:ea typeface="宋体" charset="-122"/>
              </a:rPr>
              <a:t>O</a:t>
            </a:r>
            <a:r>
              <a:rPr lang="en-US" altLang="zh-CN" sz="2000" dirty="0">
                <a:solidFill>
                  <a:srgbClr val="FF0000"/>
                </a:solidFill>
                <a:ea typeface="宋体" charset="-122"/>
              </a:rPr>
              <a:t> (Sub) </a:t>
            </a:r>
            <a:r>
              <a:rPr lang="en-US" altLang="zh-CN" sz="2000" u="sng" dirty="0" smtClean="0">
                <a:solidFill>
                  <a:srgbClr val="FF0000"/>
                </a:solidFill>
                <a:ea typeface="宋体" charset="-122"/>
              </a:rPr>
              <a:t>S</a:t>
            </a:r>
            <a:r>
              <a:rPr lang="en-US" altLang="zh-CN" sz="2000" dirty="0" smtClean="0">
                <a:solidFill>
                  <a:srgbClr val="FF0000"/>
                </a:solidFill>
                <a:ea typeface="宋体" charset="-122"/>
              </a:rPr>
              <a:t>ystem</a:t>
            </a:r>
          </a:p>
          <a:p>
            <a:pPr algn="ctr">
              <a:lnSpc>
                <a:spcPct val="80000"/>
              </a:lnSpc>
              <a:spcBef>
                <a:spcPct val="50000"/>
              </a:spcBef>
            </a:pPr>
            <a:r>
              <a:rPr lang="en-US" sz="2000" dirty="0" smtClean="0">
                <a:ea typeface="宋体" charset="-122"/>
              </a:rPr>
              <a:t>by </a:t>
            </a:r>
            <a:r>
              <a:rPr lang="en-US" altLang="zh-CN" sz="2000" dirty="0"/>
              <a:t>Gary </a:t>
            </a:r>
            <a:r>
              <a:rPr lang="en-US" altLang="zh-CN" sz="2000" dirty="0" err="1" smtClean="0"/>
              <a:t>Kildall</a:t>
            </a:r>
            <a:r>
              <a:rPr lang="en-US" altLang="zh-CN" sz="2000" dirty="0" smtClean="0"/>
              <a:t> in CP/M</a:t>
            </a:r>
            <a:endParaRPr lang="en-US" sz="2000" dirty="0"/>
          </a:p>
        </p:txBody>
      </p:sp>
      <p:sp>
        <p:nvSpPr>
          <p:cNvPr id="44" name="Rectangle 6"/>
          <p:cNvSpPr>
            <a:spLocks noChangeArrowheads="1"/>
          </p:cNvSpPr>
          <p:nvPr/>
        </p:nvSpPr>
        <p:spPr bwMode="auto">
          <a:xfrm>
            <a:off x="990600" y="1219200"/>
            <a:ext cx="3200400" cy="609598"/>
          </a:xfrm>
          <a:prstGeom prst="rect">
            <a:avLst/>
          </a:prstGeom>
          <a:solidFill>
            <a:srgbClr val="FF9966"/>
          </a:solidFill>
          <a:ln w="12700">
            <a:noFill/>
            <a:miter lim="800000"/>
            <a:headEnd type="none" w="sm" len="med"/>
            <a:tailEnd type="none" w="sm" len="med"/>
          </a:ln>
        </p:spPr>
        <p:txBody>
          <a:bodyPr wrap="none" anchor="ctr"/>
          <a:lstStyle/>
          <a:p>
            <a:pPr algn="ctr">
              <a:lnSpc>
                <a:spcPct val="80000"/>
              </a:lnSpc>
              <a:spcBef>
                <a:spcPct val="50000"/>
              </a:spcBef>
            </a:pPr>
            <a:r>
              <a:rPr lang="en-US" sz="2000" dirty="0" smtClean="0"/>
              <a:t>CP/M</a:t>
            </a:r>
            <a:endParaRPr lang="en-US" sz="2000" dirty="0"/>
          </a:p>
        </p:txBody>
      </p:sp>
      <p:pic>
        <p:nvPicPr>
          <p:cNvPr id="2053" name="Picture 5" descr="C:\Users\jyao1\Desktop\PICT1441.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524059" y="2224192"/>
            <a:ext cx="3276600" cy="265726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jyao1\Desktop\200px-GaryKilda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685800"/>
            <a:ext cx="1828800" cy="21209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jyao1\Desktop\PICT1439.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5206681" y="3886197"/>
            <a:ext cx="3221039" cy="2415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307535"/>
      </p:ext>
    </p:extLst>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450" name="Picture 2" descr="dscn1664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050" y="1514475"/>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32451" name="Rectangle 3"/>
          <p:cNvSpPr>
            <a:spLocks noChangeArrowheads="1"/>
          </p:cNvSpPr>
          <p:nvPr/>
        </p:nvSpPr>
        <p:spPr bwMode="auto">
          <a:xfrm>
            <a:off x="381000" y="266700"/>
            <a:ext cx="77724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b"/>
          <a:lstStyle>
            <a:lvl1pPr algn="l">
              <a:defRPr sz="4400">
                <a:solidFill>
                  <a:schemeClr val="tx2"/>
                </a:solidFill>
                <a:latin typeface="Times New Roman" panose="02020603050405020304" pitchFamily="18" charset="0"/>
              </a:defRPr>
            </a:lvl1pPr>
            <a:lvl2pPr algn="l">
              <a:defRPr sz="4400">
                <a:solidFill>
                  <a:schemeClr val="tx2"/>
                </a:solidFill>
                <a:latin typeface="Times New Roman" panose="02020603050405020304" pitchFamily="18" charset="0"/>
              </a:defRPr>
            </a:lvl2pPr>
            <a:lvl3pPr algn="l">
              <a:defRPr sz="4400">
                <a:solidFill>
                  <a:schemeClr val="tx2"/>
                </a:solidFill>
                <a:latin typeface="Times New Roman" panose="02020603050405020304" pitchFamily="18" charset="0"/>
              </a:defRPr>
            </a:lvl3pPr>
            <a:lvl4pPr algn="l">
              <a:defRPr sz="4400">
                <a:solidFill>
                  <a:schemeClr val="tx2"/>
                </a:solidFill>
                <a:latin typeface="Times New Roman" panose="02020603050405020304" pitchFamily="18" charset="0"/>
              </a:defRPr>
            </a:lvl4pPr>
            <a:lvl5pPr algn="l">
              <a:defRPr sz="4400">
                <a:solidFill>
                  <a:schemeClr val="tx2"/>
                </a:solidFill>
                <a:latin typeface="Times New Roman" panose="02020603050405020304" pitchFamily="18" charset="0"/>
              </a:defRPr>
            </a:lvl5pPr>
            <a:lvl6pPr marL="457200" eaLnBrk="0" fontAlgn="base" hangingPunct="0">
              <a:spcBef>
                <a:spcPct val="0"/>
              </a:spcBef>
              <a:spcAft>
                <a:spcPct val="0"/>
              </a:spcAft>
              <a:defRPr sz="4400">
                <a:solidFill>
                  <a:schemeClr val="tx2"/>
                </a:solidFill>
                <a:latin typeface="Times New Roman" panose="02020603050405020304" pitchFamily="18" charset="0"/>
              </a:defRPr>
            </a:lvl6pPr>
            <a:lvl7pPr marL="914400" eaLnBrk="0" fontAlgn="base" hangingPunct="0">
              <a:spcBef>
                <a:spcPct val="0"/>
              </a:spcBef>
              <a:spcAft>
                <a:spcPct val="0"/>
              </a:spcAft>
              <a:defRPr sz="4400">
                <a:solidFill>
                  <a:schemeClr val="tx2"/>
                </a:solidFill>
                <a:latin typeface="Times New Roman" panose="02020603050405020304" pitchFamily="18" charset="0"/>
              </a:defRPr>
            </a:lvl7pPr>
            <a:lvl8pPr marL="1371600" eaLnBrk="0" fontAlgn="base" hangingPunct="0">
              <a:spcBef>
                <a:spcPct val="0"/>
              </a:spcBef>
              <a:spcAft>
                <a:spcPct val="0"/>
              </a:spcAft>
              <a:defRPr sz="4400">
                <a:solidFill>
                  <a:schemeClr val="tx2"/>
                </a:solidFill>
                <a:latin typeface="Times New Roman" panose="02020603050405020304" pitchFamily="18" charset="0"/>
              </a:defRPr>
            </a:lvl8pPr>
            <a:lvl9pPr marL="1828800"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0"/>
              <a:t>Security Fundamentals</a:t>
            </a:r>
            <a:endParaRPr lang="en-US" altLang="en-US" b="0" i="1"/>
          </a:p>
        </p:txBody>
      </p:sp>
    </p:spTree>
    <p:extLst>
      <p:ext uri="{BB962C8B-B14F-4D97-AF65-F5344CB8AC3E}">
        <p14:creationId xmlns:p14="http://schemas.microsoft.com/office/powerpoint/2010/main" val="15830855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69888" y="990600"/>
            <a:ext cx="8443912" cy="5038260"/>
            <a:chOff x="369888" y="990600"/>
            <a:chExt cx="8443912" cy="5038260"/>
          </a:xfrm>
        </p:grpSpPr>
        <p:grpSp>
          <p:nvGrpSpPr>
            <p:cNvPr id="12" name="Group 11"/>
            <p:cNvGrpSpPr/>
            <p:nvPr/>
          </p:nvGrpSpPr>
          <p:grpSpPr>
            <a:xfrm>
              <a:off x="369888" y="990600"/>
              <a:ext cx="8443912" cy="5038260"/>
              <a:chOff x="369888" y="990600"/>
              <a:chExt cx="8443912" cy="5038260"/>
            </a:xfrm>
          </p:grpSpPr>
          <p:sp>
            <p:nvSpPr>
              <p:cNvPr id="13" name="Rectangle 7"/>
              <p:cNvSpPr>
                <a:spLocks noChangeArrowheads="1"/>
              </p:cNvSpPr>
              <p:nvPr/>
            </p:nvSpPr>
            <p:spPr bwMode="auto">
              <a:xfrm>
                <a:off x="3093243" y="990600"/>
                <a:ext cx="5617370" cy="578247"/>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lstStyle/>
              <a:p>
                <a:pPr algn="ctr" defTabSz="885825">
                  <a:lnSpc>
                    <a:spcPct val="87000"/>
                  </a:lnSpc>
                  <a:spcBef>
                    <a:spcPct val="0"/>
                  </a:spcBef>
                  <a:buClrTx/>
                </a:pPr>
                <a:endParaRPr lang="en-US" altLang="zh-CN" sz="1400" dirty="0">
                  <a:ea typeface="宋体" pitchFamily="2" charset="-122"/>
                </a:endParaRPr>
              </a:p>
            </p:txBody>
          </p:sp>
          <p:sp>
            <p:nvSpPr>
              <p:cNvPr id="14" name="Rectangle 66"/>
              <p:cNvSpPr>
                <a:spLocks noChangeArrowheads="1"/>
              </p:cNvSpPr>
              <p:nvPr/>
            </p:nvSpPr>
            <p:spPr bwMode="auto">
              <a:xfrm>
                <a:off x="2942431" y="1865412"/>
                <a:ext cx="910431" cy="666389"/>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nchor="ctr"/>
              <a:lstStyle/>
              <a:p>
                <a:pPr algn="ctr" eaLnBrk="0" hangingPunct="0">
                  <a:lnSpc>
                    <a:spcPct val="85000"/>
                  </a:lnSpc>
                  <a:spcBef>
                    <a:spcPct val="50000"/>
                  </a:spcBef>
                  <a:buClrTx/>
                </a:pPr>
                <a:r>
                  <a:rPr lang="en-US" altLang="zh-CN" sz="1400" dirty="0" smtClean="0">
                    <a:ea typeface="宋体" pitchFamily="2" charset="-122"/>
                  </a:rPr>
                  <a:t>SMM IPL</a:t>
                </a:r>
              </a:p>
              <a:p>
                <a:pPr algn="ctr" eaLnBrk="0" hangingPunct="0">
                  <a:lnSpc>
                    <a:spcPct val="85000"/>
                  </a:lnSpc>
                  <a:spcBef>
                    <a:spcPct val="50000"/>
                  </a:spcBef>
                  <a:buClrTx/>
                </a:pPr>
                <a:endParaRPr lang="en-US" altLang="zh-CN" sz="1400" dirty="0">
                  <a:ea typeface="宋体" pitchFamily="2" charset="-122"/>
                </a:endParaRPr>
              </a:p>
            </p:txBody>
          </p:sp>
          <p:grpSp>
            <p:nvGrpSpPr>
              <p:cNvPr id="15" name="Group 83"/>
              <p:cNvGrpSpPr>
                <a:grpSpLocks/>
              </p:cNvGrpSpPr>
              <p:nvPr/>
            </p:nvGrpSpPr>
            <p:grpSpPr bwMode="auto">
              <a:xfrm>
                <a:off x="369888" y="1600200"/>
                <a:ext cx="8443912" cy="4428660"/>
                <a:chOff x="233" y="881"/>
                <a:chExt cx="5319" cy="2964"/>
              </a:xfrm>
            </p:grpSpPr>
            <p:sp>
              <p:nvSpPr>
                <p:cNvPr id="23" name="Rectangle 4"/>
                <p:cNvSpPr>
                  <a:spLocks noChangeArrowheads="1"/>
                </p:cNvSpPr>
                <p:nvPr/>
              </p:nvSpPr>
              <p:spPr bwMode="auto">
                <a:xfrm>
                  <a:off x="240" y="3701"/>
                  <a:ext cx="513"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0" hangingPunct="0">
                    <a:spcBef>
                      <a:spcPct val="0"/>
                    </a:spcBef>
                    <a:buClrTx/>
                  </a:pPr>
                  <a:r>
                    <a:rPr lang="en-US" altLang="zh-CN" sz="1400">
                      <a:ea typeface="宋体" pitchFamily="2" charset="-122"/>
                    </a:rPr>
                    <a:t>Power on</a:t>
                  </a:r>
                </a:p>
              </p:txBody>
            </p:sp>
            <p:sp>
              <p:nvSpPr>
                <p:cNvPr id="24" name="Line 5"/>
                <p:cNvSpPr>
                  <a:spLocks noChangeShapeType="1"/>
                </p:cNvSpPr>
                <p:nvPr/>
              </p:nvSpPr>
              <p:spPr bwMode="auto">
                <a:xfrm>
                  <a:off x="784" y="885"/>
                  <a:ext cx="0" cy="2591"/>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25" name="Line 6"/>
                <p:cNvSpPr>
                  <a:spLocks noChangeShapeType="1"/>
                </p:cNvSpPr>
                <p:nvPr/>
              </p:nvSpPr>
              <p:spPr bwMode="auto">
                <a:xfrm>
                  <a:off x="235" y="881"/>
                  <a:ext cx="0" cy="2591"/>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26" name="Rectangle 7"/>
                <p:cNvSpPr>
                  <a:spLocks noChangeArrowheads="1"/>
                </p:cNvSpPr>
                <p:nvPr/>
              </p:nvSpPr>
              <p:spPr bwMode="auto">
                <a:xfrm>
                  <a:off x="233" y="3156"/>
                  <a:ext cx="549" cy="501"/>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lstStyle/>
                <a:p>
                  <a:pPr algn="ctr" defTabSz="885825">
                    <a:lnSpc>
                      <a:spcPct val="87000"/>
                    </a:lnSpc>
                    <a:spcBef>
                      <a:spcPct val="0"/>
                    </a:spcBef>
                    <a:buClrTx/>
                  </a:pPr>
                  <a:r>
                    <a:rPr lang="en-US" altLang="zh-CN" sz="1400">
                      <a:ea typeface="宋体" pitchFamily="2" charset="-122"/>
                    </a:rPr>
                    <a:t>Security</a:t>
                  </a:r>
                </a:p>
                <a:p>
                  <a:pPr algn="ctr" defTabSz="885825">
                    <a:lnSpc>
                      <a:spcPct val="87000"/>
                    </a:lnSpc>
                    <a:spcBef>
                      <a:spcPct val="0"/>
                    </a:spcBef>
                    <a:buClrTx/>
                  </a:pPr>
                  <a:r>
                    <a:rPr lang="en-US" altLang="zh-CN" sz="1400">
                      <a:ea typeface="宋体" pitchFamily="2" charset="-122"/>
                    </a:rPr>
                    <a:t>(SEC)</a:t>
                  </a:r>
                </a:p>
              </p:txBody>
            </p:sp>
            <p:sp>
              <p:nvSpPr>
                <p:cNvPr id="27" name="Line 8"/>
                <p:cNvSpPr>
                  <a:spLocks noChangeShapeType="1"/>
                </p:cNvSpPr>
                <p:nvPr/>
              </p:nvSpPr>
              <p:spPr bwMode="auto">
                <a:xfrm>
                  <a:off x="1554" y="885"/>
                  <a:ext cx="0" cy="2591"/>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28" name="Line 9"/>
                <p:cNvSpPr>
                  <a:spLocks noChangeShapeType="1"/>
                </p:cNvSpPr>
                <p:nvPr/>
              </p:nvSpPr>
              <p:spPr bwMode="auto">
                <a:xfrm>
                  <a:off x="774" y="3773"/>
                  <a:ext cx="165" cy="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29" name="Rectangle 10"/>
                <p:cNvSpPr>
                  <a:spLocks noChangeArrowheads="1"/>
                </p:cNvSpPr>
                <p:nvPr/>
              </p:nvSpPr>
              <p:spPr bwMode="auto">
                <a:xfrm>
                  <a:off x="1016" y="3701"/>
                  <a:ext cx="1411"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ctr" eaLnBrk="0" hangingPunct="0">
                    <a:spcBef>
                      <a:spcPct val="0"/>
                    </a:spcBef>
                    <a:buClrTx/>
                  </a:pPr>
                  <a:r>
                    <a:rPr lang="en-US" altLang="zh-CN" sz="1400">
                      <a:ea typeface="宋体" pitchFamily="2" charset="-122"/>
                    </a:rPr>
                    <a:t>[ . . Platform initialization . . ]</a:t>
                  </a:r>
                </a:p>
              </p:txBody>
            </p:sp>
            <p:sp>
              <p:nvSpPr>
                <p:cNvPr id="30" name="Rectangle 11"/>
                <p:cNvSpPr>
                  <a:spLocks noChangeArrowheads="1"/>
                </p:cNvSpPr>
                <p:nvPr/>
              </p:nvSpPr>
              <p:spPr bwMode="auto">
                <a:xfrm>
                  <a:off x="783" y="3153"/>
                  <a:ext cx="770" cy="505"/>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lstStyle/>
                <a:p>
                  <a:pPr algn="ctr" defTabSz="885825">
                    <a:lnSpc>
                      <a:spcPct val="87000"/>
                    </a:lnSpc>
                    <a:spcBef>
                      <a:spcPct val="0"/>
                    </a:spcBef>
                    <a:buClrTx/>
                  </a:pPr>
                  <a:r>
                    <a:rPr lang="en-US" altLang="zh-CN" sz="1400">
                      <a:ea typeface="宋体" pitchFamily="2" charset="-122"/>
                    </a:rPr>
                    <a:t>Pre EFI</a:t>
                  </a:r>
                </a:p>
                <a:p>
                  <a:pPr algn="ctr" defTabSz="885825">
                    <a:lnSpc>
                      <a:spcPct val="87000"/>
                    </a:lnSpc>
                    <a:spcBef>
                      <a:spcPct val="0"/>
                    </a:spcBef>
                    <a:buClrTx/>
                  </a:pPr>
                  <a:r>
                    <a:rPr lang="en-US" altLang="zh-CN" sz="1400">
                      <a:ea typeface="宋体" pitchFamily="2" charset="-122"/>
                    </a:rPr>
                    <a:t>Initialization (PEI) </a:t>
                  </a:r>
                </a:p>
              </p:txBody>
            </p:sp>
            <p:sp>
              <p:nvSpPr>
                <p:cNvPr id="31" name="Line 12"/>
                <p:cNvSpPr>
                  <a:spLocks noChangeShapeType="1"/>
                </p:cNvSpPr>
                <p:nvPr/>
              </p:nvSpPr>
              <p:spPr bwMode="auto">
                <a:xfrm>
                  <a:off x="2449" y="885"/>
                  <a:ext cx="0" cy="2591"/>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32" name="Rectangle 13"/>
                <p:cNvSpPr>
                  <a:spLocks noChangeArrowheads="1"/>
                </p:cNvSpPr>
                <p:nvPr/>
              </p:nvSpPr>
              <p:spPr bwMode="auto">
                <a:xfrm>
                  <a:off x="1555" y="3153"/>
                  <a:ext cx="889" cy="505"/>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lstStyle/>
                <a:p>
                  <a:pPr algn="ctr" defTabSz="885825">
                    <a:lnSpc>
                      <a:spcPct val="87000"/>
                    </a:lnSpc>
                    <a:spcBef>
                      <a:spcPct val="0"/>
                    </a:spcBef>
                    <a:buClrTx/>
                  </a:pPr>
                  <a:r>
                    <a:rPr lang="en-US" altLang="zh-CN" sz="1400">
                      <a:ea typeface="宋体" pitchFamily="2" charset="-122"/>
                    </a:rPr>
                    <a:t>Driver Execution Environment (DXE)</a:t>
                  </a:r>
                </a:p>
              </p:txBody>
            </p:sp>
            <p:sp>
              <p:nvSpPr>
                <p:cNvPr id="33" name="Line 14"/>
                <p:cNvSpPr>
                  <a:spLocks noChangeShapeType="1"/>
                </p:cNvSpPr>
                <p:nvPr/>
              </p:nvSpPr>
              <p:spPr bwMode="auto">
                <a:xfrm>
                  <a:off x="3004" y="885"/>
                  <a:ext cx="0" cy="2591"/>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34" name="Line 15"/>
                <p:cNvSpPr>
                  <a:spLocks noChangeShapeType="1"/>
                </p:cNvSpPr>
                <p:nvPr/>
              </p:nvSpPr>
              <p:spPr bwMode="auto">
                <a:xfrm>
                  <a:off x="2512" y="3773"/>
                  <a:ext cx="456" cy="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35" name="Rectangle 16"/>
                <p:cNvSpPr>
                  <a:spLocks noChangeArrowheads="1"/>
                </p:cNvSpPr>
                <p:nvPr/>
              </p:nvSpPr>
              <p:spPr bwMode="auto">
                <a:xfrm>
                  <a:off x="2446" y="3153"/>
                  <a:ext cx="555" cy="505"/>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lstStyle/>
                <a:p>
                  <a:pPr algn="ctr" defTabSz="885825">
                    <a:lnSpc>
                      <a:spcPct val="87000"/>
                    </a:lnSpc>
                    <a:spcBef>
                      <a:spcPct val="0"/>
                    </a:spcBef>
                    <a:buClrTx/>
                  </a:pPr>
                  <a:r>
                    <a:rPr lang="en-US" altLang="zh-CN" sz="1400">
                      <a:ea typeface="宋体" pitchFamily="2" charset="-122"/>
                    </a:rPr>
                    <a:t>Boot Dev</a:t>
                  </a:r>
                </a:p>
                <a:p>
                  <a:pPr algn="ctr" defTabSz="885825">
                    <a:lnSpc>
                      <a:spcPct val="87000"/>
                    </a:lnSpc>
                    <a:spcBef>
                      <a:spcPct val="0"/>
                    </a:spcBef>
                    <a:buClrTx/>
                  </a:pPr>
                  <a:r>
                    <a:rPr lang="en-US" altLang="zh-CN" sz="1400">
                      <a:ea typeface="宋体" pitchFamily="2" charset="-122"/>
                    </a:rPr>
                    <a:t>Select</a:t>
                  </a:r>
                  <a:br>
                    <a:rPr lang="en-US" altLang="zh-CN" sz="1400">
                      <a:ea typeface="宋体" pitchFamily="2" charset="-122"/>
                    </a:rPr>
                  </a:br>
                  <a:r>
                    <a:rPr lang="en-US" altLang="zh-CN" sz="1400">
                      <a:ea typeface="宋体" pitchFamily="2" charset="-122"/>
                    </a:rPr>
                    <a:t>(BDS) </a:t>
                  </a:r>
                </a:p>
              </p:txBody>
            </p:sp>
            <p:sp>
              <p:nvSpPr>
                <p:cNvPr id="36" name="Line 17"/>
                <p:cNvSpPr>
                  <a:spLocks noChangeShapeType="1"/>
                </p:cNvSpPr>
                <p:nvPr/>
              </p:nvSpPr>
              <p:spPr bwMode="auto">
                <a:xfrm>
                  <a:off x="4042" y="885"/>
                  <a:ext cx="0" cy="2591"/>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37" name="Rectangle 18"/>
                <p:cNvSpPr>
                  <a:spLocks noChangeArrowheads="1"/>
                </p:cNvSpPr>
                <p:nvPr/>
              </p:nvSpPr>
              <p:spPr bwMode="auto">
                <a:xfrm>
                  <a:off x="3011" y="3701"/>
                  <a:ext cx="1040"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ctr" eaLnBrk="0" hangingPunct="0">
                    <a:spcBef>
                      <a:spcPct val="0"/>
                    </a:spcBef>
                    <a:buClrTx/>
                  </a:pPr>
                  <a:r>
                    <a:rPr lang="en-US" altLang="zh-CN" sz="1400">
                      <a:ea typeface="宋体" pitchFamily="2" charset="-122"/>
                    </a:rPr>
                    <a:t>[ . . . . OS boot . . . . ]</a:t>
                  </a:r>
                </a:p>
              </p:txBody>
            </p:sp>
            <p:sp>
              <p:nvSpPr>
                <p:cNvPr id="38" name="Rectangle 19"/>
                <p:cNvSpPr>
                  <a:spLocks noChangeArrowheads="1"/>
                </p:cNvSpPr>
                <p:nvPr/>
              </p:nvSpPr>
              <p:spPr bwMode="auto">
                <a:xfrm>
                  <a:off x="3004" y="3153"/>
                  <a:ext cx="1039" cy="505"/>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lstStyle/>
                <a:p>
                  <a:pPr algn="ctr" defTabSz="885825">
                    <a:lnSpc>
                      <a:spcPct val="87000"/>
                    </a:lnSpc>
                    <a:spcBef>
                      <a:spcPct val="0"/>
                    </a:spcBef>
                    <a:buClrTx/>
                  </a:pPr>
                  <a:r>
                    <a:rPr lang="en-US" altLang="zh-CN" sz="1400">
                      <a:ea typeface="宋体" pitchFamily="2" charset="-122"/>
                    </a:rPr>
                    <a:t>Transient </a:t>
                  </a:r>
                  <a:br>
                    <a:rPr lang="en-US" altLang="zh-CN" sz="1400">
                      <a:ea typeface="宋体" pitchFamily="2" charset="-122"/>
                    </a:rPr>
                  </a:br>
                  <a:r>
                    <a:rPr lang="en-US" altLang="zh-CN" sz="1400">
                      <a:ea typeface="宋体" pitchFamily="2" charset="-122"/>
                    </a:rPr>
                    <a:t>System Load</a:t>
                  </a:r>
                </a:p>
                <a:p>
                  <a:pPr algn="ctr" defTabSz="885825">
                    <a:lnSpc>
                      <a:spcPct val="87000"/>
                    </a:lnSpc>
                    <a:spcBef>
                      <a:spcPct val="0"/>
                    </a:spcBef>
                    <a:buClrTx/>
                  </a:pPr>
                  <a:r>
                    <a:rPr lang="en-US" altLang="zh-CN" sz="1400">
                      <a:ea typeface="宋体" pitchFamily="2" charset="-122"/>
                    </a:rPr>
                    <a:t>(TSL)</a:t>
                  </a:r>
                </a:p>
              </p:txBody>
            </p:sp>
            <p:sp>
              <p:nvSpPr>
                <p:cNvPr id="39" name="Line 20"/>
                <p:cNvSpPr>
                  <a:spLocks noChangeShapeType="1"/>
                </p:cNvSpPr>
                <p:nvPr/>
              </p:nvSpPr>
              <p:spPr bwMode="auto">
                <a:xfrm>
                  <a:off x="5488" y="885"/>
                  <a:ext cx="0" cy="2591"/>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40" name="Rectangle 21"/>
                <p:cNvSpPr>
                  <a:spLocks noChangeArrowheads="1"/>
                </p:cNvSpPr>
                <p:nvPr/>
              </p:nvSpPr>
              <p:spPr bwMode="auto">
                <a:xfrm>
                  <a:off x="5050" y="3701"/>
                  <a:ext cx="5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ctr" eaLnBrk="0" hangingPunct="0">
                    <a:spcBef>
                      <a:spcPct val="0"/>
                    </a:spcBef>
                    <a:buClrTx/>
                  </a:pPr>
                  <a:r>
                    <a:rPr lang="en-US" altLang="zh-CN" sz="1400">
                      <a:ea typeface="宋体" pitchFamily="2" charset="-122"/>
                    </a:rPr>
                    <a:t>Shutdown</a:t>
                  </a:r>
                </a:p>
              </p:txBody>
            </p:sp>
            <p:sp>
              <p:nvSpPr>
                <p:cNvPr id="41" name="Rectangle 22"/>
                <p:cNvSpPr>
                  <a:spLocks noChangeArrowheads="1"/>
                </p:cNvSpPr>
                <p:nvPr/>
              </p:nvSpPr>
              <p:spPr bwMode="auto">
                <a:xfrm>
                  <a:off x="5105" y="3153"/>
                  <a:ext cx="382" cy="505"/>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lstStyle/>
                <a:p>
                  <a:pPr algn="ctr" defTabSz="885825">
                    <a:lnSpc>
                      <a:spcPct val="87000"/>
                    </a:lnSpc>
                    <a:spcBef>
                      <a:spcPct val="0"/>
                    </a:spcBef>
                    <a:buClrTx/>
                  </a:pPr>
                  <a:r>
                    <a:rPr lang="en-US" altLang="zh-CN" sz="1400">
                      <a:ea typeface="宋体" pitchFamily="2" charset="-122"/>
                    </a:rPr>
                    <a:t>After Life</a:t>
                  </a:r>
                </a:p>
                <a:p>
                  <a:pPr algn="ctr" defTabSz="885825">
                    <a:lnSpc>
                      <a:spcPct val="87000"/>
                    </a:lnSpc>
                    <a:spcBef>
                      <a:spcPct val="0"/>
                    </a:spcBef>
                    <a:buClrTx/>
                  </a:pPr>
                  <a:r>
                    <a:rPr lang="en-US" altLang="zh-CN" sz="1400">
                      <a:ea typeface="宋体" pitchFamily="2" charset="-122"/>
                    </a:rPr>
                    <a:t>(AL)</a:t>
                  </a:r>
                </a:p>
                <a:p>
                  <a:pPr algn="ctr" defTabSz="885825">
                    <a:lnSpc>
                      <a:spcPct val="87000"/>
                    </a:lnSpc>
                    <a:spcBef>
                      <a:spcPct val="0"/>
                    </a:spcBef>
                    <a:buClrTx/>
                  </a:pPr>
                  <a:endParaRPr lang="en-US" altLang="zh-CN" sz="1400">
                    <a:ea typeface="宋体" pitchFamily="2" charset="-122"/>
                  </a:endParaRPr>
                </a:p>
              </p:txBody>
            </p:sp>
            <p:sp>
              <p:nvSpPr>
                <p:cNvPr id="42" name="Line 23"/>
                <p:cNvSpPr>
                  <a:spLocks noChangeShapeType="1"/>
                </p:cNvSpPr>
                <p:nvPr/>
              </p:nvSpPr>
              <p:spPr bwMode="auto">
                <a:xfrm>
                  <a:off x="5103" y="885"/>
                  <a:ext cx="0" cy="2591"/>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43" name="Line 24"/>
                <p:cNvSpPr>
                  <a:spLocks noChangeShapeType="1"/>
                </p:cNvSpPr>
                <p:nvPr/>
              </p:nvSpPr>
              <p:spPr bwMode="auto">
                <a:xfrm>
                  <a:off x="4085" y="3773"/>
                  <a:ext cx="928" cy="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44" name="Rectangle 25"/>
                <p:cNvSpPr>
                  <a:spLocks noChangeArrowheads="1"/>
                </p:cNvSpPr>
                <p:nvPr/>
              </p:nvSpPr>
              <p:spPr bwMode="auto">
                <a:xfrm>
                  <a:off x="4043" y="3153"/>
                  <a:ext cx="1051" cy="505"/>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lstStyle/>
                <a:p>
                  <a:pPr algn="ctr" defTabSz="885825">
                    <a:lnSpc>
                      <a:spcPct val="87000"/>
                    </a:lnSpc>
                    <a:spcBef>
                      <a:spcPct val="0"/>
                    </a:spcBef>
                    <a:buClrTx/>
                  </a:pPr>
                  <a:r>
                    <a:rPr lang="en-US" altLang="zh-CN" sz="1400">
                      <a:ea typeface="宋体" pitchFamily="2" charset="-122"/>
                    </a:rPr>
                    <a:t>Run Time</a:t>
                  </a:r>
                </a:p>
                <a:p>
                  <a:pPr algn="ctr" defTabSz="885825">
                    <a:lnSpc>
                      <a:spcPct val="87000"/>
                    </a:lnSpc>
                    <a:spcBef>
                      <a:spcPct val="0"/>
                    </a:spcBef>
                    <a:buClrTx/>
                  </a:pPr>
                  <a:r>
                    <a:rPr lang="en-US" altLang="zh-CN" sz="1400">
                      <a:ea typeface="宋体" pitchFamily="2" charset="-122"/>
                    </a:rPr>
                    <a:t>(RT)</a:t>
                  </a:r>
                </a:p>
                <a:p>
                  <a:pPr algn="ctr" defTabSz="885825">
                    <a:lnSpc>
                      <a:spcPct val="87000"/>
                    </a:lnSpc>
                    <a:spcBef>
                      <a:spcPct val="0"/>
                    </a:spcBef>
                    <a:buClrTx/>
                  </a:pPr>
                  <a:endParaRPr lang="en-US" altLang="zh-CN" sz="1400">
                    <a:ea typeface="宋体" pitchFamily="2" charset="-122"/>
                  </a:endParaRPr>
                </a:p>
              </p:txBody>
            </p:sp>
            <p:sp>
              <p:nvSpPr>
                <p:cNvPr id="45" name="Line 26"/>
                <p:cNvSpPr>
                  <a:spLocks noChangeShapeType="1"/>
                </p:cNvSpPr>
                <p:nvPr/>
              </p:nvSpPr>
              <p:spPr bwMode="auto">
                <a:xfrm>
                  <a:off x="4939" y="2741"/>
                  <a:ext cx="239" cy="2"/>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46" name="Rectangle 27"/>
                <p:cNvSpPr>
                  <a:spLocks noChangeArrowheads="1"/>
                </p:cNvSpPr>
                <p:nvPr/>
              </p:nvSpPr>
              <p:spPr bwMode="auto">
                <a:xfrm>
                  <a:off x="5182" y="2586"/>
                  <a:ext cx="223" cy="290"/>
                </a:xfrm>
                <a:prstGeom prst="rect">
                  <a:avLst/>
                </a:prstGeom>
                <a:solidFill>
                  <a:srgbClr val="66FF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nchor="ctr"/>
                <a:lstStyle/>
                <a:p>
                  <a:pPr algn="ctr" eaLnBrk="0" hangingPunct="0">
                    <a:lnSpc>
                      <a:spcPct val="85000"/>
                    </a:lnSpc>
                    <a:spcBef>
                      <a:spcPct val="50000"/>
                    </a:spcBef>
                    <a:buClrTx/>
                  </a:pPr>
                  <a:r>
                    <a:rPr lang="en-US" altLang="zh-CN" sz="1400">
                      <a:ea typeface="宋体" pitchFamily="2" charset="-122"/>
                    </a:rPr>
                    <a:t>?</a:t>
                  </a:r>
                </a:p>
              </p:txBody>
            </p:sp>
            <p:sp>
              <p:nvSpPr>
                <p:cNvPr id="47" name="Rectangle 28"/>
                <p:cNvSpPr>
                  <a:spLocks noChangeArrowheads="1"/>
                </p:cNvSpPr>
                <p:nvPr/>
              </p:nvSpPr>
              <p:spPr bwMode="ltGray">
                <a:xfrm>
                  <a:off x="4176" y="2167"/>
                  <a:ext cx="774" cy="290"/>
                </a:xfrm>
                <a:prstGeom prst="rect">
                  <a:avLst/>
                </a:prstGeom>
                <a:solidFill>
                  <a:srgbClr val="FF00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nchor="ctr"/>
                <a:lstStyle/>
                <a:p>
                  <a:pPr algn="ctr" eaLnBrk="0" hangingPunct="0">
                    <a:lnSpc>
                      <a:spcPct val="85000"/>
                    </a:lnSpc>
                    <a:spcBef>
                      <a:spcPct val="50000"/>
                    </a:spcBef>
                    <a:buClrTx/>
                  </a:pPr>
                  <a:r>
                    <a:rPr lang="en-US" altLang="zh-CN" sz="1400">
                      <a:solidFill>
                        <a:schemeClr val="bg1"/>
                      </a:solidFill>
                      <a:ea typeface="宋体" pitchFamily="2" charset="-122"/>
                    </a:rPr>
                    <a:t>OS-Present</a:t>
                  </a:r>
                  <a:br>
                    <a:rPr lang="en-US" altLang="zh-CN" sz="1400">
                      <a:solidFill>
                        <a:schemeClr val="bg1"/>
                      </a:solidFill>
                      <a:ea typeface="宋体" pitchFamily="2" charset="-122"/>
                    </a:rPr>
                  </a:br>
                  <a:r>
                    <a:rPr lang="en-US" altLang="zh-CN" sz="1400">
                      <a:solidFill>
                        <a:schemeClr val="bg1"/>
                      </a:solidFill>
                      <a:ea typeface="宋体" pitchFamily="2" charset="-122"/>
                    </a:rPr>
                    <a:t>App</a:t>
                  </a:r>
                </a:p>
              </p:txBody>
            </p:sp>
            <p:grpSp>
              <p:nvGrpSpPr>
                <p:cNvPr id="48" name="Group 29"/>
                <p:cNvGrpSpPr>
                  <a:grpSpLocks/>
                </p:cNvGrpSpPr>
                <p:nvPr/>
              </p:nvGrpSpPr>
              <p:grpSpPr bwMode="auto">
                <a:xfrm>
                  <a:off x="4510" y="2455"/>
                  <a:ext cx="96" cy="132"/>
                  <a:chOff x="4510" y="2493"/>
                  <a:chExt cx="96" cy="132"/>
                </a:xfrm>
              </p:grpSpPr>
              <p:sp>
                <p:nvSpPr>
                  <p:cNvPr id="100" name="Arc 30"/>
                  <p:cNvSpPr>
                    <a:spLocks/>
                  </p:cNvSpPr>
                  <p:nvPr/>
                </p:nvSpPr>
                <p:spPr bwMode="auto">
                  <a:xfrm rot="16200000">
                    <a:off x="4501" y="2520"/>
                    <a:ext cx="132" cy="78"/>
                  </a:xfrm>
                  <a:custGeom>
                    <a:avLst/>
                    <a:gdLst>
                      <a:gd name="G0" fmla="+- 18767 0 0"/>
                      <a:gd name="G1" fmla="+- 0 0 0"/>
                      <a:gd name="G2" fmla="+- 21600 0 0"/>
                      <a:gd name="T0" fmla="*/ 36732 w 36732"/>
                      <a:gd name="T1" fmla="*/ 11993 h 21600"/>
                      <a:gd name="T2" fmla="*/ 0 w 36732"/>
                      <a:gd name="T3" fmla="*/ 10694 h 21600"/>
                      <a:gd name="T4" fmla="*/ 18767 w 36732"/>
                      <a:gd name="T5" fmla="*/ 0 h 21600"/>
                    </a:gdLst>
                    <a:ahLst/>
                    <a:cxnLst>
                      <a:cxn ang="0">
                        <a:pos x="T0" y="T1"/>
                      </a:cxn>
                      <a:cxn ang="0">
                        <a:pos x="T2" y="T3"/>
                      </a:cxn>
                      <a:cxn ang="0">
                        <a:pos x="T4" y="T5"/>
                      </a:cxn>
                    </a:cxnLst>
                    <a:rect l="0" t="0" r="r" b="b"/>
                    <a:pathLst>
                      <a:path w="36732" h="21600" fill="none" extrusionOk="0">
                        <a:moveTo>
                          <a:pt x="36731" y="11992"/>
                        </a:moveTo>
                        <a:cubicBezTo>
                          <a:pt x="32724" y="17995"/>
                          <a:pt x="25984" y="21599"/>
                          <a:pt x="18767" y="21600"/>
                        </a:cubicBezTo>
                        <a:cubicBezTo>
                          <a:pt x="11006" y="21600"/>
                          <a:pt x="3842" y="17436"/>
                          <a:pt x="0" y="10693"/>
                        </a:cubicBezTo>
                      </a:path>
                      <a:path w="36732" h="21600" stroke="0" extrusionOk="0">
                        <a:moveTo>
                          <a:pt x="36731" y="11992"/>
                        </a:moveTo>
                        <a:cubicBezTo>
                          <a:pt x="32724" y="17995"/>
                          <a:pt x="25984" y="21599"/>
                          <a:pt x="18767" y="21600"/>
                        </a:cubicBezTo>
                        <a:cubicBezTo>
                          <a:pt x="11006" y="21600"/>
                          <a:pt x="3842" y="17436"/>
                          <a:pt x="0" y="10693"/>
                        </a:cubicBezTo>
                        <a:lnTo>
                          <a:pt x="18767" y="0"/>
                        </a:lnTo>
                        <a:close/>
                      </a:path>
                    </a:pathLst>
                  </a:custGeom>
                  <a:noFill/>
                  <a:ln w="12700" cap="rnd">
                    <a:solidFill>
                      <a:schemeClr val="tx1"/>
                    </a:solidFill>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101" name="Arc 31"/>
                  <p:cNvSpPr>
                    <a:spLocks/>
                  </p:cNvSpPr>
                  <p:nvPr/>
                </p:nvSpPr>
                <p:spPr bwMode="auto">
                  <a:xfrm rot="5400000">
                    <a:off x="4483" y="2520"/>
                    <a:ext cx="132" cy="78"/>
                  </a:xfrm>
                  <a:custGeom>
                    <a:avLst/>
                    <a:gdLst>
                      <a:gd name="G0" fmla="+- 18767 0 0"/>
                      <a:gd name="G1" fmla="+- 0 0 0"/>
                      <a:gd name="G2" fmla="+- 21600 0 0"/>
                      <a:gd name="T0" fmla="*/ 36732 w 36732"/>
                      <a:gd name="T1" fmla="*/ 11993 h 21600"/>
                      <a:gd name="T2" fmla="*/ 0 w 36732"/>
                      <a:gd name="T3" fmla="*/ 10694 h 21600"/>
                      <a:gd name="T4" fmla="*/ 18767 w 36732"/>
                      <a:gd name="T5" fmla="*/ 0 h 21600"/>
                    </a:gdLst>
                    <a:ahLst/>
                    <a:cxnLst>
                      <a:cxn ang="0">
                        <a:pos x="T0" y="T1"/>
                      </a:cxn>
                      <a:cxn ang="0">
                        <a:pos x="T2" y="T3"/>
                      </a:cxn>
                      <a:cxn ang="0">
                        <a:pos x="T4" y="T5"/>
                      </a:cxn>
                    </a:cxnLst>
                    <a:rect l="0" t="0" r="r" b="b"/>
                    <a:pathLst>
                      <a:path w="36732" h="21600" fill="none" extrusionOk="0">
                        <a:moveTo>
                          <a:pt x="36731" y="11992"/>
                        </a:moveTo>
                        <a:cubicBezTo>
                          <a:pt x="32724" y="17995"/>
                          <a:pt x="25984" y="21599"/>
                          <a:pt x="18767" y="21600"/>
                        </a:cubicBezTo>
                        <a:cubicBezTo>
                          <a:pt x="11006" y="21600"/>
                          <a:pt x="3842" y="17436"/>
                          <a:pt x="0" y="10693"/>
                        </a:cubicBezTo>
                      </a:path>
                      <a:path w="36732" h="21600" stroke="0" extrusionOk="0">
                        <a:moveTo>
                          <a:pt x="36731" y="11992"/>
                        </a:moveTo>
                        <a:cubicBezTo>
                          <a:pt x="32724" y="17995"/>
                          <a:pt x="25984" y="21599"/>
                          <a:pt x="18767" y="21600"/>
                        </a:cubicBezTo>
                        <a:cubicBezTo>
                          <a:pt x="11006" y="21600"/>
                          <a:pt x="3842" y="17436"/>
                          <a:pt x="0" y="10693"/>
                        </a:cubicBezTo>
                        <a:lnTo>
                          <a:pt x="18767" y="0"/>
                        </a:lnTo>
                        <a:close/>
                      </a:path>
                    </a:pathLst>
                  </a:custGeom>
                  <a:noFill/>
                  <a:ln w="12700" cap="rnd">
                    <a:solidFill>
                      <a:schemeClr val="tx1"/>
                    </a:solidFill>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grpSp>
            <p:sp>
              <p:nvSpPr>
                <p:cNvPr id="49" name="Line 32"/>
                <p:cNvSpPr>
                  <a:spLocks noChangeShapeType="1"/>
                </p:cNvSpPr>
                <p:nvPr/>
              </p:nvSpPr>
              <p:spPr bwMode="auto">
                <a:xfrm>
                  <a:off x="3881" y="2745"/>
                  <a:ext cx="282"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0" name="Rectangle 33"/>
                <p:cNvSpPr>
                  <a:spLocks noChangeArrowheads="1"/>
                </p:cNvSpPr>
                <p:nvPr/>
              </p:nvSpPr>
              <p:spPr bwMode="ltGray">
                <a:xfrm>
                  <a:off x="4176" y="2589"/>
                  <a:ext cx="774" cy="290"/>
                </a:xfrm>
                <a:prstGeom prst="rect">
                  <a:avLst/>
                </a:prstGeom>
                <a:solidFill>
                  <a:srgbClr val="FF00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nchor="ctr"/>
                <a:lstStyle/>
                <a:p>
                  <a:pPr algn="ctr" eaLnBrk="0" hangingPunct="0">
                    <a:lnSpc>
                      <a:spcPct val="85000"/>
                    </a:lnSpc>
                    <a:spcBef>
                      <a:spcPct val="50000"/>
                    </a:spcBef>
                    <a:buClrTx/>
                  </a:pPr>
                  <a:r>
                    <a:rPr lang="en-US" altLang="zh-CN" sz="1400">
                      <a:solidFill>
                        <a:schemeClr val="bg1"/>
                      </a:solidFill>
                      <a:ea typeface="宋体" pitchFamily="2" charset="-122"/>
                    </a:rPr>
                    <a:t>Final OS Environment</a:t>
                  </a:r>
                </a:p>
              </p:txBody>
            </p:sp>
            <p:sp>
              <p:nvSpPr>
                <p:cNvPr id="51" name="Line 34"/>
                <p:cNvSpPr>
                  <a:spLocks noChangeShapeType="1"/>
                </p:cNvSpPr>
                <p:nvPr/>
              </p:nvSpPr>
              <p:spPr bwMode="auto">
                <a:xfrm>
                  <a:off x="3045" y="2345"/>
                  <a:ext cx="237" cy="237"/>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2" name="Rectangle 35"/>
                <p:cNvSpPr>
                  <a:spLocks noChangeArrowheads="1"/>
                </p:cNvSpPr>
                <p:nvPr/>
              </p:nvSpPr>
              <p:spPr bwMode="ltGray">
                <a:xfrm>
                  <a:off x="3136" y="2591"/>
                  <a:ext cx="782" cy="290"/>
                </a:xfrm>
                <a:prstGeom prst="rect">
                  <a:avLst/>
                </a:prstGeom>
                <a:solidFill>
                  <a:srgbClr val="FF00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nchor="ctr"/>
                <a:lstStyle/>
                <a:p>
                  <a:pPr algn="ctr" eaLnBrk="0" hangingPunct="0">
                    <a:lnSpc>
                      <a:spcPct val="85000"/>
                    </a:lnSpc>
                    <a:spcBef>
                      <a:spcPct val="50000"/>
                    </a:spcBef>
                    <a:buClrTx/>
                  </a:pPr>
                  <a:r>
                    <a:rPr lang="en-US" altLang="zh-CN" sz="1400" dirty="0">
                      <a:solidFill>
                        <a:schemeClr val="bg1"/>
                      </a:solidFill>
                      <a:ea typeface="宋体" pitchFamily="2" charset="-122"/>
                    </a:rPr>
                    <a:t>Final OS Boot Loader</a:t>
                  </a:r>
                </a:p>
              </p:txBody>
            </p:sp>
            <p:sp>
              <p:nvSpPr>
                <p:cNvPr id="55" name="Rectangle 40"/>
                <p:cNvSpPr>
                  <a:spLocks noChangeArrowheads="1"/>
                </p:cNvSpPr>
                <p:nvPr/>
              </p:nvSpPr>
              <p:spPr bwMode="ltGray">
                <a:xfrm>
                  <a:off x="3140" y="1342"/>
                  <a:ext cx="782" cy="290"/>
                </a:xfrm>
                <a:prstGeom prst="rect">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nchor="ctr"/>
                <a:lstStyle/>
                <a:p>
                  <a:pPr algn="ctr" eaLnBrk="0" hangingPunct="0">
                    <a:lnSpc>
                      <a:spcPct val="85000"/>
                    </a:lnSpc>
                    <a:spcBef>
                      <a:spcPct val="50000"/>
                    </a:spcBef>
                    <a:buClrTx/>
                  </a:pPr>
                  <a:r>
                    <a:rPr lang="en-US" altLang="zh-CN" sz="1400" dirty="0" smtClean="0">
                      <a:ea typeface="宋体" pitchFamily="2" charset="-122"/>
                    </a:rPr>
                    <a:t>OS Absent Application</a:t>
                  </a:r>
                  <a:endParaRPr lang="en-US" altLang="zh-CN" sz="1400" dirty="0">
                    <a:ea typeface="宋体" pitchFamily="2" charset="-122"/>
                  </a:endParaRPr>
                </a:p>
              </p:txBody>
            </p:sp>
            <p:grpSp>
              <p:nvGrpSpPr>
                <p:cNvPr id="56" name="Group 41"/>
                <p:cNvGrpSpPr>
                  <a:grpSpLocks/>
                </p:cNvGrpSpPr>
                <p:nvPr/>
              </p:nvGrpSpPr>
              <p:grpSpPr bwMode="auto">
                <a:xfrm>
                  <a:off x="3451" y="1640"/>
                  <a:ext cx="96" cy="134"/>
                  <a:chOff x="3451" y="1678"/>
                  <a:chExt cx="96" cy="134"/>
                </a:xfrm>
              </p:grpSpPr>
              <p:sp>
                <p:nvSpPr>
                  <p:cNvPr id="96" name="Arc 42"/>
                  <p:cNvSpPr>
                    <a:spLocks/>
                  </p:cNvSpPr>
                  <p:nvPr/>
                </p:nvSpPr>
                <p:spPr bwMode="auto">
                  <a:xfrm rot="16200000">
                    <a:off x="3441" y="1706"/>
                    <a:ext cx="134" cy="78"/>
                  </a:xfrm>
                  <a:custGeom>
                    <a:avLst/>
                    <a:gdLst>
                      <a:gd name="G0" fmla="+- 18746 0 0"/>
                      <a:gd name="G1" fmla="+- 0 0 0"/>
                      <a:gd name="G2" fmla="+- 21600 0 0"/>
                      <a:gd name="T0" fmla="*/ 36690 w 36690"/>
                      <a:gd name="T1" fmla="*/ 12023 h 21600"/>
                      <a:gd name="T2" fmla="*/ 0 w 36690"/>
                      <a:gd name="T3" fmla="*/ 10731 h 21600"/>
                      <a:gd name="T4" fmla="*/ 18746 w 36690"/>
                      <a:gd name="T5" fmla="*/ 0 h 21600"/>
                    </a:gdLst>
                    <a:ahLst/>
                    <a:cxnLst>
                      <a:cxn ang="0">
                        <a:pos x="T0" y="T1"/>
                      </a:cxn>
                      <a:cxn ang="0">
                        <a:pos x="T2" y="T3"/>
                      </a:cxn>
                      <a:cxn ang="0">
                        <a:pos x="T4" y="T5"/>
                      </a:cxn>
                    </a:cxnLst>
                    <a:rect l="0" t="0" r="r" b="b"/>
                    <a:pathLst>
                      <a:path w="36690" h="21600" fill="none" extrusionOk="0">
                        <a:moveTo>
                          <a:pt x="36690" y="12023"/>
                        </a:moveTo>
                        <a:cubicBezTo>
                          <a:pt x="32680" y="18008"/>
                          <a:pt x="25950" y="21599"/>
                          <a:pt x="18746" y="21600"/>
                        </a:cubicBezTo>
                        <a:cubicBezTo>
                          <a:pt x="11000" y="21600"/>
                          <a:pt x="3848" y="17452"/>
                          <a:pt x="0" y="10730"/>
                        </a:cubicBezTo>
                      </a:path>
                      <a:path w="36690" h="21600" stroke="0" extrusionOk="0">
                        <a:moveTo>
                          <a:pt x="36690" y="12023"/>
                        </a:moveTo>
                        <a:cubicBezTo>
                          <a:pt x="32680" y="18008"/>
                          <a:pt x="25950" y="21599"/>
                          <a:pt x="18746" y="21600"/>
                        </a:cubicBezTo>
                        <a:cubicBezTo>
                          <a:pt x="11000" y="21600"/>
                          <a:pt x="3848" y="17452"/>
                          <a:pt x="0" y="10730"/>
                        </a:cubicBezTo>
                        <a:lnTo>
                          <a:pt x="18746" y="0"/>
                        </a:lnTo>
                        <a:close/>
                      </a:path>
                    </a:pathLst>
                  </a:custGeom>
                  <a:noFill/>
                  <a:ln w="12700" cap="rnd">
                    <a:solidFill>
                      <a:schemeClr val="tx1"/>
                    </a:solidFill>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97" name="Arc 43"/>
                  <p:cNvSpPr>
                    <a:spLocks/>
                  </p:cNvSpPr>
                  <p:nvPr/>
                </p:nvSpPr>
                <p:spPr bwMode="auto">
                  <a:xfrm rot="5400000">
                    <a:off x="3423" y="1706"/>
                    <a:ext cx="134" cy="78"/>
                  </a:xfrm>
                  <a:custGeom>
                    <a:avLst/>
                    <a:gdLst>
                      <a:gd name="G0" fmla="+- 18746 0 0"/>
                      <a:gd name="G1" fmla="+- 0 0 0"/>
                      <a:gd name="G2" fmla="+- 21600 0 0"/>
                      <a:gd name="T0" fmla="*/ 36690 w 36690"/>
                      <a:gd name="T1" fmla="*/ 12023 h 21600"/>
                      <a:gd name="T2" fmla="*/ 0 w 36690"/>
                      <a:gd name="T3" fmla="*/ 10731 h 21600"/>
                      <a:gd name="T4" fmla="*/ 18746 w 36690"/>
                      <a:gd name="T5" fmla="*/ 0 h 21600"/>
                    </a:gdLst>
                    <a:ahLst/>
                    <a:cxnLst>
                      <a:cxn ang="0">
                        <a:pos x="T0" y="T1"/>
                      </a:cxn>
                      <a:cxn ang="0">
                        <a:pos x="T2" y="T3"/>
                      </a:cxn>
                      <a:cxn ang="0">
                        <a:pos x="T4" y="T5"/>
                      </a:cxn>
                    </a:cxnLst>
                    <a:rect l="0" t="0" r="r" b="b"/>
                    <a:pathLst>
                      <a:path w="36690" h="21600" fill="none" extrusionOk="0">
                        <a:moveTo>
                          <a:pt x="36690" y="12023"/>
                        </a:moveTo>
                        <a:cubicBezTo>
                          <a:pt x="32680" y="18008"/>
                          <a:pt x="25950" y="21599"/>
                          <a:pt x="18746" y="21600"/>
                        </a:cubicBezTo>
                        <a:cubicBezTo>
                          <a:pt x="11000" y="21600"/>
                          <a:pt x="3848" y="17452"/>
                          <a:pt x="0" y="10730"/>
                        </a:cubicBezTo>
                      </a:path>
                      <a:path w="36690" h="21600" stroke="0" extrusionOk="0">
                        <a:moveTo>
                          <a:pt x="36690" y="12023"/>
                        </a:moveTo>
                        <a:cubicBezTo>
                          <a:pt x="32680" y="18008"/>
                          <a:pt x="25950" y="21599"/>
                          <a:pt x="18746" y="21600"/>
                        </a:cubicBezTo>
                        <a:cubicBezTo>
                          <a:pt x="11000" y="21600"/>
                          <a:pt x="3848" y="17452"/>
                          <a:pt x="0" y="10730"/>
                        </a:cubicBezTo>
                        <a:lnTo>
                          <a:pt x="18746" y="0"/>
                        </a:lnTo>
                        <a:close/>
                      </a:path>
                    </a:pathLst>
                  </a:custGeom>
                  <a:noFill/>
                  <a:ln w="12700" cap="rnd">
                    <a:solidFill>
                      <a:schemeClr val="tx1"/>
                    </a:solidFill>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grpSp>
            <p:sp>
              <p:nvSpPr>
                <p:cNvPr id="57" name="Rectangle 44"/>
                <p:cNvSpPr>
                  <a:spLocks noChangeArrowheads="1"/>
                </p:cNvSpPr>
                <p:nvPr/>
              </p:nvSpPr>
              <p:spPr bwMode="ltGray">
                <a:xfrm>
                  <a:off x="3140" y="1770"/>
                  <a:ext cx="782" cy="290"/>
                </a:xfrm>
                <a:prstGeom prst="rect">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nchor="ctr"/>
                <a:lstStyle/>
                <a:p>
                  <a:pPr algn="ctr" eaLnBrk="0" hangingPunct="0">
                    <a:lnSpc>
                      <a:spcPct val="85000"/>
                    </a:lnSpc>
                    <a:spcBef>
                      <a:spcPct val="50000"/>
                    </a:spcBef>
                    <a:buClrTx/>
                  </a:pPr>
                  <a:r>
                    <a:rPr lang="en-US" altLang="zh-CN" sz="1400">
                      <a:ea typeface="宋体" pitchFamily="2" charset="-122"/>
                    </a:rPr>
                    <a:t>Transient OS Boot Loader</a:t>
                  </a:r>
                </a:p>
              </p:txBody>
            </p:sp>
            <p:grpSp>
              <p:nvGrpSpPr>
                <p:cNvPr id="58" name="Group 45"/>
                <p:cNvGrpSpPr>
                  <a:grpSpLocks/>
                </p:cNvGrpSpPr>
                <p:nvPr/>
              </p:nvGrpSpPr>
              <p:grpSpPr bwMode="auto">
                <a:xfrm>
                  <a:off x="3136" y="2078"/>
                  <a:ext cx="129" cy="178"/>
                  <a:chOff x="3136" y="2116"/>
                  <a:chExt cx="129" cy="178"/>
                </a:xfrm>
              </p:grpSpPr>
              <p:sp>
                <p:nvSpPr>
                  <p:cNvPr id="94" name="Arc 46"/>
                  <p:cNvSpPr>
                    <a:spLocks/>
                  </p:cNvSpPr>
                  <p:nvPr/>
                </p:nvSpPr>
                <p:spPr bwMode="auto">
                  <a:xfrm rot="18180000">
                    <a:off x="3129" y="2157"/>
                    <a:ext cx="164" cy="109"/>
                  </a:xfrm>
                  <a:custGeom>
                    <a:avLst/>
                    <a:gdLst>
                      <a:gd name="G0" fmla="+- 18796 0 0"/>
                      <a:gd name="G1" fmla="+- 0 0 0"/>
                      <a:gd name="G2" fmla="+- 21600 0 0"/>
                      <a:gd name="T0" fmla="*/ 36819 w 36819"/>
                      <a:gd name="T1" fmla="*/ 11905 h 21600"/>
                      <a:gd name="T2" fmla="*/ 0 w 36819"/>
                      <a:gd name="T3" fmla="*/ 10642 h 21600"/>
                      <a:gd name="T4" fmla="*/ 18796 w 36819"/>
                      <a:gd name="T5" fmla="*/ 0 h 21600"/>
                    </a:gdLst>
                    <a:ahLst/>
                    <a:cxnLst>
                      <a:cxn ang="0">
                        <a:pos x="T0" y="T1"/>
                      </a:cxn>
                      <a:cxn ang="0">
                        <a:pos x="T2" y="T3"/>
                      </a:cxn>
                      <a:cxn ang="0">
                        <a:pos x="T4" y="T5"/>
                      </a:cxn>
                    </a:cxnLst>
                    <a:rect l="0" t="0" r="r" b="b"/>
                    <a:pathLst>
                      <a:path w="36819" h="21600" fill="none" extrusionOk="0">
                        <a:moveTo>
                          <a:pt x="36819" y="11905"/>
                        </a:moveTo>
                        <a:cubicBezTo>
                          <a:pt x="32820" y="17958"/>
                          <a:pt x="26050" y="21599"/>
                          <a:pt x="18796" y="21600"/>
                        </a:cubicBezTo>
                        <a:cubicBezTo>
                          <a:pt x="11014" y="21600"/>
                          <a:pt x="3833" y="17414"/>
                          <a:pt x="-1" y="10642"/>
                        </a:cubicBezTo>
                      </a:path>
                      <a:path w="36819" h="21600" stroke="0" extrusionOk="0">
                        <a:moveTo>
                          <a:pt x="36819" y="11905"/>
                        </a:moveTo>
                        <a:cubicBezTo>
                          <a:pt x="32820" y="17958"/>
                          <a:pt x="26050" y="21599"/>
                          <a:pt x="18796" y="21600"/>
                        </a:cubicBezTo>
                        <a:cubicBezTo>
                          <a:pt x="11014" y="21600"/>
                          <a:pt x="3833" y="17414"/>
                          <a:pt x="-1" y="10642"/>
                        </a:cubicBezTo>
                        <a:lnTo>
                          <a:pt x="18796" y="0"/>
                        </a:lnTo>
                        <a:close/>
                      </a:path>
                    </a:pathLst>
                  </a:custGeom>
                  <a:noFill/>
                  <a:ln w="12700" cap="rnd">
                    <a:solidFill>
                      <a:schemeClr val="tx1"/>
                    </a:solidFill>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95" name="Arc 47"/>
                  <p:cNvSpPr>
                    <a:spLocks/>
                  </p:cNvSpPr>
                  <p:nvPr/>
                </p:nvSpPr>
                <p:spPr bwMode="auto">
                  <a:xfrm rot="7380000">
                    <a:off x="3109" y="2143"/>
                    <a:ext cx="164" cy="109"/>
                  </a:xfrm>
                  <a:custGeom>
                    <a:avLst/>
                    <a:gdLst>
                      <a:gd name="G0" fmla="+- 18796 0 0"/>
                      <a:gd name="G1" fmla="+- 0 0 0"/>
                      <a:gd name="G2" fmla="+- 21600 0 0"/>
                      <a:gd name="T0" fmla="*/ 36819 w 36819"/>
                      <a:gd name="T1" fmla="*/ 11905 h 21600"/>
                      <a:gd name="T2" fmla="*/ 0 w 36819"/>
                      <a:gd name="T3" fmla="*/ 10642 h 21600"/>
                      <a:gd name="T4" fmla="*/ 18796 w 36819"/>
                      <a:gd name="T5" fmla="*/ 0 h 21600"/>
                    </a:gdLst>
                    <a:ahLst/>
                    <a:cxnLst>
                      <a:cxn ang="0">
                        <a:pos x="T0" y="T1"/>
                      </a:cxn>
                      <a:cxn ang="0">
                        <a:pos x="T2" y="T3"/>
                      </a:cxn>
                      <a:cxn ang="0">
                        <a:pos x="T4" y="T5"/>
                      </a:cxn>
                    </a:cxnLst>
                    <a:rect l="0" t="0" r="r" b="b"/>
                    <a:pathLst>
                      <a:path w="36819" h="21600" fill="none" extrusionOk="0">
                        <a:moveTo>
                          <a:pt x="36819" y="11905"/>
                        </a:moveTo>
                        <a:cubicBezTo>
                          <a:pt x="32820" y="17958"/>
                          <a:pt x="26050" y="21599"/>
                          <a:pt x="18796" y="21600"/>
                        </a:cubicBezTo>
                        <a:cubicBezTo>
                          <a:pt x="11014" y="21600"/>
                          <a:pt x="3833" y="17414"/>
                          <a:pt x="-1" y="10642"/>
                        </a:cubicBezTo>
                      </a:path>
                      <a:path w="36819" h="21600" stroke="0" extrusionOk="0">
                        <a:moveTo>
                          <a:pt x="36819" y="11905"/>
                        </a:moveTo>
                        <a:cubicBezTo>
                          <a:pt x="32820" y="17958"/>
                          <a:pt x="26050" y="21599"/>
                          <a:pt x="18796" y="21600"/>
                        </a:cubicBezTo>
                        <a:cubicBezTo>
                          <a:pt x="11014" y="21600"/>
                          <a:pt x="3833" y="17414"/>
                          <a:pt x="-1" y="10642"/>
                        </a:cubicBezTo>
                        <a:lnTo>
                          <a:pt x="18796" y="0"/>
                        </a:lnTo>
                        <a:close/>
                      </a:path>
                    </a:pathLst>
                  </a:custGeom>
                  <a:noFill/>
                  <a:ln w="12700" cap="rnd">
                    <a:solidFill>
                      <a:schemeClr val="tx1"/>
                    </a:solidFill>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grpSp>
            <p:sp>
              <p:nvSpPr>
                <p:cNvPr id="59" name="Line 48"/>
                <p:cNvSpPr>
                  <a:spLocks noChangeShapeType="1"/>
                </p:cNvSpPr>
                <p:nvPr/>
              </p:nvSpPr>
              <p:spPr bwMode="auto">
                <a:xfrm>
                  <a:off x="1964" y="2332"/>
                  <a:ext cx="390"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60" name="Oval 49"/>
                <p:cNvSpPr>
                  <a:spLocks noChangeArrowheads="1"/>
                </p:cNvSpPr>
                <p:nvPr/>
              </p:nvSpPr>
              <p:spPr bwMode="auto">
                <a:xfrm>
                  <a:off x="2354" y="2191"/>
                  <a:ext cx="893" cy="282"/>
                </a:xfrm>
                <a:prstGeom prst="ellipse">
                  <a:avLst/>
                </a:prstGeom>
                <a:solidFill>
                  <a:srgbClr val="66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nchor="ctr"/>
                <a:lstStyle/>
                <a:p>
                  <a:pPr algn="ctr" eaLnBrk="0" hangingPunct="0">
                    <a:lnSpc>
                      <a:spcPct val="85000"/>
                    </a:lnSpc>
                    <a:spcBef>
                      <a:spcPct val="50000"/>
                    </a:spcBef>
                    <a:buClrTx/>
                  </a:pPr>
                  <a:r>
                    <a:rPr lang="en-US" altLang="zh-CN" sz="1400">
                      <a:ea typeface="宋体" pitchFamily="2" charset="-122"/>
                    </a:rPr>
                    <a:t>Boot Manager</a:t>
                  </a:r>
                </a:p>
              </p:txBody>
            </p:sp>
            <p:sp>
              <p:nvSpPr>
                <p:cNvPr id="61" name="Rectangle 50"/>
                <p:cNvSpPr>
                  <a:spLocks noChangeArrowheads="1"/>
                </p:cNvSpPr>
                <p:nvPr/>
              </p:nvSpPr>
              <p:spPr bwMode="gray">
                <a:xfrm>
                  <a:off x="883" y="1144"/>
                  <a:ext cx="502" cy="257"/>
                </a:xfrm>
                <a:prstGeom prst="rect">
                  <a:avLst/>
                </a:prstGeom>
                <a:solidFill>
                  <a:srgbClr val="0000FF"/>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nchor="ctr"/>
                <a:lstStyle/>
                <a:p>
                  <a:pPr algn="ctr" eaLnBrk="0" hangingPunct="0">
                    <a:lnSpc>
                      <a:spcPct val="85000"/>
                    </a:lnSpc>
                    <a:spcBef>
                      <a:spcPct val="50000"/>
                    </a:spcBef>
                    <a:buClrTx/>
                  </a:pPr>
                  <a:r>
                    <a:rPr lang="en-US" altLang="zh-CN" sz="1400">
                      <a:solidFill>
                        <a:schemeClr val="bg1"/>
                      </a:solidFill>
                      <a:ea typeface="宋体" pitchFamily="2" charset="-122"/>
                    </a:rPr>
                    <a:t>CPU</a:t>
                  </a:r>
                  <a:br>
                    <a:rPr lang="en-US" altLang="zh-CN" sz="1400">
                      <a:solidFill>
                        <a:schemeClr val="bg1"/>
                      </a:solidFill>
                      <a:ea typeface="宋体" pitchFamily="2" charset="-122"/>
                    </a:rPr>
                  </a:br>
                  <a:r>
                    <a:rPr lang="en-US" altLang="zh-CN" sz="1400">
                      <a:solidFill>
                        <a:schemeClr val="bg1"/>
                      </a:solidFill>
                      <a:ea typeface="宋体" pitchFamily="2" charset="-122"/>
                    </a:rPr>
                    <a:t>Init</a:t>
                  </a:r>
                </a:p>
              </p:txBody>
            </p:sp>
            <p:sp>
              <p:nvSpPr>
                <p:cNvPr id="62" name="Rectangle 51"/>
                <p:cNvSpPr>
                  <a:spLocks noChangeArrowheads="1"/>
                </p:cNvSpPr>
                <p:nvPr/>
              </p:nvSpPr>
              <p:spPr bwMode="gray">
                <a:xfrm>
                  <a:off x="883" y="1442"/>
                  <a:ext cx="502" cy="257"/>
                </a:xfrm>
                <a:prstGeom prst="rect">
                  <a:avLst/>
                </a:prstGeom>
                <a:solidFill>
                  <a:srgbClr val="0000FF"/>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nchor="ctr"/>
                <a:lstStyle/>
                <a:p>
                  <a:pPr algn="ctr" eaLnBrk="0" hangingPunct="0">
                    <a:lnSpc>
                      <a:spcPct val="85000"/>
                    </a:lnSpc>
                    <a:spcBef>
                      <a:spcPct val="50000"/>
                    </a:spcBef>
                    <a:buClrTx/>
                  </a:pPr>
                  <a:r>
                    <a:rPr lang="en-US" altLang="zh-CN" sz="1400">
                      <a:solidFill>
                        <a:schemeClr val="bg1"/>
                      </a:solidFill>
                      <a:ea typeface="宋体" pitchFamily="2" charset="-122"/>
                    </a:rPr>
                    <a:t>Chipset Init</a:t>
                  </a:r>
                </a:p>
              </p:txBody>
            </p:sp>
            <p:sp>
              <p:nvSpPr>
                <p:cNvPr id="63" name="Rectangle 52"/>
                <p:cNvSpPr>
                  <a:spLocks noChangeArrowheads="1"/>
                </p:cNvSpPr>
                <p:nvPr/>
              </p:nvSpPr>
              <p:spPr bwMode="auto">
                <a:xfrm>
                  <a:off x="883" y="1744"/>
                  <a:ext cx="502" cy="257"/>
                </a:xfrm>
                <a:prstGeom prst="rect">
                  <a:avLst/>
                </a:prstGeom>
                <a:solidFill>
                  <a:srgbClr val="66FF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nchor="ctr"/>
                <a:lstStyle/>
                <a:p>
                  <a:pPr algn="ctr" eaLnBrk="0" hangingPunct="0">
                    <a:lnSpc>
                      <a:spcPct val="85000"/>
                    </a:lnSpc>
                    <a:spcBef>
                      <a:spcPct val="50000"/>
                    </a:spcBef>
                    <a:buClrTx/>
                  </a:pPr>
                  <a:r>
                    <a:rPr lang="en-US" altLang="zh-CN" sz="1400">
                      <a:ea typeface="宋体" pitchFamily="2" charset="-122"/>
                    </a:rPr>
                    <a:t>Board Init</a:t>
                  </a:r>
                </a:p>
              </p:txBody>
            </p:sp>
            <p:sp>
              <p:nvSpPr>
                <p:cNvPr id="64" name="Rectangle 53"/>
                <p:cNvSpPr>
                  <a:spLocks noChangeArrowheads="1"/>
                </p:cNvSpPr>
                <p:nvPr/>
              </p:nvSpPr>
              <p:spPr bwMode="ltGray">
                <a:xfrm>
                  <a:off x="1814" y="1257"/>
                  <a:ext cx="510" cy="532"/>
                </a:xfrm>
                <a:prstGeom prst="rect">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nchor="ctr"/>
                <a:lstStyle/>
                <a:p>
                  <a:pPr algn="ctr" eaLnBrk="0" hangingPunct="0">
                    <a:lnSpc>
                      <a:spcPct val="85000"/>
                    </a:lnSpc>
                    <a:spcBef>
                      <a:spcPct val="50000"/>
                    </a:spcBef>
                    <a:buClrTx/>
                  </a:pPr>
                  <a:endParaRPr lang="zh-CN" altLang="zh-CN" sz="2400" b="0">
                    <a:latin typeface="Times New Roman" pitchFamily="18" charset="0"/>
                  </a:endParaRPr>
                </a:p>
              </p:txBody>
            </p:sp>
            <p:sp>
              <p:nvSpPr>
                <p:cNvPr id="65" name="Rectangle 54"/>
                <p:cNvSpPr>
                  <a:spLocks noChangeArrowheads="1"/>
                </p:cNvSpPr>
                <p:nvPr/>
              </p:nvSpPr>
              <p:spPr bwMode="ltGray">
                <a:xfrm>
                  <a:off x="1783" y="1303"/>
                  <a:ext cx="510" cy="531"/>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nchor="ctr"/>
                <a:lstStyle/>
                <a:p>
                  <a:pPr algn="ctr" eaLnBrk="0" hangingPunct="0">
                    <a:lnSpc>
                      <a:spcPct val="85000"/>
                    </a:lnSpc>
                    <a:spcBef>
                      <a:spcPct val="50000"/>
                    </a:spcBef>
                    <a:buClrTx/>
                  </a:pPr>
                  <a:endParaRPr lang="zh-CN" altLang="zh-CN" sz="2400" b="0">
                    <a:latin typeface="Times New Roman" pitchFamily="18" charset="0"/>
                  </a:endParaRPr>
                </a:p>
              </p:txBody>
            </p:sp>
            <p:sp>
              <p:nvSpPr>
                <p:cNvPr id="66" name="Rectangle 55"/>
                <p:cNvSpPr>
                  <a:spLocks noChangeArrowheads="1"/>
                </p:cNvSpPr>
                <p:nvPr/>
              </p:nvSpPr>
              <p:spPr bwMode="ltGray">
                <a:xfrm>
                  <a:off x="1749" y="1360"/>
                  <a:ext cx="510" cy="532"/>
                </a:xfrm>
                <a:prstGeom prst="rect">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nchor="ctr"/>
                <a:lstStyle/>
                <a:p>
                  <a:pPr algn="ctr" eaLnBrk="0" hangingPunct="0">
                    <a:lnSpc>
                      <a:spcPct val="85000"/>
                    </a:lnSpc>
                    <a:spcBef>
                      <a:spcPct val="50000"/>
                    </a:spcBef>
                    <a:buClrTx/>
                  </a:pPr>
                  <a:endParaRPr lang="zh-CN" altLang="zh-CN" sz="2400" b="0">
                    <a:latin typeface="Times New Roman" pitchFamily="18" charset="0"/>
                  </a:endParaRPr>
                </a:p>
              </p:txBody>
            </p:sp>
            <p:sp>
              <p:nvSpPr>
                <p:cNvPr id="67" name="Rectangle 56"/>
                <p:cNvSpPr>
                  <a:spLocks noChangeArrowheads="1"/>
                </p:cNvSpPr>
                <p:nvPr/>
              </p:nvSpPr>
              <p:spPr bwMode="ltGray">
                <a:xfrm>
                  <a:off x="1712" y="1415"/>
                  <a:ext cx="511" cy="531"/>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nchor="ctr"/>
                <a:lstStyle/>
                <a:p>
                  <a:pPr algn="ctr" eaLnBrk="0" hangingPunct="0">
                    <a:lnSpc>
                      <a:spcPct val="85000"/>
                    </a:lnSpc>
                    <a:spcBef>
                      <a:spcPct val="50000"/>
                    </a:spcBef>
                    <a:buClrTx/>
                  </a:pPr>
                  <a:endParaRPr lang="zh-CN" altLang="zh-CN" sz="2400" b="0">
                    <a:latin typeface="Times New Roman" pitchFamily="18" charset="0"/>
                  </a:endParaRPr>
                </a:p>
              </p:txBody>
            </p:sp>
            <p:sp>
              <p:nvSpPr>
                <p:cNvPr id="68" name="Arc 57"/>
                <p:cNvSpPr>
                  <a:spLocks/>
                </p:cNvSpPr>
                <p:nvPr/>
              </p:nvSpPr>
              <p:spPr bwMode="auto">
                <a:xfrm rot="10800000">
                  <a:off x="733" y="1022"/>
                  <a:ext cx="232" cy="117"/>
                </a:xfrm>
                <a:custGeom>
                  <a:avLst/>
                  <a:gdLst>
                    <a:gd name="G0" fmla="+- 21600 0 0"/>
                    <a:gd name="G1" fmla="+- 2010 0 0"/>
                    <a:gd name="G2" fmla="+- 21600 0 0"/>
                    <a:gd name="T0" fmla="*/ 20755 w 21600"/>
                    <a:gd name="T1" fmla="*/ 23593 h 23593"/>
                    <a:gd name="T2" fmla="*/ 94 w 21600"/>
                    <a:gd name="T3" fmla="*/ 0 h 23593"/>
                    <a:gd name="T4" fmla="*/ 21600 w 21600"/>
                    <a:gd name="T5" fmla="*/ 2010 h 23593"/>
                  </a:gdLst>
                  <a:ahLst/>
                  <a:cxnLst>
                    <a:cxn ang="0">
                      <a:pos x="T0" y="T1"/>
                    </a:cxn>
                    <a:cxn ang="0">
                      <a:pos x="T2" y="T3"/>
                    </a:cxn>
                    <a:cxn ang="0">
                      <a:pos x="T4" y="T5"/>
                    </a:cxn>
                  </a:cxnLst>
                  <a:rect l="0" t="0" r="r" b="b"/>
                  <a:pathLst>
                    <a:path w="21600" h="23593" fill="none" extrusionOk="0">
                      <a:moveTo>
                        <a:pt x="20754" y="23593"/>
                      </a:moveTo>
                      <a:cubicBezTo>
                        <a:pt x="9163" y="23139"/>
                        <a:pt x="0" y="13610"/>
                        <a:pt x="0" y="2010"/>
                      </a:cubicBezTo>
                      <a:cubicBezTo>
                        <a:pt x="-1" y="1338"/>
                        <a:pt x="31" y="668"/>
                        <a:pt x="93" y="-1"/>
                      </a:cubicBezTo>
                    </a:path>
                    <a:path w="21600" h="23593" stroke="0" extrusionOk="0">
                      <a:moveTo>
                        <a:pt x="20754" y="23593"/>
                      </a:moveTo>
                      <a:cubicBezTo>
                        <a:pt x="9163" y="23139"/>
                        <a:pt x="0" y="13610"/>
                        <a:pt x="0" y="2010"/>
                      </a:cubicBezTo>
                      <a:cubicBezTo>
                        <a:pt x="-1" y="1338"/>
                        <a:pt x="31" y="668"/>
                        <a:pt x="93" y="-1"/>
                      </a:cubicBezTo>
                      <a:lnTo>
                        <a:pt x="21600" y="2010"/>
                      </a:lnTo>
                      <a:close/>
                    </a:path>
                  </a:pathLst>
                </a:custGeom>
                <a:noFill/>
                <a:ln w="12700" cap="rnd">
                  <a:solidFill>
                    <a:schemeClr val="tx1"/>
                  </a:solidFill>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69" name="Arc 58"/>
                <p:cNvSpPr>
                  <a:spLocks/>
                </p:cNvSpPr>
                <p:nvPr/>
              </p:nvSpPr>
              <p:spPr bwMode="auto">
                <a:xfrm rot="16200000">
                  <a:off x="1348" y="1392"/>
                  <a:ext cx="146" cy="79"/>
                </a:xfrm>
                <a:custGeom>
                  <a:avLst/>
                  <a:gdLst>
                    <a:gd name="G0" fmla="+- 21463 0 0"/>
                    <a:gd name="G1" fmla="+- 0 0 0"/>
                    <a:gd name="G2" fmla="+- 21600 0 0"/>
                    <a:gd name="T0" fmla="*/ 42998 w 42998"/>
                    <a:gd name="T1" fmla="*/ 1670 h 21600"/>
                    <a:gd name="T2" fmla="*/ 0 w 42998"/>
                    <a:gd name="T3" fmla="*/ 2429 h 21600"/>
                    <a:gd name="T4" fmla="*/ 21463 w 42998"/>
                    <a:gd name="T5" fmla="*/ 0 h 21600"/>
                  </a:gdLst>
                  <a:ahLst/>
                  <a:cxnLst>
                    <a:cxn ang="0">
                      <a:pos x="T0" y="T1"/>
                    </a:cxn>
                    <a:cxn ang="0">
                      <a:pos x="T2" y="T3"/>
                    </a:cxn>
                    <a:cxn ang="0">
                      <a:pos x="T4" y="T5"/>
                    </a:cxn>
                  </a:cxnLst>
                  <a:rect l="0" t="0" r="r" b="b"/>
                  <a:pathLst>
                    <a:path w="42998" h="21600" fill="none" extrusionOk="0">
                      <a:moveTo>
                        <a:pt x="42998" y="1670"/>
                      </a:moveTo>
                      <a:cubicBezTo>
                        <a:pt x="42126" y="12917"/>
                        <a:pt x="32744" y="21599"/>
                        <a:pt x="21463" y="21600"/>
                      </a:cubicBezTo>
                      <a:cubicBezTo>
                        <a:pt x="10473" y="21600"/>
                        <a:pt x="1235" y="13348"/>
                        <a:pt x="0" y="2428"/>
                      </a:cubicBezTo>
                    </a:path>
                    <a:path w="42998" h="21600" stroke="0" extrusionOk="0">
                      <a:moveTo>
                        <a:pt x="42998" y="1670"/>
                      </a:moveTo>
                      <a:cubicBezTo>
                        <a:pt x="42126" y="12917"/>
                        <a:pt x="32744" y="21599"/>
                        <a:pt x="21463" y="21600"/>
                      </a:cubicBezTo>
                      <a:cubicBezTo>
                        <a:pt x="10473" y="21600"/>
                        <a:pt x="1235" y="13348"/>
                        <a:pt x="0" y="2428"/>
                      </a:cubicBezTo>
                      <a:lnTo>
                        <a:pt x="21463" y="0"/>
                      </a:lnTo>
                      <a:close/>
                    </a:path>
                  </a:pathLst>
                </a:custGeom>
                <a:noFill/>
                <a:ln w="12700" cap="rnd">
                  <a:solidFill>
                    <a:schemeClr val="tx1"/>
                  </a:solidFill>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70" name="Arc 59"/>
                <p:cNvSpPr>
                  <a:spLocks/>
                </p:cNvSpPr>
                <p:nvPr/>
              </p:nvSpPr>
              <p:spPr bwMode="auto">
                <a:xfrm rot="16200000">
                  <a:off x="1348" y="1702"/>
                  <a:ext cx="146" cy="79"/>
                </a:xfrm>
                <a:custGeom>
                  <a:avLst/>
                  <a:gdLst>
                    <a:gd name="G0" fmla="+- 21463 0 0"/>
                    <a:gd name="G1" fmla="+- 0 0 0"/>
                    <a:gd name="G2" fmla="+- 21600 0 0"/>
                    <a:gd name="T0" fmla="*/ 42998 w 42998"/>
                    <a:gd name="T1" fmla="*/ 1670 h 21600"/>
                    <a:gd name="T2" fmla="*/ 0 w 42998"/>
                    <a:gd name="T3" fmla="*/ 2429 h 21600"/>
                    <a:gd name="T4" fmla="*/ 21463 w 42998"/>
                    <a:gd name="T5" fmla="*/ 0 h 21600"/>
                  </a:gdLst>
                  <a:ahLst/>
                  <a:cxnLst>
                    <a:cxn ang="0">
                      <a:pos x="T0" y="T1"/>
                    </a:cxn>
                    <a:cxn ang="0">
                      <a:pos x="T2" y="T3"/>
                    </a:cxn>
                    <a:cxn ang="0">
                      <a:pos x="T4" y="T5"/>
                    </a:cxn>
                  </a:cxnLst>
                  <a:rect l="0" t="0" r="r" b="b"/>
                  <a:pathLst>
                    <a:path w="42998" h="21600" fill="none" extrusionOk="0">
                      <a:moveTo>
                        <a:pt x="42998" y="1670"/>
                      </a:moveTo>
                      <a:cubicBezTo>
                        <a:pt x="42126" y="12917"/>
                        <a:pt x="32744" y="21599"/>
                        <a:pt x="21463" y="21600"/>
                      </a:cubicBezTo>
                      <a:cubicBezTo>
                        <a:pt x="10473" y="21600"/>
                        <a:pt x="1235" y="13348"/>
                        <a:pt x="0" y="2428"/>
                      </a:cubicBezTo>
                    </a:path>
                    <a:path w="42998" h="21600" stroke="0" extrusionOk="0">
                      <a:moveTo>
                        <a:pt x="42998" y="1670"/>
                      </a:moveTo>
                      <a:cubicBezTo>
                        <a:pt x="42126" y="12917"/>
                        <a:pt x="32744" y="21599"/>
                        <a:pt x="21463" y="21600"/>
                      </a:cubicBezTo>
                      <a:cubicBezTo>
                        <a:pt x="10473" y="21600"/>
                        <a:pt x="1235" y="13348"/>
                        <a:pt x="0" y="2428"/>
                      </a:cubicBezTo>
                      <a:lnTo>
                        <a:pt x="21463" y="0"/>
                      </a:lnTo>
                      <a:close/>
                    </a:path>
                  </a:pathLst>
                </a:custGeom>
                <a:noFill/>
                <a:ln w="12700" cap="rnd">
                  <a:solidFill>
                    <a:schemeClr val="tx1"/>
                  </a:solidFill>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71" name="Line 60"/>
                <p:cNvSpPr>
                  <a:spLocks noChangeShapeType="1"/>
                </p:cNvSpPr>
                <p:nvPr/>
              </p:nvSpPr>
              <p:spPr bwMode="gray">
                <a:xfrm>
                  <a:off x="598" y="939"/>
                  <a:ext cx="0" cy="735"/>
                </a:xfrm>
                <a:prstGeom prst="line">
                  <a:avLst/>
                </a:prstGeom>
                <a:noFill/>
                <a:ln w="12700">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grpSp>
              <p:nvGrpSpPr>
                <p:cNvPr id="72" name="Group 61"/>
                <p:cNvGrpSpPr>
                  <a:grpSpLocks/>
                </p:cNvGrpSpPr>
                <p:nvPr/>
              </p:nvGrpSpPr>
              <p:grpSpPr bwMode="auto">
                <a:xfrm>
                  <a:off x="607" y="1169"/>
                  <a:ext cx="228" cy="652"/>
                  <a:chOff x="607" y="1207"/>
                  <a:chExt cx="228" cy="652"/>
                </a:xfrm>
              </p:grpSpPr>
              <p:sp>
                <p:nvSpPr>
                  <p:cNvPr id="91" name="Arc 62"/>
                  <p:cNvSpPr>
                    <a:spLocks/>
                  </p:cNvSpPr>
                  <p:nvPr/>
                </p:nvSpPr>
                <p:spPr bwMode="gray">
                  <a:xfrm rot="16200000">
                    <a:off x="643" y="1171"/>
                    <a:ext cx="155" cy="228"/>
                  </a:xfrm>
                  <a:custGeom>
                    <a:avLst/>
                    <a:gdLst>
                      <a:gd name="G0" fmla="+- 21600 0 0"/>
                      <a:gd name="G1" fmla="+- 21485 0 0"/>
                      <a:gd name="G2" fmla="+- 21600 0 0"/>
                      <a:gd name="T0" fmla="*/ 0 w 21600"/>
                      <a:gd name="T1" fmla="*/ 21391 h 21485"/>
                      <a:gd name="T2" fmla="*/ 19372 w 21600"/>
                      <a:gd name="T3" fmla="*/ 0 h 21485"/>
                      <a:gd name="T4" fmla="*/ 21600 w 21600"/>
                      <a:gd name="T5" fmla="*/ 21485 h 21485"/>
                    </a:gdLst>
                    <a:ahLst/>
                    <a:cxnLst>
                      <a:cxn ang="0">
                        <a:pos x="T0" y="T1"/>
                      </a:cxn>
                      <a:cxn ang="0">
                        <a:pos x="T2" y="T3"/>
                      </a:cxn>
                      <a:cxn ang="0">
                        <a:pos x="T4" y="T5"/>
                      </a:cxn>
                    </a:cxnLst>
                    <a:rect l="0" t="0" r="r" b="b"/>
                    <a:pathLst>
                      <a:path w="21600" h="21485" fill="none" extrusionOk="0">
                        <a:moveTo>
                          <a:pt x="0" y="21391"/>
                        </a:moveTo>
                        <a:cubicBezTo>
                          <a:pt x="48" y="10360"/>
                          <a:pt x="8400" y="1138"/>
                          <a:pt x="19372" y="0"/>
                        </a:cubicBezTo>
                      </a:path>
                      <a:path w="21600" h="21485" stroke="0" extrusionOk="0">
                        <a:moveTo>
                          <a:pt x="0" y="21391"/>
                        </a:moveTo>
                        <a:cubicBezTo>
                          <a:pt x="48" y="10360"/>
                          <a:pt x="8400" y="1138"/>
                          <a:pt x="19372" y="0"/>
                        </a:cubicBezTo>
                        <a:lnTo>
                          <a:pt x="21600" y="21485"/>
                        </a:lnTo>
                        <a:close/>
                      </a:path>
                    </a:pathLst>
                  </a:custGeom>
                  <a:noFill/>
                  <a:ln w="12700" cap="rnd">
                    <a:solidFill>
                      <a:schemeClr val="folHlink"/>
                    </a:solidFill>
                    <a:round/>
                    <a:headEnd type="stealth"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92" name="Arc 63"/>
                  <p:cNvSpPr>
                    <a:spLocks/>
                  </p:cNvSpPr>
                  <p:nvPr/>
                </p:nvSpPr>
                <p:spPr bwMode="gray">
                  <a:xfrm rot="16200000">
                    <a:off x="644" y="1419"/>
                    <a:ext cx="154" cy="228"/>
                  </a:xfrm>
                  <a:custGeom>
                    <a:avLst/>
                    <a:gdLst>
                      <a:gd name="G0" fmla="+- 21600 0 0"/>
                      <a:gd name="G1" fmla="+- 21483 0 0"/>
                      <a:gd name="G2" fmla="+- 21600 0 0"/>
                      <a:gd name="T0" fmla="*/ 0 w 21600"/>
                      <a:gd name="T1" fmla="*/ 21389 h 21483"/>
                      <a:gd name="T2" fmla="*/ 19358 w 21600"/>
                      <a:gd name="T3" fmla="*/ 0 h 21483"/>
                      <a:gd name="T4" fmla="*/ 21600 w 21600"/>
                      <a:gd name="T5" fmla="*/ 21483 h 21483"/>
                    </a:gdLst>
                    <a:ahLst/>
                    <a:cxnLst>
                      <a:cxn ang="0">
                        <a:pos x="T0" y="T1"/>
                      </a:cxn>
                      <a:cxn ang="0">
                        <a:pos x="T2" y="T3"/>
                      </a:cxn>
                      <a:cxn ang="0">
                        <a:pos x="T4" y="T5"/>
                      </a:cxn>
                    </a:cxnLst>
                    <a:rect l="0" t="0" r="r" b="b"/>
                    <a:pathLst>
                      <a:path w="21600" h="21483" fill="none" extrusionOk="0">
                        <a:moveTo>
                          <a:pt x="0" y="21389"/>
                        </a:moveTo>
                        <a:cubicBezTo>
                          <a:pt x="48" y="10363"/>
                          <a:pt x="8392" y="1144"/>
                          <a:pt x="19357" y="-1"/>
                        </a:cubicBezTo>
                      </a:path>
                      <a:path w="21600" h="21483" stroke="0" extrusionOk="0">
                        <a:moveTo>
                          <a:pt x="0" y="21389"/>
                        </a:moveTo>
                        <a:cubicBezTo>
                          <a:pt x="48" y="10363"/>
                          <a:pt x="8392" y="1144"/>
                          <a:pt x="19357" y="-1"/>
                        </a:cubicBezTo>
                        <a:lnTo>
                          <a:pt x="21600" y="21483"/>
                        </a:lnTo>
                        <a:close/>
                      </a:path>
                    </a:pathLst>
                  </a:custGeom>
                  <a:noFill/>
                  <a:ln w="12700" cap="rnd">
                    <a:solidFill>
                      <a:schemeClr val="folHlink"/>
                    </a:solidFill>
                    <a:round/>
                    <a:headEnd type="stealth"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93" name="Arc 64"/>
                  <p:cNvSpPr>
                    <a:spLocks/>
                  </p:cNvSpPr>
                  <p:nvPr/>
                </p:nvSpPr>
                <p:spPr bwMode="gray">
                  <a:xfrm rot="16200000">
                    <a:off x="643" y="1668"/>
                    <a:ext cx="155" cy="228"/>
                  </a:xfrm>
                  <a:custGeom>
                    <a:avLst/>
                    <a:gdLst>
                      <a:gd name="G0" fmla="+- 21600 0 0"/>
                      <a:gd name="G1" fmla="+- 21485 0 0"/>
                      <a:gd name="G2" fmla="+- 21600 0 0"/>
                      <a:gd name="T0" fmla="*/ 0 w 21600"/>
                      <a:gd name="T1" fmla="*/ 21391 h 21485"/>
                      <a:gd name="T2" fmla="*/ 19372 w 21600"/>
                      <a:gd name="T3" fmla="*/ 0 h 21485"/>
                      <a:gd name="T4" fmla="*/ 21600 w 21600"/>
                      <a:gd name="T5" fmla="*/ 21485 h 21485"/>
                    </a:gdLst>
                    <a:ahLst/>
                    <a:cxnLst>
                      <a:cxn ang="0">
                        <a:pos x="T0" y="T1"/>
                      </a:cxn>
                      <a:cxn ang="0">
                        <a:pos x="T2" y="T3"/>
                      </a:cxn>
                      <a:cxn ang="0">
                        <a:pos x="T4" y="T5"/>
                      </a:cxn>
                    </a:cxnLst>
                    <a:rect l="0" t="0" r="r" b="b"/>
                    <a:pathLst>
                      <a:path w="21600" h="21485" fill="none" extrusionOk="0">
                        <a:moveTo>
                          <a:pt x="0" y="21391"/>
                        </a:moveTo>
                        <a:cubicBezTo>
                          <a:pt x="48" y="10360"/>
                          <a:pt x="8400" y="1138"/>
                          <a:pt x="19372" y="0"/>
                        </a:cubicBezTo>
                      </a:path>
                      <a:path w="21600" h="21485" stroke="0" extrusionOk="0">
                        <a:moveTo>
                          <a:pt x="0" y="21391"/>
                        </a:moveTo>
                        <a:cubicBezTo>
                          <a:pt x="48" y="10360"/>
                          <a:pt x="8400" y="1138"/>
                          <a:pt x="19372" y="0"/>
                        </a:cubicBezTo>
                        <a:lnTo>
                          <a:pt x="21600" y="21485"/>
                        </a:lnTo>
                        <a:close/>
                      </a:path>
                    </a:pathLst>
                  </a:custGeom>
                  <a:noFill/>
                  <a:ln w="12700" cap="rnd">
                    <a:solidFill>
                      <a:schemeClr val="folHlink"/>
                    </a:solidFill>
                    <a:round/>
                    <a:headEnd type="stealth"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grpSp>
            <p:sp>
              <p:nvSpPr>
                <p:cNvPr id="73" name="Rectangle 65"/>
                <p:cNvSpPr>
                  <a:spLocks noChangeArrowheads="1"/>
                </p:cNvSpPr>
                <p:nvPr/>
              </p:nvSpPr>
              <p:spPr bwMode="auto">
                <a:xfrm rot="16200000">
                  <a:off x="352" y="1383"/>
                  <a:ext cx="34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0" hangingPunct="0">
                    <a:spcBef>
                      <a:spcPct val="0"/>
                    </a:spcBef>
                    <a:buClrTx/>
                  </a:pPr>
                  <a:r>
                    <a:rPr lang="en-US" altLang="zh-CN" sz="1400">
                      <a:solidFill>
                        <a:schemeClr val="folHlink"/>
                      </a:solidFill>
                      <a:ea typeface="宋体" pitchFamily="2" charset="-122"/>
                    </a:rPr>
                    <a:t>verify</a:t>
                  </a:r>
                </a:p>
              </p:txBody>
            </p:sp>
            <p:sp>
              <p:nvSpPr>
                <p:cNvPr id="74" name="Rectangle 66"/>
                <p:cNvSpPr>
                  <a:spLocks noChangeArrowheads="1"/>
                </p:cNvSpPr>
                <p:nvPr/>
              </p:nvSpPr>
              <p:spPr bwMode="auto">
                <a:xfrm>
                  <a:off x="1672" y="1472"/>
                  <a:ext cx="510" cy="532"/>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nchor="ctr"/>
                <a:lstStyle/>
                <a:p>
                  <a:pPr algn="ctr" eaLnBrk="0" hangingPunct="0">
                    <a:lnSpc>
                      <a:spcPct val="85000"/>
                    </a:lnSpc>
                    <a:spcBef>
                      <a:spcPct val="50000"/>
                    </a:spcBef>
                    <a:buClrTx/>
                  </a:pPr>
                  <a:r>
                    <a:rPr lang="en-US" altLang="zh-CN" sz="1400" dirty="0">
                      <a:ea typeface="宋体" pitchFamily="2" charset="-122"/>
                    </a:rPr>
                    <a:t>Device,  Bus, or Service  Driver</a:t>
                  </a:r>
                </a:p>
              </p:txBody>
            </p:sp>
            <p:grpSp>
              <p:nvGrpSpPr>
                <p:cNvPr id="75" name="Group 67"/>
                <p:cNvGrpSpPr>
                  <a:grpSpLocks/>
                </p:cNvGrpSpPr>
                <p:nvPr/>
              </p:nvGrpSpPr>
              <p:grpSpPr bwMode="auto">
                <a:xfrm>
                  <a:off x="1796" y="2008"/>
                  <a:ext cx="142" cy="193"/>
                  <a:chOff x="1796" y="2046"/>
                  <a:chExt cx="142" cy="193"/>
                </a:xfrm>
              </p:grpSpPr>
              <p:sp>
                <p:nvSpPr>
                  <p:cNvPr id="89" name="Arc 68"/>
                  <p:cNvSpPr>
                    <a:spLocks/>
                  </p:cNvSpPr>
                  <p:nvPr/>
                </p:nvSpPr>
                <p:spPr bwMode="auto">
                  <a:xfrm rot="16200000">
                    <a:off x="1784" y="2085"/>
                    <a:ext cx="193" cy="115"/>
                  </a:xfrm>
                  <a:custGeom>
                    <a:avLst/>
                    <a:gdLst>
                      <a:gd name="G0" fmla="+- 18753 0 0"/>
                      <a:gd name="G1" fmla="+- 0 0 0"/>
                      <a:gd name="G2" fmla="+- 21600 0 0"/>
                      <a:gd name="T0" fmla="*/ 36935 w 36935"/>
                      <a:gd name="T1" fmla="*/ 11660 h 21600"/>
                      <a:gd name="T2" fmla="*/ 0 w 36935"/>
                      <a:gd name="T3" fmla="*/ 10718 h 21600"/>
                      <a:gd name="T4" fmla="*/ 18753 w 36935"/>
                      <a:gd name="T5" fmla="*/ 0 h 21600"/>
                    </a:gdLst>
                    <a:ahLst/>
                    <a:cxnLst>
                      <a:cxn ang="0">
                        <a:pos x="T0" y="T1"/>
                      </a:cxn>
                      <a:cxn ang="0">
                        <a:pos x="T2" y="T3"/>
                      </a:cxn>
                      <a:cxn ang="0">
                        <a:pos x="T4" y="T5"/>
                      </a:cxn>
                    </a:cxnLst>
                    <a:rect l="0" t="0" r="r" b="b"/>
                    <a:pathLst>
                      <a:path w="36935" h="21600" fill="none" extrusionOk="0">
                        <a:moveTo>
                          <a:pt x="36935" y="11660"/>
                        </a:moveTo>
                        <a:cubicBezTo>
                          <a:pt x="32963" y="17854"/>
                          <a:pt x="26111" y="21599"/>
                          <a:pt x="18753" y="21600"/>
                        </a:cubicBezTo>
                        <a:cubicBezTo>
                          <a:pt x="11002" y="21600"/>
                          <a:pt x="3845" y="17447"/>
                          <a:pt x="-1" y="10718"/>
                        </a:cubicBezTo>
                      </a:path>
                      <a:path w="36935" h="21600" stroke="0" extrusionOk="0">
                        <a:moveTo>
                          <a:pt x="36935" y="11660"/>
                        </a:moveTo>
                        <a:cubicBezTo>
                          <a:pt x="32963" y="17854"/>
                          <a:pt x="26111" y="21599"/>
                          <a:pt x="18753" y="21600"/>
                        </a:cubicBezTo>
                        <a:cubicBezTo>
                          <a:pt x="11002" y="21600"/>
                          <a:pt x="3845" y="17447"/>
                          <a:pt x="-1" y="10718"/>
                        </a:cubicBezTo>
                        <a:lnTo>
                          <a:pt x="18753" y="0"/>
                        </a:lnTo>
                        <a:close/>
                      </a:path>
                    </a:pathLst>
                  </a:custGeom>
                  <a:noFill/>
                  <a:ln w="12700" cap="rnd">
                    <a:solidFill>
                      <a:schemeClr val="tx1"/>
                    </a:solidFill>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90" name="Arc 69"/>
                  <p:cNvSpPr>
                    <a:spLocks/>
                  </p:cNvSpPr>
                  <p:nvPr/>
                </p:nvSpPr>
                <p:spPr bwMode="auto">
                  <a:xfrm rot="5400000">
                    <a:off x="1757" y="2085"/>
                    <a:ext cx="193" cy="115"/>
                  </a:xfrm>
                  <a:custGeom>
                    <a:avLst/>
                    <a:gdLst>
                      <a:gd name="G0" fmla="+- 18753 0 0"/>
                      <a:gd name="G1" fmla="+- 0 0 0"/>
                      <a:gd name="G2" fmla="+- 21600 0 0"/>
                      <a:gd name="T0" fmla="*/ 36935 w 36935"/>
                      <a:gd name="T1" fmla="*/ 11660 h 21600"/>
                      <a:gd name="T2" fmla="*/ 0 w 36935"/>
                      <a:gd name="T3" fmla="*/ 10718 h 21600"/>
                      <a:gd name="T4" fmla="*/ 18753 w 36935"/>
                      <a:gd name="T5" fmla="*/ 0 h 21600"/>
                    </a:gdLst>
                    <a:ahLst/>
                    <a:cxnLst>
                      <a:cxn ang="0">
                        <a:pos x="T0" y="T1"/>
                      </a:cxn>
                      <a:cxn ang="0">
                        <a:pos x="T2" y="T3"/>
                      </a:cxn>
                      <a:cxn ang="0">
                        <a:pos x="T4" y="T5"/>
                      </a:cxn>
                    </a:cxnLst>
                    <a:rect l="0" t="0" r="r" b="b"/>
                    <a:pathLst>
                      <a:path w="36935" h="21600" fill="none" extrusionOk="0">
                        <a:moveTo>
                          <a:pt x="36935" y="11660"/>
                        </a:moveTo>
                        <a:cubicBezTo>
                          <a:pt x="32963" y="17854"/>
                          <a:pt x="26111" y="21599"/>
                          <a:pt x="18753" y="21600"/>
                        </a:cubicBezTo>
                        <a:cubicBezTo>
                          <a:pt x="11002" y="21600"/>
                          <a:pt x="3845" y="17447"/>
                          <a:pt x="-1" y="10718"/>
                        </a:cubicBezTo>
                      </a:path>
                      <a:path w="36935" h="21600" stroke="0" extrusionOk="0">
                        <a:moveTo>
                          <a:pt x="36935" y="11660"/>
                        </a:moveTo>
                        <a:cubicBezTo>
                          <a:pt x="32963" y="17854"/>
                          <a:pt x="26111" y="21599"/>
                          <a:pt x="18753" y="21600"/>
                        </a:cubicBezTo>
                        <a:cubicBezTo>
                          <a:pt x="11002" y="21600"/>
                          <a:pt x="3845" y="17447"/>
                          <a:pt x="-1" y="10718"/>
                        </a:cubicBezTo>
                        <a:lnTo>
                          <a:pt x="18753" y="0"/>
                        </a:lnTo>
                        <a:close/>
                      </a:path>
                    </a:pathLst>
                  </a:custGeom>
                  <a:noFill/>
                  <a:ln w="12700" cap="rnd">
                    <a:solidFill>
                      <a:schemeClr val="tx1"/>
                    </a:solidFill>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grpSp>
            <p:sp>
              <p:nvSpPr>
                <p:cNvPr id="76" name="Line 70"/>
                <p:cNvSpPr>
                  <a:spLocks noChangeShapeType="1"/>
                </p:cNvSpPr>
                <p:nvPr/>
              </p:nvSpPr>
              <p:spPr bwMode="gray">
                <a:xfrm>
                  <a:off x="2450" y="1305"/>
                  <a:ext cx="0" cy="718"/>
                </a:xfrm>
                <a:prstGeom prst="line">
                  <a:avLst/>
                </a:prstGeom>
                <a:noFill/>
                <a:ln w="50800">
                  <a:solidFill>
                    <a:schemeClr val="bg1">
                      <a:lumMod val="6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77" name="Line 71"/>
                <p:cNvSpPr>
                  <a:spLocks noChangeShapeType="1"/>
                </p:cNvSpPr>
                <p:nvPr/>
              </p:nvSpPr>
              <p:spPr bwMode="gray">
                <a:xfrm>
                  <a:off x="2450" y="2600"/>
                  <a:ext cx="0" cy="337"/>
                </a:xfrm>
                <a:prstGeom prst="line">
                  <a:avLst/>
                </a:prstGeom>
                <a:noFill/>
                <a:ln w="50800">
                  <a:solidFill>
                    <a:schemeClr val="bg1">
                      <a:lumMod val="65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78" name="Rectangle 72"/>
                <p:cNvSpPr>
                  <a:spLocks noChangeArrowheads="1"/>
                </p:cNvSpPr>
                <p:nvPr/>
              </p:nvSpPr>
              <p:spPr bwMode="auto">
                <a:xfrm>
                  <a:off x="2496" y="1399"/>
                  <a:ext cx="450"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ctr" eaLnBrk="0" hangingPunct="0">
                    <a:spcBef>
                      <a:spcPct val="0"/>
                    </a:spcBef>
                    <a:buClrTx/>
                  </a:pPr>
                  <a:r>
                    <a:rPr lang="en-US" altLang="zh-CN" sz="1200" b="0" dirty="0">
                      <a:latin typeface="Comic Sans MS" pitchFamily="66" charset="0"/>
                      <a:ea typeface="宋体" pitchFamily="2" charset="-122"/>
                    </a:rPr>
                    <a:t>Exposed</a:t>
                  </a:r>
                </a:p>
                <a:p>
                  <a:pPr algn="ctr" eaLnBrk="0" hangingPunct="0">
                    <a:spcBef>
                      <a:spcPct val="0"/>
                    </a:spcBef>
                    <a:buClrTx/>
                  </a:pPr>
                  <a:r>
                    <a:rPr lang="en-US" altLang="zh-CN" sz="1200" b="0" dirty="0">
                      <a:latin typeface="Comic Sans MS" pitchFamily="66" charset="0"/>
                      <a:ea typeface="宋体" pitchFamily="2" charset="-122"/>
                    </a:rPr>
                    <a:t>Platform</a:t>
                  </a:r>
                  <a:br>
                    <a:rPr lang="en-US" altLang="zh-CN" sz="1200" b="0" dirty="0">
                      <a:latin typeface="Comic Sans MS" pitchFamily="66" charset="0"/>
                      <a:ea typeface="宋体" pitchFamily="2" charset="-122"/>
                    </a:rPr>
                  </a:br>
                  <a:r>
                    <a:rPr lang="en-US" altLang="zh-CN" sz="1200" b="0" dirty="0">
                      <a:latin typeface="Comic Sans MS" pitchFamily="66" charset="0"/>
                      <a:ea typeface="宋体" pitchFamily="2" charset="-122"/>
                    </a:rPr>
                    <a:t>Interface</a:t>
                  </a:r>
                </a:p>
              </p:txBody>
            </p:sp>
            <p:sp>
              <p:nvSpPr>
                <p:cNvPr id="79" name="Freeform 73"/>
                <p:cNvSpPr>
                  <a:spLocks/>
                </p:cNvSpPr>
                <p:nvPr/>
              </p:nvSpPr>
              <p:spPr bwMode="gray">
                <a:xfrm>
                  <a:off x="2509" y="1772"/>
                  <a:ext cx="257" cy="291"/>
                </a:xfrm>
                <a:custGeom>
                  <a:avLst/>
                  <a:gdLst>
                    <a:gd name="T0" fmla="*/ 191 w 257"/>
                    <a:gd name="T1" fmla="*/ 0 h 291"/>
                    <a:gd name="T2" fmla="*/ 193 w 257"/>
                    <a:gd name="T3" fmla="*/ 4 h 291"/>
                    <a:gd name="T4" fmla="*/ 197 w 257"/>
                    <a:gd name="T5" fmla="*/ 8 h 291"/>
                    <a:gd name="T6" fmla="*/ 202 w 257"/>
                    <a:gd name="T7" fmla="*/ 13 h 291"/>
                    <a:gd name="T8" fmla="*/ 208 w 257"/>
                    <a:gd name="T9" fmla="*/ 18 h 291"/>
                    <a:gd name="T10" fmla="*/ 214 w 257"/>
                    <a:gd name="T11" fmla="*/ 23 h 291"/>
                    <a:gd name="T12" fmla="*/ 221 w 257"/>
                    <a:gd name="T13" fmla="*/ 29 h 291"/>
                    <a:gd name="T14" fmla="*/ 228 w 257"/>
                    <a:gd name="T15" fmla="*/ 36 h 291"/>
                    <a:gd name="T16" fmla="*/ 235 w 257"/>
                    <a:gd name="T17" fmla="*/ 43 h 291"/>
                    <a:gd name="T18" fmla="*/ 241 w 257"/>
                    <a:gd name="T19" fmla="*/ 50 h 291"/>
                    <a:gd name="T20" fmla="*/ 246 w 257"/>
                    <a:gd name="T21" fmla="*/ 58 h 291"/>
                    <a:gd name="T22" fmla="*/ 251 w 257"/>
                    <a:gd name="T23" fmla="*/ 65 h 291"/>
                    <a:gd name="T24" fmla="*/ 254 w 257"/>
                    <a:gd name="T25" fmla="*/ 74 h 291"/>
                    <a:gd name="T26" fmla="*/ 255 w 257"/>
                    <a:gd name="T27" fmla="*/ 78 h 291"/>
                    <a:gd name="T28" fmla="*/ 255 w 257"/>
                    <a:gd name="T29" fmla="*/ 82 h 291"/>
                    <a:gd name="T30" fmla="*/ 256 w 257"/>
                    <a:gd name="T31" fmla="*/ 86 h 291"/>
                    <a:gd name="T32" fmla="*/ 255 w 257"/>
                    <a:gd name="T33" fmla="*/ 90 h 291"/>
                    <a:gd name="T34" fmla="*/ 254 w 257"/>
                    <a:gd name="T35" fmla="*/ 95 h 291"/>
                    <a:gd name="T36" fmla="*/ 253 w 257"/>
                    <a:gd name="T37" fmla="*/ 99 h 291"/>
                    <a:gd name="T38" fmla="*/ 251 w 257"/>
                    <a:gd name="T39" fmla="*/ 103 h 291"/>
                    <a:gd name="T40" fmla="*/ 248 w 257"/>
                    <a:gd name="T41" fmla="*/ 108 h 291"/>
                    <a:gd name="T42" fmla="*/ 245 w 257"/>
                    <a:gd name="T43" fmla="*/ 113 h 291"/>
                    <a:gd name="T44" fmla="*/ 241 w 257"/>
                    <a:gd name="T45" fmla="*/ 118 h 291"/>
                    <a:gd name="T46" fmla="*/ 236 w 257"/>
                    <a:gd name="T47" fmla="*/ 123 h 291"/>
                    <a:gd name="T48" fmla="*/ 230 w 257"/>
                    <a:gd name="T49" fmla="*/ 129 h 291"/>
                    <a:gd name="T50" fmla="*/ 224 w 257"/>
                    <a:gd name="T51" fmla="*/ 134 h 291"/>
                    <a:gd name="T52" fmla="*/ 218 w 257"/>
                    <a:gd name="T53" fmla="*/ 140 h 291"/>
                    <a:gd name="T54" fmla="*/ 211 w 257"/>
                    <a:gd name="T55" fmla="*/ 146 h 291"/>
                    <a:gd name="T56" fmla="*/ 203 w 257"/>
                    <a:gd name="T57" fmla="*/ 152 h 291"/>
                    <a:gd name="T58" fmla="*/ 187 w 257"/>
                    <a:gd name="T59" fmla="*/ 164 h 291"/>
                    <a:gd name="T60" fmla="*/ 169 w 257"/>
                    <a:gd name="T61" fmla="*/ 177 h 291"/>
                    <a:gd name="T62" fmla="*/ 151 w 257"/>
                    <a:gd name="T63" fmla="*/ 190 h 291"/>
                    <a:gd name="T64" fmla="*/ 132 w 257"/>
                    <a:gd name="T65" fmla="*/ 203 h 291"/>
                    <a:gd name="T66" fmla="*/ 112 w 257"/>
                    <a:gd name="T67" fmla="*/ 216 h 291"/>
                    <a:gd name="T68" fmla="*/ 93 w 257"/>
                    <a:gd name="T69" fmla="*/ 229 h 291"/>
                    <a:gd name="T70" fmla="*/ 74 w 257"/>
                    <a:gd name="T71" fmla="*/ 241 h 291"/>
                    <a:gd name="T72" fmla="*/ 56 w 257"/>
                    <a:gd name="T73" fmla="*/ 252 h 291"/>
                    <a:gd name="T74" fmla="*/ 40 w 257"/>
                    <a:gd name="T75" fmla="*/ 263 h 291"/>
                    <a:gd name="T76" fmla="*/ 32 w 257"/>
                    <a:gd name="T77" fmla="*/ 269 h 291"/>
                    <a:gd name="T78" fmla="*/ 24 w 257"/>
                    <a:gd name="T79" fmla="*/ 273 h 291"/>
                    <a:gd name="T80" fmla="*/ 18 w 257"/>
                    <a:gd name="T81" fmla="*/ 278 h 291"/>
                    <a:gd name="T82" fmla="*/ 11 w 257"/>
                    <a:gd name="T83" fmla="*/ 282 h 291"/>
                    <a:gd name="T84" fmla="*/ 5 w 257"/>
                    <a:gd name="T85" fmla="*/ 286 h 291"/>
                    <a:gd name="T86" fmla="*/ 0 w 257"/>
                    <a:gd name="T87" fmla="*/ 29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7" h="291">
                      <a:moveTo>
                        <a:pt x="191" y="0"/>
                      </a:moveTo>
                      <a:lnTo>
                        <a:pt x="193" y="4"/>
                      </a:lnTo>
                      <a:lnTo>
                        <a:pt x="197" y="8"/>
                      </a:lnTo>
                      <a:lnTo>
                        <a:pt x="202" y="13"/>
                      </a:lnTo>
                      <a:lnTo>
                        <a:pt x="208" y="18"/>
                      </a:lnTo>
                      <a:lnTo>
                        <a:pt x="214" y="23"/>
                      </a:lnTo>
                      <a:lnTo>
                        <a:pt x="221" y="29"/>
                      </a:lnTo>
                      <a:lnTo>
                        <a:pt x="228" y="36"/>
                      </a:lnTo>
                      <a:lnTo>
                        <a:pt x="235" y="43"/>
                      </a:lnTo>
                      <a:lnTo>
                        <a:pt x="241" y="50"/>
                      </a:lnTo>
                      <a:lnTo>
                        <a:pt x="246" y="58"/>
                      </a:lnTo>
                      <a:lnTo>
                        <a:pt x="251" y="65"/>
                      </a:lnTo>
                      <a:lnTo>
                        <a:pt x="254" y="74"/>
                      </a:lnTo>
                      <a:lnTo>
                        <a:pt x="255" y="78"/>
                      </a:lnTo>
                      <a:lnTo>
                        <a:pt x="255" y="82"/>
                      </a:lnTo>
                      <a:lnTo>
                        <a:pt x="256" y="86"/>
                      </a:lnTo>
                      <a:lnTo>
                        <a:pt x="255" y="90"/>
                      </a:lnTo>
                      <a:lnTo>
                        <a:pt x="254" y="95"/>
                      </a:lnTo>
                      <a:lnTo>
                        <a:pt x="253" y="99"/>
                      </a:lnTo>
                      <a:lnTo>
                        <a:pt x="251" y="103"/>
                      </a:lnTo>
                      <a:lnTo>
                        <a:pt x="248" y="108"/>
                      </a:lnTo>
                      <a:lnTo>
                        <a:pt x="245" y="113"/>
                      </a:lnTo>
                      <a:lnTo>
                        <a:pt x="241" y="118"/>
                      </a:lnTo>
                      <a:lnTo>
                        <a:pt x="236" y="123"/>
                      </a:lnTo>
                      <a:lnTo>
                        <a:pt x="230" y="129"/>
                      </a:lnTo>
                      <a:lnTo>
                        <a:pt x="224" y="134"/>
                      </a:lnTo>
                      <a:lnTo>
                        <a:pt x="218" y="140"/>
                      </a:lnTo>
                      <a:lnTo>
                        <a:pt x="211" y="146"/>
                      </a:lnTo>
                      <a:lnTo>
                        <a:pt x="203" y="152"/>
                      </a:lnTo>
                      <a:lnTo>
                        <a:pt x="187" y="164"/>
                      </a:lnTo>
                      <a:lnTo>
                        <a:pt x="169" y="177"/>
                      </a:lnTo>
                      <a:lnTo>
                        <a:pt x="151" y="190"/>
                      </a:lnTo>
                      <a:lnTo>
                        <a:pt x="132" y="203"/>
                      </a:lnTo>
                      <a:lnTo>
                        <a:pt x="112" y="216"/>
                      </a:lnTo>
                      <a:lnTo>
                        <a:pt x="93" y="229"/>
                      </a:lnTo>
                      <a:lnTo>
                        <a:pt x="74" y="241"/>
                      </a:lnTo>
                      <a:lnTo>
                        <a:pt x="56" y="252"/>
                      </a:lnTo>
                      <a:lnTo>
                        <a:pt x="40" y="263"/>
                      </a:lnTo>
                      <a:lnTo>
                        <a:pt x="32" y="269"/>
                      </a:lnTo>
                      <a:lnTo>
                        <a:pt x="24" y="273"/>
                      </a:lnTo>
                      <a:lnTo>
                        <a:pt x="18" y="278"/>
                      </a:lnTo>
                      <a:lnTo>
                        <a:pt x="11" y="282"/>
                      </a:lnTo>
                      <a:lnTo>
                        <a:pt x="5" y="286"/>
                      </a:lnTo>
                      <a:lnTo>
                        <a:pt x="0" y="290"/>
                      </a:lnTo>
                    </a:path>
                  </a:pathLst>
                </a:custGeom>
                <a:noFill/>
                <a:ln w="12700" cap="rnd" cmpd="sng">
                  <a:solidFill>
                    <a:schemeClr val="bg1">
                      <a:lumMod val="65000"/>
                    </a:schemeClr>
                  </a:solidFill>
                  <a:prstDash val="solid"/>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80" name="Rectangle 74"/>
                <p:cNvSpPr>
                  <a:spLocks noChangeArrowheads="1"/>
                </p:cNvSpPr>
                <p:nvPr/>
              </p:nvSpPr>
              <p:spPr bwMode="gray">
                <a:xfrm>
                  <a:off x="276" y="882"/>
                  <a:ext cx="470" cy="248"/>
                </a:xfrm>
                <a:prstGeom prst="rect">
                  <a:avLst/>
                </a:prstGeom>
                <a:solidFill>
                  <a:srgbClr val="0000FF"/>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nchor="ctr"/>
                <a:lstStyle/>
                <a:p>
                  <a:pPr algn="ctr" eaLnBrk="0" hangingPunct="0">
                    <a:lnSpc>
                      <a:spcPct val="85000"/>
                    </a:lnSpc>
                    <a:spcBef>
                      <a:spcPct val="50000"/>
                    </a:spcBef>
                    <a:buClrTx/>
                  </a:pPr>
                  <a:r>
                    <a:rPr lang="en-US" altLang="zh-CN" sz="1400">
                      <a:solidFill>
                        <a:schemeClr val="bg1"/>
                      </a:solidFill>
                      <a:ea typeface="宋体" pitchFamily="2" charset="-122"/>
                    </a:rPr>
                    <a:t>Pre Verifier</a:t>
                  </a:r>
                </a:p>
              </p:txBody>
            </p:sp>
            <p:sp>
              <p:nvSpPr>
                <p:cNvPr id="81" name="Line 75"/>
                <p:cNvSpPr>
                  <a:spLocks noChangeShapeType="1"/>
                </p:cNvSpPr>
                <p:nvPr/>
              </p:nvSpPr>
              <p:spPr bwMode="auto">
                <a:xfrm>
                  <a:off x="1746" y="2418"/>
                  <a:ext cx="0" cy="219"/>
                </a:xfrm>
                <a:prstGeom prst="line">
                  <a:avLst/>
                </a:prstGeom>
                <a:noFill/>
                <a:ln w="762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82" name="Oval 76"/>
                <p:cNvSpPr>
                  <a:spLocks noChangeArrowheads="1"/>
                </p:cNvSpPr>
                <p:nvPr/>
              </p:nvSpPr>
              <p:spPr bwMode="gray">
                <a:xfrm>
                  <a:off x="1300" y="2191"/>
                  <a:ext cx="893" cy="282"/>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nchor="ctr"/>
                <a:lstStyle/>
                <a:p>
                  <a:pPr algn="ctr" eaLnBrk="0" hangingPunct="0">
                    <a:lnSpc>
                      <a:spcPct val="85000"/>
                    </a:lnSpc>
                    <a:spcBef>
                      <a:spcPct val="50000"/>
                    </a:spcBef>
                    <a:buClrTx/>
                  </a:pPr>
                  <a:r>
                    <a:rPr lang="en-US" altLang="zh-CN" sz="1400">
                      <a:solidFill>
                        <a:schemeClr val="bg1"/>
                      </a:solidFill>
                      <a:ea typeface="宋体" pitchFamily="2" charset="-122"/>
                    </a:rPr>
                    <a:t>EFI Driver Dispatcher</a:t>
                  </a:r>
                </a:p>
              </p:txBody>
            </p:sp>
            <p:sp>
              <p:nvSpPr>
                <p:cNvPr id="83" name="Rectangle 77"/>
                <p:cNvSpPr>
                  <a:spLocks noChangeArrowheads="1"/>
                </p:cNvSpPr>
                <p:nvPr/>
              </p:nvSpPr>
              <p:spPr bwMode="gray">
                <a:xfrm>
                  <a:off x="1326" y="2547"/>
                  <a:ext cx="967" cy="281"/>
                </a:xfrm>
                <a:prstGeom prst="rect">
                  <a:avLst/>
                </a:prstGeom>
                <a:solidFill>
                  <a:srgbClr val="0000FF"/>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nchor="ctr"/>
                <a:lstStyle/>
                <a:p>
                  <a:pPr algn="ctr" eaLnBrk="0" hangingPunct="0">
                    <a:lnSpc>
                      <a:spcPct val="85000"/>
                    </a:lnSpc>
                    <a:spcBef>
                      <a:spcPct val="50000"/>
                    </a:spcBef>
                    <a:buClrTx/>
                  </a:pPr>
                  <a:r>
                    <a:rPr lang="en-US" altLang="zh-CN" sz="1400" dirty="0" smtClean="0">
                      <a:solidFill>
                        <a:schemeClr val="bg1"/>
                      </a:solidFill>
                      <a:ea typeface="宋体" pitchFamily="2" charset="-122"/>
                    </a:rPr>
                    <a:t>Boot Services Runtime Services</a:t>
                  </a:r>
                  <a:endParaRPr lang="en-US" altLang="zh-CN" sz="1400" dirty="0">
                    <a:solidFill>
                      <a:schemeClr val="bg1"/>
                    </a:solidFill>
                    <a:ea typeface="宋体" pitchFamily="2" charset="-122"/>
                  </a:endParaRPr>
                </a:p>
              </p:txBody>
            </p:sp>
            <p:sp>
              <p:nvSpPr>
                <p:cNvPr id="84" name="Rectangle 78"/>
                <p:cNvSpPr>
                  <a:spLocks noChangeArrowheads="1"/>
                </p:cNvSpPr>
                <p:nvPr/>
              </p:nvSpPr>
              <p:spPr bwMode="auto">
                <a:xfrm>
                  <a:off x="1502" y="2814"/>
                  <a:ext cx="431"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0" hangingPunct="0">
                    <a:spcBef>
                      <a:spcPct val="0"/>
                    </a:spcBef>
                    <a:buClrTx/>
                  </a:pPr>
                  <a:r>
                    <a:rPr lang="en-US" altLang="zh-CN" sz="1400" i="1">
                      <a:ea typeface="宋体" pitchFamily="2" charset="-122"/>
                    </a:rPr>
                    <a:t>security</a:t>
                  </a:r>
                </a:p>
              </p:txBody>
            </p:sp>
            <p:sp>
              <p:nvSpPr>
                <p:cNvPr id="85" name="Arc 79"/>
                <p:cNvSpPr>
                  <a:spLocks/>
                </p:cNvSpPr>
                <p:nvPr/>
              </p:nvSpPr>
              <p:spPr bwMode="auto">
                <a:xfrm rot="5400000">
                  <a:off x="852" y="2201"/>
                  <a:ext cx="678" cy="233"/>
                </a:xfrm>
                <a:custGeom>
                  <a:avLst/>
                  <a:gdLst>
                    <a:gd name="G0" fmla="+- 0 0 0"/>
                    <a:gd name="G1" fmla="+- 1810 0 0"/>
                    <a:gd name="G2" fmla="+- 21600 0 0"/>
                    <a:gd name="T0" fmla="*/ 21524 w 21600"/>
                    <a:gd name="T1" fmla="*/ 0 h 23401"/>
                    <a:gd name="T2" fmla="*/ 608 w 21600"/>
                    <a:gd name="T3" fmla="*/ 23401 h 23401"/>
                    <a:gd name="T4" fmla="*/ 0 w 21600"/>
                    <a:gd name="T5" fmla="*/ 1810 h 23401"/>
                  </a:gdLst>
                  <a:ahLst/>
                  <a:cxnLst>
                    <a:cxn ang="0">
                      <a:pos x="T0" y="T1"/>
                    </a:cxn>
                    <a:cxn ang="0">
                      <a:pos x="T2" y="T3"/>
                    </a:cxn>
                    <a:cxn ang="0">
                      <a:pos x="T4" y="T5"/>
                    </a:cxn>
                  </a:cxnLst>
                  <a:rect l="0" t="0" r="r" b="b"/>
                  <a:pathLst>
                    <a:path w="21600" h="23401" fill="none" extrusionOk="0">
                      <a:moveTo>
                        <a:pt x="21524" y="-1"/>
                      </a:moveTo>
                      <a:cubicBezTo>
                        <a:pt x="21574" y="602"/>
                        <a:pt x="21600" y="1205"/>
                        <a:pt x="21600" y="1810"/>
                      </a:cubicBezTo>
                      <a:cubicBezTo>
                        <a:pt x="21600" y="13502"/>
                        <a:pt x="12295" y="23072"/>
                        <a:pt x="608" y="23401"/>
                      </a:cubicBezTo>
                    </a:path>
                    <a:path w="21600" h="23401" stroke="0" extrusionOk="0">
                      <a:moveTo>
                        <a:pt x="21524" y="-1"/>
                      </a:moveTo>
                      <a:cubicBezTo>
                        <a:pt x="21574" y="602"/>
                        <a:pt x="21600" y="1205"/>
                        <a:pt x="21600" y="1810"/>
                      </a:cubicBezTo>
                      <a:cubicBezTo>
                        <a:pt x="21600" y="13502"/>
                        <a:pt x="12295" y="23072"/>
                        <a:pt x="608" y="23401"/>
                      </a:cubicBezTo>
                      <a:lnTo>
                        <a:pt x="0" y="1810"/>
                      </a:lnTo>
                      <a:close/>
                    </a:path>
                  </a:pathLst>
                </a:custGeom>
                <a:noFill/>
                <a:ln w="12700" cap="rnd">
                  <a:solidFill>
                    <a:schemeClr val="tx1"/>
                  </a:solidFill>
                  <a:round/>
                  <a:headEnd type="stealth"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86" name="Arc 80"/>
                <p:cNvSpPr>
                  <a:spLocks/>
                </p:cNvSpPr>
                <p:nvPr/>
              </p:nvSpPr>
              <p:spPr bwMode="auto">
                <a:xfrm rot="16200000">
                  <a:off x="5158" y="2872"/>
                  <a:ext cx="135" cy="151"/>
                </a:xfrm>
                <a:custGeom>
                  <a:avLst/>
                  <a:gdLst>
                    <a:gd name="G0" fmla="+- 21600 0 0"/>
                    <a:gd name="G1" fmla="+- 2918 0 0"/>
                    <a:gd name="G2" fmla="+- 21600 0 0"/>
                    <a:gd name="T0" fmla="*/ 20473 w 21600"/>
                    <a:gd name="T1" fmla="*/ 24489 h 24489"/>
                    <a:gd name="T2" fmla="*/ 198 w 21600"/>
                    <a:gd name="T3" fmla="*/ 0 h 24489"/>
                    <a:gd name="T4" fmla="*/ 21600 w 21600"/>
                    <a:gd name="T5" fmla="*/ 2918 h 24489"/>
                  </a:gdLst>
                  <a:ahLst/>
                  <a:cxnLst>
                    <a:cxn ang="0">
                      <a:pos x="T0" y="T1"/>
                    </a:cxn>
                    <a:cxn ang="0">
                      <a:pos x="T2" y="T3"/>
                    </a:cxn>
                    <a:cxn ang="0">
                      <a:pos x="T4" y="T5"/>
                    </a:cxn>
                  </a:cxnLst>
                  <a:rect l="0" t="0" r="r" b="b"/>
                  <a:pathLst>
                    <a:path w="21600" h="24489" fill="none" extrusionOk="0">
                      <a:moveTo>
                        <a:pt x="20473" y="24488"/>
                      </a:moveTo>
                      <a:cubicBezTo>
                        <a:pt x="8997" y="23889"/>
                        <a:pt x="0" y="14409"/>
                        <a:pt x="0" y="2918"/>
                      </a:cubicBezTo>
                      <a:cubicBezTo>
                        <a:pt x="-1" y="1941"/>
                        <a:pt x="66" y="967"/>
                        <a:pt x="198" y="0"/>
                      </a:cubicBezTo>
                    </a:path>
                    <a:path w="21600" h="24489" stroke="0" extrusionOk="0">
                      <a:moveTo>
                        <a:pt x="20473" y="24488"/>
                      </a:moveTo>
                      <a:cubicBezTo>
                        <a:pt x="8997" y="23889"/>
                        <a:pt x="0" y="14409"/>
                        <a:pt x="0" y="2918"/>
                      </a:cubicBezTo>
                      <a:cubicBezTo>
                        <a:pt x="-1" y="1941"/>
                        <a:pt x="66" y="967"/>
                        <a:pt x="198" y="0"/>
                      </a:cubicBezTo>
                      <a:lnTo>
                        <a:pt x="21600" y="2918"/>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87" name="Arc 81"/>
                <p:cNvSpPr>
                  <a:spLocks/>
                </p:cNvSpPr>
                <p:nvPr/>
              </p:nvSpPr>
              <p:spPr bwMode="auto">
                <a:xfrm rot="5400000">
                  <a:off x="1118" y="2770"/>
                  <a:ext cx="276" cy="221"/>
                </a:xfrm>
                <a:custGeom>
                  <a:avLst/>
                  <a:gdLst>
                    <a:gd name="G0" fmla="+- 21438 0 0"/>
                    <a:gd name="G1" fmla="+- 5091 0 0"/>
                    <a:gd name="G2" fmla="+- 21600 0 0"/>
                    <a:gd name="T0" fmla="*/ 42430 w 43038"/>
                    <a:gd name="T1" fmla="*/ 0 h 26691"/>
                    <a:gd name="T2" fmla="*/ 0 w 43038"/>
                    <a:gd name="T3" fmla="*/ 7735 h 26691"/>
                    <a:gd name="T4" fmla="*/ 21438 w 43038"/>
                    <a:gd name="T5" fmla="*/ 5091 h 26691"/>
                  </a:gdLst>
                  <a:ahLst/>
                  <a:cxnLst>
                    <a:cxn ang="0">
                      <a:pos x="T0" y="T1"/>
                    </a:cxn>
                    <a:cxn ang="0">
                      <a:pos x="T2" y="T3"/>
                    </a:cxn>
                    <a:cxn ang="0">
                      <a:pos x="T4" y="T5"/>
                    </a:cxn>
                  </a:cxnLst>
                  <a:rect l="0" t="0" r="r" b="b"/>
                  <a:pathLst>
                    <a:path w="43038" h="26691" fill="none" extrusionOk="0">
                      <a:moveTo>
                        <a:pt x="42429" y="0"/>
                      </a:moveTo>
                      <a:cubicBezTo>
                        <a:pt x="42833" y="1666"/>
                        <a:pt x="43038" y="3375"/>
                        <a:pt x="43038" y="5091"/>
                      </a:cubicBezTo>
                      <a:cubicBezTo>
                        <a:pt x="43038" y="17020"/>
                        <a:pt x="33367" y="26691"/>
                        <a:pt x="21438" y="26691"/>
                      </a:cubicBezTo>
                      <a:cubicBezTo>
                        <a:pt x="10531" y="26691"/>
                        <a:pt x="1335" y="18559"/>
                        <a:pt x="0" y="7734"/>
                      </a:cubicBezTo>
                    </a:path>
                    <a:path w="43038" h="26691" stroke="0" extrusionOk="0">
                      <a:moveTo>
                        <a:pt x="42429" y="0"/>
                      </a:moveTo>
                      <a:cubicBezTo>
                        <a:pt x="42833" y="1666"/>
                        <a:pt x="43038" y="3375"/>
                        <a:pt x="43038" y="5091"/>
                      </a:cubicBezTo>
                      <a:cubicBezTo>
                        <a:pt x="43038" y="17020"/>
                        <a:pt x="33367" y="26691"/>
                        <a:pt x="21438" y="26691"/>
                      </a:cubicBezTo>
                      <a:cubicBezTo>
                        <a:pt x="10531" y="26691"/>
                        <a:pt x="1335" y="18559"/>
                        <a:pt x="0" y="7734"/>
                      </a:cubicBezTo>
                      <a:lnTo>
                        <a:pt x="21438" y="5091"/>
                      </a:lnTo>
                      <a:close/>
                    </a:path>
                  </a:pathLst>
                </a:custGeom>
                <a:noFill/>
                <a:ln w="12700" cap="rnd">
                  <a:solidFill>
                    <a:schemeClr val="tx1"/>
                  </a:solidFill>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88" name="Line 82"/>
                <p:cNvSpPr>
                  <a:spLocks noChangeShapeType="1"/>
                </p:cNvSpPr>
                <p:nvPr/>
              </p:nvSpPr>
              <p:spPr bwMode="auto">
                <a:xfrm>
                  <a:off x="1354" y="3016"/>
                  <a:ext cx="3809"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grpSp>
          <p:sp>
            <p:nvSpPr>
              <p:cNvPr id="16" name="Rectangle 66"/>
              <p:cNvSpPr>
                <a:spLocks noChangeArrowheads="1"/>
              </p:cNvSpPr>
              <p:nvPr/>
            </p:nvSpPr>
            <p:spPr bwMode="auto">
              <a:xfrm>
                <a:off x="4806997" y="1125557"/>
                <a:ext cx="1677942" cy="302341"/>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nchor="ctr"/>
              <a:lstStyle/>
              <a:p>
                <a:pPr algn="ctr" eaLnBrk="0" hangingPunct="0">
                  <a:lnSpc>
                    <a:spcPct val="85000"/>
                  </a:lnSpc>
                  <a:spcBef>
                    <a:spcPct val="50000"/>
                  </a:spcBef>
                  <a:buClrTx/>
                </a:pPr>
                <a:r>
                  <a:rPr lang="en-US" altLang="zh-CN" sz="1400" dirty="0" smtClean="0">
                    <a:ea typeface="宋体" pitchFamily="2" charset="-122"/>
                  </a:rPr>
                  <a:t>SMM Handler</a:t>
                </a:r>
              </a:p>
            </p:txBody>
          </p:sp>
          <p:sp>
            <p:nvSpPr>
              <p:cNvPr id="17" name="Rectangle 27"/>
              <p:cNvSpPr>
                <a:spLocks noChangeArrowheads="1"/>
              </p:cNvSpPr>
              <p:nvPr/>
            </p:nvSpPr>
            <p:spPr bwMode="auto">
              <a:xfrm>
                <a:off x="6477000" y="1125557"/>
                <a:ext cx="304800" cy="302342"/>
              </a:xfrm>
              <a:prstGeom prst="rect">
                <a:avLst/>
              </a:prstGeom>
              <a:solidFill>
                <a:schemeClr val="bg1">
                  <a:lumMod val="50000"/>
                </a:schemeClr>
              </a:solidFill>
              <a:ln w="12700">
                <a:solidFill>
                  <a:schemeClr val="tx1"/>
                </a:solidFill>
                <a:miter lim="800000"/>
                <a:headEnd/>
                <a:tailEnd/>
              </a:ln>
              <a:effectLst/>
            </p:spPr>
            <p:txBody>
              <a:bodyPr lIns="46038" tIns="46038" rIns="46038" bIns="46038" anchor="ctr"/>
              <a:lstStyle/>
              <a:p>
                <a:pPr algn="ctr" eaLnBrk="0" hangingPunct="0">
                  <a:lnSpc>
                    <a:spcPct val="85000"/>
                  </a:lnSpc>
                  <a:spcBef>
                    <a:spcPct val="50000"/>
                  </a:spcBef>
                  <a:buClrTx/>
                </a:pPr>
                <a:endParaRPr lang="en-US" altLang="zh-CN" sz="1400" dirty="0">
                  <a:ea typeface="宋体" pitchFamily="2" charset="-122"/>
                </a:endParaRPr>
              </a:p>
            </p:txBody>
          </p:sp>
          <p:sp>
            <p:nvSpPr>
              <p:cNvPr id="18" name="Rectangle 27"/>
              <p:cNvSpPr>
                <a:spLocks noChangeArrowheads="1"/>
              </p:cNvSpPr>
              <p:nvPr/>
            </p:nvSpPr>
            <p:spPr bwMode="auto">
              <a:xfrm>
                <a:off x="6781800" y="1125556"/>
                <a:ext cx="304800" cy="302342"/>
              </a:xfrm>
              <a:prstGeom prst="rect">
                <a:avLst/>
              </a:prstGeom>
              <a:solidFill>
                <a:schemeClr val="bg1">
                  <a:lumMod val="85000"/>
                </a:schemeClr>
              </a:solidFill>
              <a:ln w="12700">
                <a:solidFill>
                  <a:schemeClr val="tx1"/>
                </a:solidFill>
                <a:miter lim="800000"/>
                <a:headEnd/>
                <a:tailEnd/>
              </a:ln>
              <a:effectLst/>
            </p:spPr>
            <p:txBody>
              <a:bodyPr lIns="46038" tIns="46038" rIns="46038" bIns="46038" anchor="ctr"/>
              <a:lstStyle/>
              <a:p>
                <a:pPr algn="ctr" eaLnBrk="0" hangingPunct="0">
                  <a:lnSpc>
                    <a:spcPct val="85000"/>
                  </a:lnSpc>
                  <a:spcBef>
                    <a:spcPct val="50000"/>
                  </a:spcBef>
                  <a:buClrTx/>
                </a:pPr>
                <a:endParaRPr lang="en-US" altLang="zh-CN" sz="1400" dirty="0">
                  <a:ea typeface="宋体" pitchFamily="2" charset="-122"/>
                </a:endParaRPr>
              </a:p>
            </p:txBody>
          </p:sp>
          <p:sp>
            <p:nvSpPr>
              <p:cNvPr id="19" name="Rectangle 27"/>
              <p:cNvSpPr>
                <a:spLocks noChangeArrowheads="1"/>
              </p:cNvSpPr>
              <p:nvPr/>
            </p:nvSpPr>
            <p:spPr bwMode="auto">
              <a:xfrm>
                <a:off x="7091362" y="1125556"/>
                <a:ext cx="304800" cy="303694"/>
              </a:xfrm>
              <a:prstGeom prst="rect">
                <a:avLst/>
              </a:prstGeom>
              <a:solidFill>
                <a:schemeClr val="bg1">
                  <a:lumMod val="50000"/>
                </a:schemeClr>
              </a:solidFill>
              <a:ln w="12700">
                <a:solidFill>
                  <a:schemeClr val="tx1"/>
                </a:solidFill>
                <a:miter lim="800000"/>
                <a:headEnd/>
                <a:tailEnd/>
              </a:ln>
              <a:effectLst/>
            </p:spPr>
            <p:txBody>
              <a:bodyPr lIns="46038" tIns="46038" rIns="46038" bIns="46038" anchor="ctr"/>
              <a:lstStyle/>
              <a:p>
                <a:pPr algn="ctr" eaLnBrk="0" hangingPunct="0">
                  <a:lnSpc>
                    <a:spcPct val="85000"/>
                  </a:lnSpc>
                  <a:spcBef>
                    <a:spcPct val="50000"/>
                  </a:spcBef>
                  <a:buClrTx/>
                </a:pPr>
                <a:endParaRPr lang="en-US" altLang="zh-CN" sz="1400" dirty="0">
                  <a:ea typeface="宋体" pitchFamily="2" charset="-122"/>
                </a:endParaRPr>
              </a:p>
            </p:txBody>
          </p:sp>
          <p:sp>
            <p:nvSpPr>
              <p:cNvPr id="20" name="Rectangle 27"/>
              <p:cNvSpPr>
                <a:spLocks noChangeArrowheads="1"/>
              </p:cNvSpPr>
              <p:nvPr/>
            </p:nvSpPr>
            <p:spPr bwMode="auto">
              <a:xfrm>
                <a:off x="7396162" y="1123098"/>
                <a:ext cx="561976" cy="303694"/>
              </a:xfrm>
              <a:prstGeom prst="rect">
                <a:avLst/>
              </a:prstGeom>
              <a:solidFill>
                <a:schemeClr val="bg1">
                  <a:lumMod val="85000"/>
                </a:schemeClr>
              </a:solidFill>
              <a:ln w="12700">
                <a:solidFill>
                  <a:schemeClr val="tx1"/>
                </a:solidFill>
                <a:miter lim="800000"/>
                <a:headEnd/>
                <a:tailEnd/>
              </a:ln>
              <a:effectLst/>
            </p:spPr>
            <p:txBody>
              <a:bodyPr lIns="46038" tIns="46038" rIns="46038" bIns="46038" anchor="ctr"/>
              <a:lstStyle/>
              <a:p>
                <a:pPr algn="ctr" eaLnBrk="0" hangingPunct="0">
                  <a:lnSpc>
                    <a:spcPct val="85000"/>
                  </a:lnSpc>
                  <a:spcBef>
                    <a:spcPct val="50000"/>
                  </a:spcBef>
                  <a:buClrTx/>
                </a:pPr>
                <a:endParaRPr lang="en-US" altLang="zh-CN" sz="1400" dirty="0">
                  <a:ea typeface="宋体" pitchFamily="2" charset="-122"/>
                </a:endParaRPr>
              </a:p>
            </p:txBody>
          </p:sp>
          <p:sp>
            <p:nvSpPr>
              <p:cNvPr id="21" name="Line 48"/>
              <p:cNvSpPr>
                <a:spLocks noChangeShapeType="1"/>
              </p:cNvSpPr>
              <p:nvPr/>
            </p:nvSpPr>
            <p:spPr bwMode="auto">
              <a:xfrm>
                <a:off x="4191000" y="1259705"/>
                <a:ext cx="619125"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22" name="Rectangle 77"/>
              <p:cNvSpPr>
                <a:spLocks noChangeArrowheads="1"/>
              </p:cNvSpPr>
              <p:nvPr/>
            </p:nvSpPr>
            <p:spPr bwMode="gray">
              <a:xfrm>
                <a:off x="3284537" y="1066800"/>
                <a:ext cx="1311275" cy="419856"/>
              </a:xfrm>
              <a:prstGeom prst="rect">
                <a:avLst/>
              </a:prstGeom>
              <a:solidFill>
                <a:srgbClr val="0000FF"/>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nchor="ctr"/>
              <a:lstStyle/>
              <a:p>
                <a:pPr algn="ctr" eaLnBrk="0" hangingPunct="0">
                  <a:lnSpc>
                    <a:spcPct val="85000"/>
                  </a:lnSpc>
                  <a:spcBef>
                    <a:spcPct val="50000"/>
                  </a:spcBef>
                  <a:buClrTx/>
                </a:pPr>
                <a:r>
                  <a:rPr lang="en-US" altLang="zh-CN" sz="1400" dirty="0" smtClean="0">
                    <a:solidFill>
                      <a:schemeClr val="bg1"/>
                    </a:solidFill>
                    <a:ea typeface="宋体" pitchFamily="2" charset="-122"/>
                  </a:rPr>
                  <a:t>SMM Intrinsic </a:t>
                </a:r>
                <a:r>
                  <a:rPr lang="en-US" altLang="zh-CN" sz="1400" dirty="0">
                    <a:solidFill>
                      <a:schemeClr val="bg1"/>
                    </a:solidFill>
                    <a:ea typeface="宋体" pitchFamily="2" charset="-122"/>
                  </a:rPr>
                  <a:t>Services</a:t>
                </a:r>
              </a:p>
            </p:txBody>
          </p:sp>
        </p:grpSp>
        <p:sp>
          <p:nvSpPr>
            <p:cNvPr id="105" name="Line 48"/>
            <p:cNvSpPr>
              <a:spLocks noChangeShapeType="1"/>
            </p:cNvSpPr>
            <p:nvPr/>
          </p:nvSpPr>
          <p:spPr bwMode="auto">
            <a:xfrm flipV="1">
              <a:off x="3481387" y="1486655"/>
              <a:ext cx="0" cy="386974"/>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grpSp>
      <p:sp>
        <p:nvSpPr>
          <p:cNvPr id="21506" name="Title 1"/>
          <p:cNvSpPr>
            <a:spLocks noGrp="1"/>
          </p:cNvSpPr>
          <p:nvPr>
            <p:ph type="title"/>
          </p:nvPr>
        </p:nvSpPr>
        <p:spPr bwMode="auto">
          <a:xfrm>
            <a:off x="455613" y="158750"/>
            <a:ext cx="8231187" cy="889000"/>
          </a:xfrm>
          <a:noFill/>
          <a:ln>
            <a:miter lim="800000"/>
            <a:headEnd/>
            <a:tailEnd/>
          </a:ln>
        </p:spPr>
        <p:txBody>
          <a:bodyPr vert="horz" wrap="square" lIns="91440" tIns="45720" rIns="91440" bIns="45720" numCol="1" anchorCtr="0" compatLnSpc="1">
            <a:prstTxWarp prst="textNoShape">
              <a:avLst/>
            </a:prstTxWarp>
          </a:bodyPr>
          <a:lstStyle/>
          <a:p>
            <a:pPr algn="l"/>
            <a:r>
              <a:rPr lang="en-US" dirty="0" smtClean="0">
                <a:ea typeface="ＭＳ Ｐゴシック" pitchFamily="34" charset="-128"/>
              </a:rPr>
              <a:t>What Could Possibly Go Wrong???</a:t>
            </a:r>
          </a:p>
        </p:txBody>
      </p:sp>
      <p:sp>
        <p:nvSpPr>
          <p:cNvPr id="2" name="Explosion 2 1"/>
          <p:cNvSpPr/>
          <p:nvPr/>
        </p:nvSpPr>
        <p:spPr>
          <a:xfrm>
            <a:off x="100117" y="1806595"/>
            <a:ext cx="876299" cy="457200"/>
          </a:xfrm>
          <a:prstGeom prst="irregularSeal2">
            <a:avLst/>
          </a:prstGeom>
          <a:solidFill>
            <a:srgbClr val="FFFF00"/>
          </a:solid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2" name="Explosion 2 101"/>
          <p:cNvSpPr/>
          <p:nvPr/>
        </p:nvSpPr>
        <p:spPr>
          <a:xfrm>
            <a:off x="5608640" y="3837756"/>
            <a:ext cx="876299" cy="457200"/>
          </a:xfrm>
          <a:prstGeom prst="irregularSeal2">
            <a:avLst/>
          </a:prstGeom>
          <a:solidFill>
            <a:srgbClr val="FFFF00"/>
          </a:solid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3" name="Explosion 2 102"/>
          <p:cNvSpPr/>
          <p:nvPr/>
        </p:nvSpPr>
        <p:spPr>
          <a:xfrm>
            <a:off x="6995165" y="1111647"/>
            <a:ext cx="876299" cy="457200"/>
          </a:xfrm>
          <a:prstGeom prst="irregularSeal2">
            <a:avLst/>
          </a:prstGeom>
          <a:solidFill>
            <a:srgbClr val="FFFF00"/>
          </a:solid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4" name="Explosion 2 103"/>
          <p:cNvSpPr/>
          <p:nvPr/>
        </p:nvSpPr>
        <p:spPr>
          <a:xfrm>
            <a:off x="2909670" y="2593814"/>
            <a:ext cx="876299" cy="457200"/>
          </a:xfrm>
          <a:prstGeom prst="irregularSeal2">
            <a:avLst/>
          </a:prstGeom>
          <a:solidFill>
            <a:srgbClr val="FFFF00"/>
          </a:solid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6" name="Rectangle 52"/>
          <p:cNvSpPr>
            <a:spLocks noChangeArrowheads="1"/>
          </p:cNvSpPr>
          <p:nvPr/>
        </p:nvSpPr>
        <p:spPr bwMode="auto">
          <a:xfrm>
            <a:off x="3640137" y="1636060"/>
            <a:ext cx="3756025" cy="229352"/>
          </a:xfrm>
          <a:prstGeom prst="rect">
            <a:avLst/>
          </a:prstGeom>
          <a:solidFill>
            <a:srgbClr val="66FF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6038" tIns="46038" rIns="46038" bIns="46038" anchor="ctr"/>
          <a:lstStyle/>
          <a:p>
            <a:pPr algn="ctr" eaLnBrk="0" hangingPunct="0">
              <a:lnSpc>
                <a:spcPct val="85000"/>
              </a:lnSpc>
              <a:spcBef>
                <a:spcPct val="50000"/>
              </a:spcBef>
              <a:buClrTx/>
            </a:pPr>
            <a:r>
              <a:rPr lang="en-US" altLang="zh-CN" sz="1400" dirty="0" smtClean="0">
                <a:ea typeface="宋体" pitchFamily="2" charset="-122"/>
              </a:rPr>
              <a:t>UEFI Runtime, ACPI, SMBIOS,….</a:t>
            </a:r>
            <a:endParaRPr lang="en-US" altLang="zh-CN" sz="1400" dirty="0">
              <a:ea typeface="宋体" pitchFamily="2" charset="-122"/>
            </a:endParaRPr>
          </a:p>
        </p:txBody>
      </p:sp>
    </p:spTree>
    <p:extLst>
      <p:ext uri="{BB962C8B-B14F-4D97-AF65-F5344CB8AC3E}">
        <p14:creationId xmlns:p14="http://schemas.microsoft.com/office/powerpoint/2010/main" val="553009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anim calcmode="lin" valueType="num">
                                      <p:cBhvr>
                                        <p:cTn id="15" dur="1000" fill="hold"/>
                                        <p:tgtEl>
                                          <p:spTgt spid="104"/>
                                        </p:tgtEl>
                                        <p:attrNameLst>
                                          <p:attrName>ppt_w</p:attrName>
                                        </p:attrNameLst>
                                      </p:cBhvr>
                                      <p:tavLst>
                                        <p:tav tm="0">
                                          <p:val>
                                            <p:fltVal val="0"/>
                                          </p:val>
                                        </p:tav>
                                        <p:tav tm="100000">
                                          <p:val>
                                            <p:strVal val="#ppt_w"/>
                                          </p:val>
                                        </p:tav>
                                      </p:tavLst>
                                    </p:anim>
                                    <p:anim calcmode="lin" valueType="num">
                                      <p:cBhvr>
                                        <p:cTn id="16" dur="1000" fill="hold"/>
                                        <p:tgtEl>
                                          <p:spTgt spid="104"/>
                                        </p:tgtEl>
                                        <p:attrNameLst>
                                          <p:attrName>ppt_h</p:attrName>
                                        </p:attrNameLst>
                                      </p:cBhvr>
                                      <p:tavLst>
                                        <p:tav tm="0">
                                          <p:val>
                                            <p:fltVal val="0"/>
                                          </p:val>
                                        </p:tav>
                                        <p:tav tm="100000">
                                          <p:val>
                                            <p:strVal val="#ppt_h"/>
                                          </p:val>
                                        </p:tav>
                                      </p:tavLst>
                                    </p:anim>
                                    <p:anim calcmode="lin" valueType="num">
                                      <p:cBhvr>
                                        <p:cTn id="17" dur="1000" fill="hold"/>
                                        <p:tgtEl>
                                          <p:spTgt spid="104"/>
                                        </p:tgtEl>
                                        <p:attrNameLst>
                                          <p:attrName>style.rotation</p:attrName>
                                        </p:attrNameLst>
                                      </p:cBhvr>
                                      <p:tavLst>
                                        <p:tav tm="0">
                                          <p:val>
                                            <p:fltVal val="90"/>
                                          </p:val>
                                        </p:tav>
                                        <p:tav tm="100000">
                                          <p:val>
                                            <p:fltVal val="0"/>
                                          </p:val>
                                        </p:tav>
                                      </p:tavLst>
                                    </p:anim>
                                    <p:animEffect transition="in" filter="fade">
                                      <p:cBhvr>
                                        <p:cTn id="18" dur="1000"/>
                                        <p:tgtEl>
                                          <p:spTgt spid="104"/>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03"/>
                                        </p:tgtEl>
                                        <p:attrNameLst>
                                          <p:attrName>style.visibility</p:attrName>
                                        </p:attrNameLst>
                                      </p:cBhvr>
                                      <p:to>
                                        <p:strVal val="visible"/>
                                      </p:to>
                                    </p:set>
                                    <p:anim calcmode="lin" valueType="num">
                                      <p:cBhvr>
                                        <p:cTn id="23" dur="1000" fill="hold"/>
                                        <p:tgtEl>
                                          <p:spTgt spid="103"/>
                                        </p:tgtEl>
                                        <p:attrNameLst>
                                          <p:attrName>ppt_w</p:attrName>
                                        </p:attrNameLst>
                                      </p:cBhvr>
                                      <p:tavLst>
                                        <p:tav tm="0">
                                          <p:val>
                                            <p:fltVal val="0"/>
                                          </p:val>
                                        </p:tav>
                                        <p:tav tm="100000">
                                          <p:val>
                                            <p:strVal val="#ppt_w"/>
                                          </p:val>
                                        </p:tav>
                                      </p:tavLst>
                                    </p:anim>
                                    <p:anim calcmode="lin" valueType="num">
                                      <p:cBhvr>
                                        <p:cTn id="24" dur="1000" fill="hold"/>
                                        <p:tgtEl>
                                          <p:spTgt spid="103"/>
                                        </p:tgtEl>
                                        <p:attrNameLst>
                                          <p:attrName>ppt_h</p:attrName>
                                        </p:attrNameLst>
                                      </p:cBhvr>
                                      <p:tavLst>
                                        <p:tav tm="0">
                                          <p:val>
                                            <p:fltVal val="0"/>
                                          </p:val>
                                        </p:tav>
                                        <p:tav tm="100000">
                                          <p:val>
                                            <p:strVal val="#ppt_h"/>
                                          </p:val>
                                        </p:tav>
                                      </p:tavLst>
                                    </p:anim>
                                    <p:anim calcmode="lin" valueType="num">
                                      <p:cBhvr>
                                        <p:cTn id="25" dur="1000" fill="hold"/>
                                        <p:tgtEl>
                                          <p:spTgt spid="103"/>
                                        </p:tgtEl>
                                        <p:attrNameLst>
                                          <p:attrName>style.rotation</p:attrName>
                                        </p:attrNameLst>
                                      </p:cBhvr>
                                      <p:tavLst>
                                        <p:tav tm="0">
                                          <p:val>
                                            <p:fltVal val="90"/>
                                          </p:val>
                                        </p:tav>
                                        <p:tav tm="100000">
                                          <p:val>
                                            <p:fltVal val="0"/>
                                          </p:val>
                                        </p:tav>
                                      </p:tavLst>
                                    </p:anim>
                                    <p:animEffect transition="in" filter="fade">
                                      <p:cBhvr>
                                        <p:cTn id="26" dur="1000"/>
                                        <p:tgtEl>
                                          <p:spTgt spid="103"/>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02"/>
                                        </p:tgtEl>
                                        <p:attrNameLst>
                                          <p:attrName>style.visibility</p:attrName>
                                        </p:attrNameLst>
                                      </p:cBhvr>
                                      <p:to>
                                        <p:strVal val="visible"/>
                                      </p:to>
                                    </p:set>
                                    <p:anim calcmode="lin" valueType="num">
                                      <p:cBhvr>
                                        <p:cTn id="31" dur="1000" fill="hold"/>
                                        <p:tgtEl>
                                          <p:spTgt spid="102"/>
                                        </p:tgtEl>
                                        <p:attrNameLst>
                                          <p:attrName>ppt_w</p:attrName>
                                        </p:attrNameLst>
                                      </p:cBhvr>
                                      <p:tavLst>
                                        <p:tav tm="0">
                                          <p:val>
                                            <p:fltVal val="0"/>
                                          </p:val>
                                        </p:tav>
                                        <p:tav tm="100000">
                                          <p:val>
                                            <p:strVal val="#ppt_w"/>
                                          </p:val>
                                        </p:tav>
                                      </p:tavLst>
                                    </p:anim>
                                    <p:anim calcmode="lin" valueType="num">
                                      <p:cBhvr>
                                        <p:cTn id="32" dur="1000" fill="hold"/>
                                        <p:tgtEl>
                                          <p:spTgt spid="102"/>
                                        </p:tgtEl>
                                        <p:attrNameLst>
                                          <p:attrName>ppt_h</p:attrName>
                                        </p:attrNameLst>
                                      </p:cBhvr>
                                      <p:tavLst>
                                        <p:tav tm="0">
                                          <p:val>
                                            <p:fltVal val="0"/>
                                          </p:val>
                                        </p:tav>
                                        <p:tav tm="100000">
                                          <p:val>
                                            <p:strVal val="#ppt_h"/>
                                          </p:val>
                                        </p:tav>
                                      </p:tavLst>
                                    </p:anim>
                                    <p:anim calcmode="lin" valueType="num">
                                      <p:cBhvr>
                                        <p:cTn id="33" dur="1000" fill="hold"/>
                                        <p:tgtEl>
                                          <p:spTgt spid="102"/>
                                        </p:tgtEl>
                                        <p:attrNameLst>
                                          <p:attrName>style.rotation</p:attrName>
                                        </p:attrNameLst>
                                      </p:cBhvr>
                                      <p:tavLst>
                                        <p:tav tm="0">
                                          <p:val>
                                            <p:fltVal val="90"/>
                                          </p:val>
                                        </p:tav>
                                        <p:tav tm="100000">
                                          <p:val>
                                            <p:fltVal val="0"/>
                                          </p:val>
                                        </p:tav>
                                      </p:tavLst>
                                    </p:anim>
                                    <p:animEffect transition="in" filter="fade">
                                      <p:cBhvr>
                                        <p:cTn id="34" dur="1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2" grpId="0" animBg="1"/>
      <p:bldP spid="103" grpId="0" animBg="1"/>
      <p:bldP spid="10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455613" y="158750"/>
            <a:ext cx="8231187" cy="889000"/>
          </a:xfrm>
          <a:noFill/>
          <a:ln>
            <a:miter lim="800000"/>
            <a:headEnd/>
            <a:tailEnd/>
          </a:ln>
        </p:spPr>
        <p:txBody>
          <a:bodyPr vert="horz" wrap="square" lIns="91440" tIns="45720" rIns="91440" bIns="45720" numCol="1" anchorCtr="0" compatLnSpc="1">
            <a:prstTxWarp prst="textNoShape">
              <a:avLst/>
            </a:prstTxWarp>
          </a:bodyPr>
          <a:lstStyle/>
          <a:p>
            <a:pPr algn="l"/>
            <a:r>
              <a:rPr lang="en-US" dirty="0" smtClean="0">
                <a:ea typeface="ＭＳ Ｐゴシック" pitchFamily="34" charset="-128"/>
              </a:rPr>
              <a:t>Things need consider</a:t>
            </a:r>
          </a:p>
        </p:txBody>
      </p:sp>
      <p:sp>
        <p:nvSpPr>
          <p:cNvPr id="16" name="TextBox 15"/>
          <p:cNvSpPr txBox="1"/>
          <p:nvPr/>
        </p:nvSpPr>
        <p:spPr>
          <a:xfrm rot="5400000">
            <a:off x="3831842" y="2863910"/>
            <a:ext cx="914400" cy="369332"/>
          </a:xfrm>
          <a:prstGeom prst="rect">
            <a:avLst/>
          </a:prstGeom>
          <a:noFill/>
        </p:spPr>
        <p:txBody>
          <a:bodyPr wrap="square" rtlCol="0">
            <a:spAutoFit/>
          </a:bodyPr>
          <a:lstStyle/>
          <a:p>
            <a:r>
              <a:rPr lang="en-US" dirty="0" smtClean="0"/>
              <a:t>Protect</a:t>
            </a:r>
            <a:endParaRPr lang="en-US" dirty="0"/>
          </a:p>
        </p:txBody>
      </p:sp>
      <p:sp>
        <p:nvSpPr>
          <p:cNvPr id="17" name="TextBox 16"/>
          <p:cNvSpPr txBox="1"/>
          <p:nvPr/>
        </p:nvSpPr>
        <p:spPr>
          <a:xfrm>
            <a:off x="4272818" y="3889142"/>
            <a:ext cx="962890" cy="369332"/>
          </a:xfrm>
          <a:prstGeom prst="rect">
            <a:avLst/>
          </a:prstGeom>
          <a:noFill/>
        </p:spPr>
        <p:txBody>
          <a:bodyPr wrap="square" rtlCol="0">
            <a:spAutoFit/>
          </a:bodyPr>
          <a:lstStyle/>
          <a:p>
            <a:r>
              <a:rPr lang="en-US" dirty="0" smtClean="0"/>
              <a:t>Detect</a:t>
            </a:r>
            <a:endParaRPr lang="en-US" dirty="0"/>
          </a:p>
        </p:txBody>
      </p:sp>
      <p:sp>
        <p:nvSpPr>
          <p:cNvPr id="18" name="TextBox 17"/>
          <p:cNvSpPr txBox="1"/>
          <p:nvPr/>
        </p:nvSpPr>
        <p:spPr>
          <a:xfrm rot="19143533">
            <a:off x="3170540" y="4269651"/>
            <a:ext cx="1087839" cy="369332"/>
          </a:xfrm>
          <a:prstGeom prst="rect">
            <a:avLst/>
          </a:prstGeom>
          <a:noFill/>
        </p:spPr>
        <p:txBody>
          <a:bodyPr wrap="square" rtlCol="0">
            <a:spAutoFit/>
          </a:bodyPr>
          <a:lstStyle/>
          <a:p>
            <a:r>
              <a:rPr lang="en-US" dirty="0" smtClean="0"/>
              <a:t>Recover</a:t>
            </a:r>
            <a:endParaRPr lang="en-US" dirty="0"/>
          </a:p>
        </p:txBody>
      </p:sp>
      <p:sp>
        <p:nvSpPr>
          <p:cNvPr id="6" name="Oval 5"/>
          <p:cNvSpPr/>
          <p:nvPr/>
        </p:nvSpPr>
        <p:spPr>
          <a:xfrm>
            <a:off x="2568708" y="2277274"/>
            <a:ext cx="2895600" cy="2819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21505" name="Group 21504"/>
          <p:cNvGrpSpPr/>
          <p:nvPr/>
        </p:nvGrpSpPr>
        <p:grpSpPr>
          <a:xfrm>
            <a:off x="4168908" y="3813848"/>
            <a:ext cx="2536692" cy="139826"/>
            <a:chOff x="4527816" y="3505200"/>
            <a:chExt cx="974592" cy="0"/>
          </a:xfrm>
        </p:grpSpPr>
        <p:cxnSp>
          <p:nvCxnSpPr>
            <p:cNvPr id="14" name="Straight Arrow Connector 13"/>
            <p:cNvCxnSpPr/>
            <p:nvPr/>
          </p:nvCxnSpPr>
          <p:spPr>
            <a:xfrm>
              <a:off x="4908816" y="3505200"/>
              <a:ext cx="593592" cy="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4527816" y="3505200"/>
              <a:ext cx="425184"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rot="16200000">
            <a:off x="2830649" y="2352292"/>
            <a:ext cx="2536692" cy="139826"/>
            <a:chOff x="4527816" y="3505200"/>
            <a:chExt cx="974592" cy="0"/>
          </a:xfrm>
        </p:grpSpPr>
        <p:cxnSp>
          <p:nvCxnSpPr>
            <p:cNvPr id="37" name="Straight Arrow Connector 36"/>
            <p:cNvCxnSpPr/>
            <p:nvPr/>
          </p:nvCxnSpPr>
          <p:spPr>
            <a:xfrm>
              <a:off x="4908816" y="3505200"/>
              <a:ext cx="593592" cy="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4527816" y="3505200"/>
              <a:ext cx="425184"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rot="8355852">
            <a:off x="1665279" y="4612024"/>
            <a:ext cx="2536692" cy="139826"/>
            <a:chOff x="4527816" y="3505200"/>
            <a:chExt cx="974592" cy="0"/>
          </a:xfrm>
        </p:grpSpPr>
        <p:cxnSp>
          <p:nvCxnSpPr>
            <p:cNvPr id="40" name="Straight Arrow Connector 39"/>
            <p:cNvCxnSpPr/>
            <p:nvPr/>
          </p:nvCxnSpPr>
          <p:spPr>
            <a:xfrm>
              <a:off x="4908816" y="3505200"/>
              <a:ext cx="593592" cy="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4527816" y="3505200"/>
              <a:ext cx="425184"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2626300" y="1741700"/>
            <a:ext cx="962890" cy="369332"/>
          </a:xfrm>
          <a:prstGeom prst="rect">
            <a:avLst/>
          </a:prstGeom>
          <a:noFill/>
        </p:spPr>
        <p:txBody>
          <a:bodyPr wrap="square" rtlCol="0">
            <a:spAutoFit/>
          </a:bodyPr>
          <a:lstStyle/>
          <a:p>
            <a:r>
              <a:rPr lang="en-US" i="1" u="sng" dirty="0" smtClean="0"/>
              <a:t>System</a:t>
            </a:r>
            <a:endParaRPr lang="en-US" i="1" u="sng" dirty="0"/>
          </a:p>
        </p:txBody>
      </p:sp>
      <p:sp>
        <p:nvSpPr>
          <p:cNvPr id="43" name="TextBox 42"/>
          <p:cNvSpPr txBox="1"/>
          <p:nvPr/>
        </p:nvSpPr>
        <p:spPr>
          <a:xfrm>
            <a:off x="2603539" y="2952545"/>
            <a:ext cx="1156659" cy="369332"/>
          </a:xfrm>
          <a:prstGeom prst="rect">
            <a:avLst/>
          </a:prstGeom>
          <a:noFill/>
        </p:spPr>
        <p:txBody>
          <a:bodyPr wrap="square" rtlCol="0">
            <a:spAutoFit/>
          </a:bodyPr>
          <a:lstStyle/>
          <a:p>
            <a:r>
              <a:rPr lang="en-US" i="1" u="sng" dirty="0" smtClean="0"/>
              <a:t>Firmware</a:t>
            </a:r>
            <a:endParaRPr lang="en-US" i="1" u="sng" dirty="0"/>
          </a:p>
        </p:txBody>
      </p:sp>
    </p:spTree>
    <p:extLst>
      <p:ext uri="{BB962C8B-B14F-4D97-AF65-F5344CB8AC3E}">
        <p14:creationId xmlns:p14="http://schemas.microsoft.com/office/powerpoint/2010/main" val="3861905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What to build &amp; defend – Rationale for a threat model</a:t>
            </a:r>
            <a:endParaRPr lang="en-US" dirty="0"/>
          </a:p>
        </p:txBody>
      </p:sp>
      <p:sp>
        <p:nvSpPr>
          <p:cNvPr id="9" name="Content Placeholder 8"/>
          <p:cNvSpPr>
            <a:spLocks noGrp="1"/>
          </p:cNvSpPr>
          <p:nvPr>
            <p:ph idx="4294967295"/>
          </p:nvPr>
        </p:nvSpPr>
        <p:spPr>
          <a:xfrm>
            <a:off x="457200" y="1600201"/>
            <a:ext cx="8229600" cy="4525963"/>
          </a:xfrm>
          <a:prstGeom prst="rect">
            <a:avLst/>
          </a:prstGeom>
        </p:spPr>
        <p:txBody>
          <a:bodyPr>
            <a:normAutofit/>
          </a:bodyPr>
          <a:lstStyle/>
          <a:p>
            <a:r>
              <a:rPr lang="en-US" dirty="0" smtClean="0"/>
              <a:t>“My house is secure” is almost meaningless</a:t>
            </a:r>
          </a:p>
          <a:p>
            <a:pPr lvl="1"/>
            <a:r>
              <a:rPr lang="en-US" dirty="0" smtClean="0"/>
              <a:t>Against a burglar? Against a meteor strike? A thermonuclear device?</a:t>
            </a:r>
          </a:p>
          <a:p>
            <a:r>
              <a:rPr lang="en-US" dirty="0" smtClean="0"/>
              <a:t>“My system is secure” is almost meaningless</a:t>
            </a:r>
          </a:p>
          <a:p>
            <a:pPr lvl="1"/>
            <a:r>
              <a:rPr lang="en-US" dirty="0" smtClean="0"/>
              <a:t>Against what? To what extent?</a:t>
            </a:r>
          </a:p>
          <a:p>
            <a:r>
              <a:rPr lang="en-US" dirty="0" smtClean="0"/>
              <a:t>Threat modeling is a process to define the goals and constraints of a (software) security solution</a:t>
            </a:r>
          </a:p>
          <a:p>
            <a:pPr lvl="1"/>
            <a:r>
              <a:rPr lang="en-US" dirty="0" smtClean="0"/>
              <a:t>Translate user requirements to security requirements</a:t>
            </a:r>
          </a:p>
          <a:p>
            <a:r>
              <a:rPr lang="en-US" dirty="0" smtClean="0"/>
              <a:t>We used threat modeling for our UEFI / PI codebase</a:t>
            </a:r>
          </a:p>
          <a:p>
            <a:pPr lvl="1"/>
            <a:r>
              <a:rPr lang="en-US" dirty="0" smtClean="0"/>
              <a:t>We believe the process and findings are applicable to driver implementations as well as UEFI implementations in general</a:t>
            </a:r>
          </a:p>
        </p:txBody>
      </p:sp>
      <p:sp>
        <p:nvSpPr>
          <p:cNvPr id="6" name="Footer Placeholder 5"/>
          <p:cNvSpPr>
            <a:spLocks noGrp="1"/>
          </p:cNvSpPr>
          <p:nvPr>
            <p:ph type="ftr" sz="quarter" idx="4294967295"/>
          </p:nvPr>
        </p:nvSpPr>
        <p:spPr>
          <a:xfrm>
            <a:off x="457200" y="1371600"/>
            <a:ext cx="8229600" cy="4572000"/>
          </a:xfrm>
          <a:prstGeom prst="rect">
            <a:avLst/>
          </a:prstGeom>
        </p:spPr>
        <p:txBody>
          <a:bodyPr/>
          <a:lstStyle/>
          <a:p>
            <a:r>
              <a:rPr lang="en-US" dirty="0" smtClean="0"/>
              <a:t>   </a:t>
            </a:r>
            <a:endParaRPr lang="en-US" dirty="0"/>
          </a:p>
        </p:txBody>
      </p:sp>
    </p:spTree>
    <p:extLst>
      <p:ext uri="{BB962C8B-B14F-4D97-AF65-F5344CB8AC3E}">
        <p14:creationId xmlns:p14="http://schemas.microsoft.com/office/powerpoint/2010/main" val="4044798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Defining, using a threat model</a:t>
            </a:r>
            <a:endParaRPr lang="en-US" sz="4000" dirty="0"/>
          </a:p>
        </p:txBody>
      </p:sp>
      <p:sp>
        <p:nvSpPr>
          <p:cNvPr id="3" name="Content Placeholder 2"/>
          <p:cNvSpPr>
            <a:spLocks noGrp="1"/>
          </p:cNvSpPr>
          <p:nvPr>
            <p:ph idx="4294967295"/>
          </p:nvPr>
        </p:nvSpPr>
        <p:spPr>
          <a:xfrm>
            <a:off x="457200" y="1600201"/>
            <a:ext cx="8229600" cy="4525963"/>
          </a:xfrm>
          <a:prstGeom prst="rect">
            <a:avLst/>
          </a:prstGeom>
        </p:spPr>
        <p:txBody>
          <a:bodyPr>
            <a:normAutofit lnSpcReduction="10000"/>
          </a:bodyPr>
          <a:lstStyle/>
          <a:p>
            <a:r>
              <a:rPr lang="en-US" dirty="0" smtClean="0"/>
              <a:t>A Threat Model (TM) defines the security assertions and constraints for a product</a:t>
            </a:r>
          </a:p>
          <a:p>
            <a:pPr lvl="1"/>
            <a:r>
              <a:rPr lang="en-US" dirty="0" smtClean="0"/>
              <a:t>Assets: What we’re protecting</a:t>
            </a:r>
          </a:p>
          <a:p>
            <a:pPr lvl="1"/>
            <a:r>
              <a:rPr lang="en-US" dirty="0" smtClean="0"/>
              <a:t>Threats: What we’re protecting it against</a:t>
            </a:r>
          </a:p>
          <a:p>
            <a:pPr lvl="1"/>
            <a:r>
              <a:rPr lang="en-US" dirty="0" smtClean="0"/>
              <a:t>Mitigations: How we’re protecting our Assets</a:t>
            </a:r>
          </a:p>
          <a:p>
            <a:r>
              <a:rPr lang="en-US" dirty="0" smtClean="0"/>
              <a:t>Use TM to narrow subsequent mitigation efforts</a:t>
            </a:r>
          </a:p>
          <a:p>
            <a:pPr lvl="1"/>
            <a:r>
              <a:rPr lang="en-US" dirty="0" smtClean="0"/>
              <a:t>Don’t secure review, fuzz test all interfaces</a:t>
            </a:r>
          </a:p>
          <a:p>
            <a:pPr lvl="1"/>
            <a:r>
              <a:rPr lang="en-US" dirty="0" smtClean="0"/>
              <a:t>Select the ones that are critical</a:t>
            </a:r>
            <a:endParaRPr lang="en-US" dirty="0"/>
          </a:p>
          <a:p>
            <a:r>
              <a:rPr lang="en-US" dirty="0" smtClean="0"/>
              <a:t>TM is part science, part art, part experience, part nuance, part preference</a:t>
            </a:r>
          </a:p>
          <a:p>
            <a:pPr lvl="1"/>
            <a:r>
              <a:rPr lang="en-US" dirty="0" smtClean="0"/>
              <a:t>Few big assets vs lots of focused assets</a:t>
            </a:r>
          </a:p>
        </p:txBody>
      </p:sp>
      <p:sp>
        <p:nvSpPr>
          <p:cNvPr id="5" name="Footer Placeholder 4"/>
          <p:cNvSpPr>
            <a:spLocks noGrp="1"/>
          </p:cNvSpPr>
          <p:nvPr>
            <p:ph type="ftr" sz="quarter" idx="4294967295"/>
          </p:nvPr>
        </p:nvSpPr>
        <p:spPr>
          <a:xfrm>
            <a:off x="457200" y="1371600"/>
            <a:ext cx="8229600" cy="4572000"/>
          </a:xfrm>
          <a:prstGeom prst="rect">
            <a:avLst/>
          </a:prstGeom>
        </p:spPr>
        <p:txBody>
          <a:bodyPr/>
          <a:lstStyle/>
          <a:p>
            <a:r>
              <a:rPr lang="en-US" dirty="0" smtClean="0"/>
              <a:t>    </a:t>
            </a:r>
            <a:endParaRPr lang="en-US" dirty="0"/>
          </a:p>
        </p:txBody>
      </p:sp>
    </p:spTree>
    <p:extLst>
      <p:ext uri="{BB962C8B-B14F-4D97-AF65-F5344CB8AC3E}">
        <p14:creationId xmlns:p14="http://schemas.microsoft.com/office/powerpoint/2010/main" val="267902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Freeform 74"/>
          <p:cNvSpPr/>
          <p:nvPr/>
        </p:nvSpPr>
        <p:spPr>
          <a:xfrm>
            <a:off x="2514600" y="2649071"/>
            <a:ext cx="4477871" cy="3550023"/>
          </a:xfrm>
          <a:custGeom>
            <a:avLst/>
            <a:gdLst>
              <a:gd name="connsiteX0" fmla="*/ 4343400 w 4477871"/>
              <a:gd name="connsiteY0" fmla="*/ 2622176 h 3550023"/>
              <a:gd name="connsiteX1" fmla="*/ 4034118 w 4477871"/>
              <a:gd name="connsiteY1" fmla="*/ 2393576 h 3550023"/>
              <a:gd name="connsiteX2" fmla="*/ 2474259 w 4477871"/>
              <a:gd name="connsiteY2" fmla="*/ 2407023 h 3550023"/>
              <a:gd name="connsiteX3" fmla="*/ 2245659 w 4477871"/>
              <a:gd name="connsiteY3" fmla="*/ 3348317 h 3550023"/>
              <a:gd name="connsiteX4" fmla="*/ 1600200 w 4477871"/>
              <a:gd name="connsiteY4" fmla="*/ 3482788 h 3550023"/>
              <a:gd name="connsiteX5" fmla="*/ 0 w 4477871"/>
              <a:gd name="connsiteY5" fmla="*/ 3550023 h 3550023"/>
              <a:gd name="connsiteX6" fmla="*/ 107576 w 4477871"/>
              <a:gd name="connsiteY6" fmla="*/ 2918011 h 3550023"/>
              <a:gd name="connsiteX7" fmla="*/ 147918 w 4477871"/>
              <a:gd name="connsiteY7" fmla="*/ 2393576 h 3550023"/>
              <a:gd name="connsiteX8" fmla="*/ 578224 w 4477871"/>
              <a:gd name="connsiteY8" fmla="*/ 941294 h 3550023"/>
              <a:gd name="connsiteX9" fmla="*/ 1694329 w 4477871"/>
              <a:gd name="connsiteY9" fmla="*/ 0 h 3550023"/>
              <a:gd name="connsiteX10" fmla="*/ 3872753 w 4477871"/>
              <a:gd name="connsiteY10" fmla="*/ 497541 h 3550023"/>
              <a:gd name="connsiteX11" fmla="*/ 4477871 w 4477871"/>
              <a:gd name="connsiteY11" fmla="*/ 1896035 h 3550023"/>
              <a:gd name="connsiteX12" fmla="*/ 4370294 w 4477871"/>
              <a:gd name="connsiteY12" fmla="*/ 2675964 h 3550023"/>
              <a:gd name="connsiteX13" fmla="*/ 4343400 w 4477871"/>
              <a:gd name="connsiteY13" fmla="*/ 2622176 h 355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7871" h="3550023">
                <a:moveTo>
                  <a:pt x="4343400" y="2622176"/>
                </a:moveTo>
                <a:lnTo>
                  <a:pt x="4034118" y="2393576"/>
                </a:lnTo>
                <a:lnTo>
                  <a:pt x="2474259" y="2407023"/>
                </a:lnTo>
                <a:lnTo>
                  <a:pt x="2245659" y="3348317"/>
                </a:lnTo>
                <a:lnTo>
                  <a:pt x="1600200" y="3482788"/>
                </a:lnTo>
                <a:lnTo>
                  <a:pt x="0" y="3550023"/>
                </a:lnTo>
                <a:lnTo>
                  <a:pt x="107576" y="2918011"/>
                </a:lnTo>
                <a:lnTo>
                  <a:pt x="147918" y="2393576"/>
                </a:lnTo>
                <a:lnTo>
                  <a:pt x="578224" y="941294"/>
                </a:lnTo>
                <a:lnTo>
                  <a:pt x="1694329" y="0"/>
                </a:lnTo>
                <a:lnTo>
                  <a:pt x="3872753" y="497541"/>
                </a:lnTo>
                <a:lnTo>
                  <a:pt x="4477871" y="1896035"/>
                </a:lnTo>
                <a:lnTo>
                  <a:pt x="4370294" y="2675964"/>
                </a:lnTo>
                <a:lnTo>
                  <a:pt x="4343400" y="2622176"/>
                </a:lnTo>
                <a:close/>
              </a:path>
            </a:pathLst>
          </a:custGeom>
          <a:solidFill>
            <a:srgbClr val="CC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4733365" y="5029200"/>
            <a:ext cx="4491317" cy="1546412"/>
          </a:xfrm>
          <a:custGeom>
            <a:avLst/>
            <a:gdLst>
              <a:gd name="connsiteX0" fmla="*/ 4491317 w 4491317"/>
              <a:gd name="connsiteY0" fmla="*/ 618565 h 1546412"/>
              <a:gd name="connsiteX1" fmla="*/ 2138082 w 4491317"/>
              <a:gd name="connsiteY1" fmla="*/ 201706 h 1546412"/>
              <a:gd name="connsiteX2" fmla="*/ 1801906 w 4491317"/>
              <a:gd name="connsiteY2" fmla="*/ 0 h 1546412"/>
              <a:gd name="connsiteX3" fmla="*/ 268941 w 4491317"/>
              <a:gd name="connsiteY3" fmla="*/ 0 h 1546412"/>
              <a:gd name="connsiteX4" fmla="*/ 0 w 4491317"/>
              <a:gd name="connsiteY4" fmla="*/ 1021976 h 1546412"/>
              <a:gd name="connsiteX5" fmla="*/ 564776 w 4491317"/>
              <a:gd name="connsiteY5" fmla="*/ 1546412 h 1546412"/>
              <a:gd name="connsiteX6" fmla="*/ 3590364 w 4491317"/>
              <a:gd name="connsiteY6" fmla="*/ 1479176 h 1546412"/>
              <a:gd name="connsiteX7" fmla="*/ 4464423 w 4491317"/>
              <a:gd name="connsiteY7" fmla="*/ 1129553 h 1546412"/>
              <a:gd name="connsiteX8" fmla="*/ 4491317 w 4491317"/>
              <a:gd name="connsiteY8" fmla="*/ 618565 h 15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1317" h="1546412">
                <a:moveTo>
                  <a:pt x="4491317" y="618565"/>
                </a:moveTo>
                <a:lnTo>
                  <a:pt x="2138082" y="201706"/>
                </a:lnTo>
                <a:lnTo>
                  <a:pt x="1801906" y="0"/>
                </a:lnTo>
                <a:lnTo>
                  <a:pt x="268941" y="0"/>
                </a:lnTo>
                <a:lnTo>
                  <a:pt x="0" y="1021976"/>
                </a:lnTo>
                <a:lnTo>
                  <a:pt x="564776" y="1546412"/>
                </a:lnTo>
                <a:lnTo>
                  <a:pt x="3590364" y="1479176"/>
                </a:lnTo>
                <a:lnTo>
                  <a:pt x="4464423" y="1129553"/>
                </a:lnTo>
                <a:lnTo>
                  <a:pt x="4491317" y="618565"/>
                </a:lnTo>
                <a:close/>
              </a:path>
            </a:pathLst>
          </a:cu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3913094" y="954741"/>
            <a:ext cx="5244353" cy="4693024"/>
          </a:xfrm>
          <a:custGeom>
            <a:avLst/>
            <a:gdLst>
              <a:gd name="connsiteX0" fmla="*/ 0 w 5244353"/>
              <a:gd name="connsiteY0" fmla="*/ 161365 h 4693024"/>
              <a:gd name="connsiteX1" fmla="*/ 336177 w 5244353"/>
              <a:gd name="connsiteY1" fmla="*/ 376518 h 4693024"/>
              <a:gd name="connsiteX2" fmla="*/ 309282 w 5244353"/>
              <a:gd name="connsiteY2" fmla="*/ 1775012 h 4693024"/>
              <a:gd name="connsiteX3" fmla="*/ 2339788 w 5244353"/>
              <a:gd name="connsiteY3" fmla="*/ 2151530 h 4693024"/>
              <a:gd name="connsiteX4" fmla="*/ 2985247 w 5244353"/>
              <a:gd name="connsiteY4" fmla="*/ 3496235 h 4693024"/>
              <a:gd name="connsiteX5" fmla="*/ 2958353 w 5244353"/>
              <a:gd name="connsiteY5" fmla="*/ 4303059 h 4693024"/>
              <a:gd name="connsiteX6" fmla="*/ 5244353 w 5244353"/>
              <a:gd name="connsiteY6" fmla="*/ 4693024 h 4693024"/>
              <a:gd name="connsiteX7" fmla="*/ 5230906 w 5244353"/>
              <a:gd name="connsiteY7" fmla="*/ 147918 h 4693024"/>
              <a:gd name="connsiteX8" fmla="*/ 4733365 w 5244353"/>
              <a:gd name="connsiteY8" fmla="*/ 484094 h 4693024"/>
              <a:gd name="connsiteX9" fmla="*/ 4437530 w 5244353"/>
              <a:gd name="connsiteY9" fmla="*/ 645459 h 4693024"/>
              <a:gd name="connsiteX10" fmla="*/ 4222377 w 5244353"/>
              <a:gd name="connsiteY10" fmla="*/ 753035 h 4693024"/>
              <a:gd name="connsiteX11" fmla="*/ 3550024 w 5244353"/>
              <a:gd name="connsiteY11" fmla="*/ 389965 h 4693024"/>
              <a:gd name="connsiteX12" fmla="*/ 3254188 w 5244353"/>
              <a:gd name="connsiteY12" fmla="*/ 0 h 4693024"/>
              <a:gd name="connsiteX13" fmla="*/ 0 w 5244353"/>
              <a:gd name="connsiteY13" fmla="*/ 161365 h 469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4353" h="4693024">
                <a:moveTo>
                  <a:pt x="0" y="161365"/>
                </a:moveTo>
                <a:lnTo>
                  <a:pt x="336177" y="376518"/>
                </a:lnTo>
                <a:lnTo>
                  <a:pt x="309282" y="1775012"/>
                </a:lnTo>
                <a:lnTo>
                  <a:pt x="2339788" y="2151530"/>
                </a:lnTo>
                <a:lnTo>
                  <a:pt x="2985247" y="3496235"/>
                </a:lnTo>
                <a:lnTo>
                  <a:pt x="2958353" y="4303059"/>
                </a:lnTo>
                <a:lnTo>
                  <a:pt x="5244353" y="4693024"/>
                </a:lnTo>
                <a:cubicBezTo>
                  <a:pt x="5239871" y="3177989"/>
                  <a:pt x="5235388" y="1662953"/>
                  <a:pt x="5230906" y="147918"/>
                </a:cubicBezTo>
                <a:lnTo>
                  <a:pt x="4733365" y="484094"/>
                </a:lnTo>
                <a:lnTo>
                  <a:pt x="4437530" y="645459"/>
                </a:lnTo>
                <a:lnTo>
                  <a:pt x="4222377" y="753035"/>
                </a:lnTo>
                <a:lnTo>
                  <a:pt x="3550024" y="389965"/>
                </a:lnTo>
                <a:lnTo>
                  <a:pt x="3254188" y="0"/>
                </a:lnTo>
                <a:lnTo>
                  <a:pt x="0" y="1613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0" y="1129553"/>
            <a:ext cx="4249271" cy="3792071"/>
          </a:xfrm>
          <a:custGeom>
            <a:avLst/>
            <a:gdLst>
              <a:gd name="connsiteX0" fmla="*/ 0 w 4249271"/>
              <a:gd name="connsiteY0" fmla="*/ 2702859 h 3792071"/>
              <a:gd name="connsiteX1" fmla="*/ 1425388 w 4249271"/>
              <a:gd name="connsiteY1" fmla="*/ 2891118 h 3792071"/>
              <a:gd name="connsiteX2" fmla="*/ 2675965 w 4249271"/>
              <a:gd name="connsiteY2" fmla="*/ 3792071 h 3792071"/>
              <a:gd name="connsiteX3" fmla="*/ 3133165 w 4249271"/>
              <a:gd name="connsiteY3" fmla="*/ 2568388 h 3792071"/>
              <a:gd name="connsiteX4" fmla="*/ 4249271 w 4249271"/>
              <a:gd name="connsiteY4" fmla="*/ 1613647 h 3792071"/>
              <a:gd name="connsiteX5" fmla="*/ 4249271 w 4249271"/>
              <a:gd name="connsiteY5" fmla="*/ 134471 h 3792071"/>
              <a:gd name="connsiteX6" fmla="*/ 4249271 w 4249271"/>
              <a:gd name="connsiteY6" fmla="*/ 161365 h 3792071"/>
              <a:gd name="connsiteX7" fmla="*/ 3980329 w 4249271"/>
              <a:gd name="connsiteY7" fmla="*/ 0 h 3792071"/>
              <a:gd name="connsiteX8" fmla="*/ 13447 w 4249271"/>
              <a:gd name="connsiteY8" fmla="*/ 26894 h 3792071"/>
              <a:gd name="connsiteX9" fmla="*/ 0 w 4249271"/>
              <a:gd name="connsiteY9" fmla="*/ 2702859 h 379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9271" h="3792071">
                <a:moveTo>
                  <a:pt x="0" y="2702859"/>
                </a:moveTo>
                <a:lnTo>
                  <a:pt x="1425388" y="2891118"/>
                </a:lnTo>
                <a:lnTo>
                  <a:pt x="2675965" y="3792071"/>
                </a:lnTo>
                <a:lnTo>
                  <a:pt x="3133165" y="2568388"/>
                </a:lnTo>
                <a:lnTo>
                  <a:pt x="4249271" y="1613647"/>
                </a:lnTo>
                <a:lnTo>
                  <a:pt x="4249271" y="134471"/>
                </a:lnTo>
                <a:lnTo>
                  <a:pt x="4249271" y="161365"/>
                </a:lnTo>
                <a:lnTo>
                  <a:pt x="3980329" y="0"/>
                </a:lnTo>
                <a:lnTo>
                  <a:pt x="13447" y="26894"/>
                </a:lnTo>
                <a:cubicBezTo>
                  <a:pt x="8965" y="927847"/>
                  <a:pt x="4482" y="1828800"/>
                  <a:pt x="0" y="2702859"/>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0" y="3818965"/>
            <a:ext cx="2716306" cy="2420470"/>
          </a:xfrm>
          <a:custGeom>
            <a:avLst/>
            <a:gdLst>
              <a:gd name="connsiteX0" fmla="*/ 13447 w 2716306"/>
              <a:gd name="connsiteY0" fmla="*/ 0 h 2420470"/>
              <a:gd name="connsiteX1" fmla="*/ 1492623 w 2716306"/>
              <a:gd name="connsiteY1" fmla="*/ 188259 h 2420470"/>
              <a:gd name="connsiteX2" fmla="*/ 2164976 w 2716306"/>
              <a:gd name="connsiteY2" fmla="*/ 658906 h 2420470"/>
              <a:gd name="connsiteX3" fmla="*/ 2716306 w 2716306"/>
              <a:gd name="connsiteY3" fmla="*/ 1102659 h 2420470"/>
              <a:gd name="connsiteX4" fmla="*/ 2675965 w 2716306"/>
              <a:gd name="connsiteY4" fmla="*/ 1896035 h 2420470"/>
              <a:gd name="connsiteX5" fmla="*/ 2554941 w 2716306"/>
              <a:gd name="connsiteY5" fmla="*/ 2407023 h 2420470"/>
              <a:gd name="connsiteX6" fmla="*/ 0 w 2716306"/>
              <a:gd name="connsiteY6" fmla="*/ 2420470 h 2420470"/>
              <a:gd name="connsiteX7" fmla="*/ 13447 w 2716306"/>
              <a:gd name="connsiteY7" fmla="*/ 0 h 242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6306" h="2420470">
                <a:moveTo>
                  <a:pt x="13447" y="0"/>
                </a:moveTo>
                <a:lnTo>
                  <a:pt x="1492623" y="188259"/>
                </a:lnTo>
                <a:lnTo>
                  <a:pt x="2164976" y="658906"/>
                </a:lnTo>
                <a:lnTo>
                  <a:pt x="2716306" y="1102659"/>
                </a:lnTo>
                <a:lnTo>
                  <a:pt x="2675965" y="1896035"/>
                </a:lnTo>
                <a:lnTo>
                  <a:pt x="2554941" y="2407023"/>
                </a:lnTo>
                <a:lnTo>
                  <a:pt x="0" y="2420470"/>
                </a:lnTo>
                <a:cubicBezTo>
                  <a:pt x="4482" y="1618129"/>
                  <a:pt x="8965" y="815788"/>
                  <a:pt x="13447"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a:xfrm>
            <a:off x="152400" y="76200"/>
            <a:ext cx="8229600" cy="1143000"/>
          </a:xfrm>
        </p:spPr>
        <p:txBody>
          <a:bodyPr>
            <a:normAutofit/>
          </a:bodyPr>
          <a:lstStyle/>
          <a:p>
            <a:r>
              <a:rPr lang="en-US" sz="3600" dirty="0" smtClean="0"/>
              <a:t>We don’t always get to </a:t>
            </a:r>
            <a:br>
              <a:rPr lang="en-US" sz="3600" dirty="0" smtClean="0"/>
            </a:br>
            <a:r>
              <a:rPr lang="en-US" sz="3600" dirty="0" smtClean="0"/>
              <a:t>choose our Assets</a:t>
            </a:r>
            <a:endParaRPr lang="en-US" sz="3600" dirty="0"/>
          </a:p>
        </p:txBody>
      </p:sp>
      <p:sp>
        <p:nvSpPr>
          <p:cNvPr id="9" name="Rectangle 8"/>
          <p:cNvSpPr/>
          <p:nvPr/>
        </p:nvSpPr>
        <p:spPr>
          <a:xfrm>
            <a:off x="6553200" y="2362200"/>
            <a:ext cx="14478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PE/COFF</a:t>
            </a:r>
            <a:endParaRPr lang="en-US" dirty="0"/>
          </a:p>
        </p:txBody>
      </p:sp>
      <p:sp>
        <p:nvSpPr>
          <p:cNvPr id="12" name="Flowchart: Magnetic Disk 11"/>
          <p:cNvSpPr/>
          <p:nvPr/>
        </p:nvSpPr>
        <p:spPr>
          <a:xfrm>
            <a:off x="5486400" y="1371600"/>
            <a:ext cx="1219200" cy="533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rved Down Arrow 12"/>
          <p:cNvSpPr/>
          <p:nvPr/>
        </p:nvSpPr>
        <p:spPr>
          <a:xfrm rot="2611778">
            <a:off x="6763220" y="1715322"/>
            <a:ext cx="875360" cy="295541"/>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p:cNvSpPr/>
          <p:nvPr/>
        </p:nvSpPr>
        <p:spPr>
          <a:xfrm>
            <a:off x="7162800" y="3818947"/>
            <a:ext cx="1524000" cy="6858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315200" y="4504747"/>
            <a:ext cx="609600" cy="1524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543800" y="3971347"/>
            <a:ext cx="152400" cy="3048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rved Down Arrow 17"/>
          <p:cNvSpPr/>
          <p:nvPr/>
        </p:nvSpPr>
        <p:spPr>
          <a:xfrm rot="15200213">
            <a:off x="6762852" y="3514303"/>
            <a:ext cx="875360" cy="295541"/>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5181600" y="1916668"/>
            <a:ext cx="2057400" cy="369332"/>
          </a:xfrm>
          <a:prstGeom prst="rect">
            <a:avLst/>
          </a:prstGeom>
          <a:noFill/>
        </p:spPr>
        <p:txBody>
          <a:bodyPr wrap="square" rtlCol="0">
            <a:spAutoFit/>
          </a:bodyPr>
          <a:lstStyle/>
          <a:p>
            <a:r>
              <a:rPr lang="en-US" dirty="0" smtClean="0"/>
              <a:t>Operating System</a:t>
            </a:r>
            <a:endParaRPr lang="en-US" dirty="0"/>
          </a:p>
        </p:txBody>
      </p:sp>
      <p:sp>
        <p:nvSpPr>
          <p:cNvPr id="20" name="TextBox 19"/>
          <p:cNvSpPr txBox="1"/>
          <p:nvPr/>
        </p:nvSpPr>
        <p:spPr>
          <a:xfrm>
            <a:off x="7315200" y="3297215"/>
            <a:ext cx="1524000" cy="369332"/>
          </a:xfrm>
          <a:prstGeom prst="rect">
            <a:avLst/>
          </a:prstGeom>
          <a:noFill/>
        </p:spPr>
        <p:txBody>
          <a:bodyPr wrap="square" rtlCol="0">
            <a:spAutoFit/>
          </a:bodyPr>
          <a:lstStyle/>
          <a:p>
            <a:r>
              <a:rPr lang="en-US" dirty="0" smtClean="0"/>
              <a:t>Option ROM</a:t>
            </a:r>
            <a:endParaRPr lang="en-US" dirty="0"/>
          </a:p>
        </p:txBody>
      </p:sp>
      <p:sp>
        <p:nvSpPr>
          <p:cNvPr id="33" name="Left-Right Arrow 32"/>
          <p:cNvSpPr/>
          <p:nvPr/>
        </p:nvSpPr>
        <p:spPr>
          <a:xfrm>
            <a:off x="1676400" y="1676400"/>
            <a:ext cx="685800" cy="304800"/>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838200" y="1600200"/>
            <a:ext cx="0" cy="1905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524000" y="1447800"/>
            <a:ext cx="0" cy="1905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2514600" y="1447800"/>
            <a:ext cx="10668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SMM</a:t>
            </a:r>
            <a:endParaRPr lang="en-US" dirty="0"/>
          </a:p>
        </p:txBody>
      </p:sp>
      <p:sp>
        <p:nvSpPr>
          <p:cNvPr id="39" name="TextBox 38"/>
          <p:cNvSpPr txBox="1"/>
          <p:nvPr/>
        </p:nvSpPr>
        <p:spPr>
          <a:xfrm>
            <a:off x="5181600" y="5553670"/>
            <a:ext cx="1371600" cy="923330"/>
          </a:xfrm>
          <a:prstGeom prst="rect">
            <a:avLst/>
          </a:prstGeom>
          <a:solidFill>
            <a:schemeClr val="bg1">
              <a:lumMod val="95000"/>
            </a:schemeClr>
          </a:solidFill>
        </p:spPr>
        <p:txBody>
          <a:bodyPr wrap="square" rtlCol="0">
            <a:spAutoFit/>
          </a:bodyPr>
          <a:lstStyle/>
          <a:p>
            <a:r>
              <a:rPr lang="en-US" dirty="0" smtClean="0">
                <a:latin typeface="Lucida Handwriting" pitchFamily="66" charset="0"/>
              </a:rPr>
              <a:t>This </a:t>
            </a:r>
            <a:r>
              <a:rPr lang="en-US" dirty="0" err="1" smtClean="0">
                <a:latin typeface="Lucida Handwriting" pitchFamily="66" charset="0"/>
              </a:rPr>
              <a:t>reg</a:t>
            </a:r>
            <a:r>
              <a:rPr lang="en-US" dirty="0" smtClean="0">
                <a:latin typeface="Lucida Handwriting" pitchFamily="66" charset="0"/>
              </a:rPr>
              <a:t/>
            </a:r>
            <a:br>
              <a:rPr lang="en-US" dirty="0" smtClean="0">
                <a:latin typeface="Lucida Handwriting" pitchFamily="66" charset="0"/>
              </a:rPr>
            </a:br>
            <a:r>
              <a:rPr lang="en-US" dirty="0" smtClean="0">
                <a:latin typeface="Lucida Handwriting" pitchFamily="66" charset="0"/>
              </a:rPr>
              <a:t>That </a:t>
            </a:r>
            <a:r>
              <a:rPr lang="en-US" dirty="0" err="1" smtClean="0">
                <a:latin typeface="Lucida Handwriting" pitchFamily="66" charset="0"/>
              </a:rPr>
              <a:t>reg</a:t>
            </a:r>
            <a:r>
              <a:rPr lang="en-US" dirty="0" smtClean="0">
                <a:latin typeface="Lucida Handwriting" pitchFamily="66" charset="0"/>
              </a:rPr>
              <a:t/>
            </a:r>
            <a:br>
              <a:rPr lang="en-US" dirty="0" smtClean="0">
                <a:latin typeface="Lucida Handwriting" pitchFamily="66" charset="0"/>
              </a:rPr>
            </a:br>
            <a:r>
              <a:rPr lang="en-US" dirty="0" smtClean="0">
                <a:latin typeface="Lucida Handwriting" pitchFamily="66" charset="0"/>
              </a:rPr>
              <a:t>Other bit</a:t>
            </a:r>
            <a:endParaRPr lang="en-US" dirty="0">
              <a:latin typeface="Lucida Handwriting" pitchFamily="66" charset="0"/>
            </a:endParaRPr>
          </a:p>
        </p:txBody>
      </p:sp>
      <p:cxnSp>
        <p:nvCxnSpPr>
          <p:cNvPr id="41" name="Straight Connector 40"/>
          <p:cNvCxnSpPr/>
          <p:nvPr/>
        </p:nvCxnSpPr>
        <p:spPr>
          <a:xfrm>
            <a:off x="838200" y="1905000"/>
            <a:ext cx="68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38200" y="2209800"/>
            <a:ext cx="68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38200" y="2895600"/>
            <a:ext cx="68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28600" y="5102343"/>
            <a:ext cx="1066800" cy="76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228600" y="4797543"/>
            <a:ext cx="1066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304800" y="4873743"/>
            <a:ext cx="152400" cy="152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066800" y="4873743"/>
            <a:ext cx="152400" cy="152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914400" y="4873743"/>
            <a:ext cx="152400" cy="152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33400" y="4873743"/>
            <a:ext cx="152400" cy="2286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277906" y="5178543"/>
            <a:ext cx="76200" cy="7620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06506" y="5178543"/>
            <a:ext cx="76200" cy="7620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735106" y="5178543"/>
            <a:ext cx="76200" cy="7620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63706" y="5178543"/>
            <a:ext cx="76200" cy="7620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192306" y="5178543"/>
            <a:ext cx="76200" cy="7620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582706" y="4568943"/>
            <a:ext cx="685800" cy="2286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Triangle 45"/>
          <p:cNvSpPr/>
          <p:nvPr/>
        </p:nvSpPr>
        <p:spPr>
          <a:xfrm rot="7815206">
            <a:off x="365384" y="4502507"/>
            <a:ext cx="488432" cy="584897"/>
          </a:xfrm>
          <a:prstGeom prst="rtTriangle">
            <a:avLst/>
          </a:prstGeom>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Vertical Scroll 58"/>
          <p:cNvSpPr/>
          <p:nvPr/>
        </p:nvSpPr>
        <p:spPr>
          <a:xfrm>
            <a:off x="1295400" y="5410200"/>
            <a:ext cx="762000" cy="609600"/>
          </a:xfrm>
          <a:prstGeom prst="verticalScroll">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NIST</a:t>
            </a:r>
            <a:endParaRPr lang="en-US" dirty="0">
              <a:solidFill>
                <a:schemeClr val="tx1"/>
              </a:solidFill>
            </a:endParaRPr>
          </a:p>
        </p:txBody>
      </p:sp>
      <p:sp>
        <p:nvSpPr>
          <p:cNvPr id="61" name="Vertical Scroll 60"/>
          <p:cNvSpPr/>
          <p:nvPr/>
        </p:nvSpPr>
        <p:spPr>
          <a:xfrm>
            <a:off x="1828800" y="2438400"/>
            <a:ext cx="1524000" cy="609600"/>
          </a:xfrm>
          <a:prstGeom prst="verticalScroll">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Security “Researchers”</a:t>
            </a:r>
            <a:endParaRPr lang="en-US" sz="1600" dirty="0">
              <a:solidFill>
                <a:schemeClr val="tx1"/>
              </a:solidFill>
            </a:endParaRPr>
          </a:p>
        </p:txBody>
      </p:sp>
      <p:sp>
        <p:nvSpPr>
          <p:cNvPr id="62" name="Vertical Scroll 61"/>
          <p:cNvSpPr/>
          <p:nvPr/>
        </p:nvSpPr>
        <p:spPr>
          <a:xfrm>
            <a:off x="7620000" y="4724400"/>
            <a:ext cx="1524000" cy="609600"/>
          </a:xfrm>
          <a:prstGeom prst="verticalScroll">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UEFI, TCG, OSV</a:t>
            </a:r>
            <a:endParaRPr lang="en-US" sz="1600" dirty="0">
              <a:solidFill>
                <a:schemeClr val="tx1"/>
              </a:solidFill>
            </a:endParaRPr>
          </a:p>
        </p:txBody>
      </p:sp>
      <p:sp>
        <p:nvSpPr>
          <p:cNvPr id="63" name="Vertical Scroll 62"/>
          <p:cNvSpPr/>
          <p:nvPr/>
        </p:nvSpPr>
        <p:spPr>
          <a:xfrm>
            <a:off x="6781800" y="5715000"/>
            <a:ext cx="1524000" cy="609600"/>
          </a:xfrm>
          <a:prstGeom prst="verticalScroll">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Internal Research</a:t>
            </a:r>
            <a:endParaRPr lang="en-US" sz="1600" dirty="0">
              <a:solidFill>
                <a:schemeClr val="tx1"/>
              </a:solidFill>
            </a:endParaRPr>
          </a:p>
        </p:txBody>
      </p:sp>
      <p:sp>
        <p:nvSpPr>
          <p:cNvPr id="64" name="12-Point Star 63"/>
          <p:cNvSpPr/>
          <p:nvPr/>
        </p:nvSpPr>
        <p:spPr>
          <a:xfrm>
            <a:off x="3048000" y="4572000"/>
            <a:ext cx="685800" cy="685800"/>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12-Point Star 64"/>
          <p:cNvSpPr/>
          <p:nvPr/>
        </p:nvSpPr>
        <p:spPr>
          <a:xfrm>
            <a:off x="3240741" y="3760694"/>
            <a:ext cx="914400" cy="914400"/>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24-Point Star 65"/>
          <p:cNvSpPr/>
          <p:nvPr/>
        </p:nvSpPr>
        <p:spPr>
          <a:xfrm>
            <a:off x="3316941" y="5168153"/>
            <a:ext cx="762000" cy="762000"/>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Data 66"/>
          <p:cNvSpPr/>
          <p:nvPr/>
        </p:nvSpPr>
        <p:spPr>
          <a:xfrm>
            <a:off x="4419600" y="3429000"/>
            <a:ext cx="1371600" cy="4572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Source</a:t>
            </a:r>
            <a:endParaRPr lang="en-US" sz="1600" dirty="0"/>
          </a:p>
        </p:txBody>
      </p:sp>
      <p:sp>
        <p:nvSpPr>
          <p:cNvPr id="68" name="Curved Down Arrow 67"/>
          <p:cNvSpPr/>
          <p:nvPr/>
        </p:nvSpPr>
        <p:spPr>
          <a:xfrm rot="8573421">
            <a:off x="4115319" y="4196545"/>
            <a:ext cx="875360" cy="295541"/>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Striped Right Arrow 68"/>
          <p:cNvSpPr/>
          <p:nvPr/>
        </p:nvSpPr>
        <p:spPr>
          <a:xfrm rot="10800000">
            <a:off x="2209800" y="5181600"/>
            <a:ext cx="685800" cy="304800"/>
          </a:xfrm>
          <a:prstGeom prst="strip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0" y="3962400"/>
            <a:ext cx="1905000" cy="369332"/>
          </a:xfrm>
          <a:prstGeom prst="rect">
            <a:avLst/>
          </a:prstGeom>
          <a:noFill/>
        </p:spPr>
        <p:txBody>
          <a:bodyPr wrap="square" rtlCol="0">
            <a:spAutoFit/>
          </a:bodyPr>
          <a:lstStyle/>
          <a:p>
            <a:r>
              <a:rPr lang="en-US" b="1" dirty="0" smtClean="0"/>
              <a:t>BIOS Flash</a:t>
            </a:r>
            <a:endParaRPr lang="en-US" b="1" dirty="0"/>
          </a:p>
        </p:txBody>
      </p:sp>
      <p:sp>
        <p:nvSpPr>
          <p:cNvPr id="76" name="TextBox 75"/>
          <p:cNvSpPr txBox="1"/>
          <p:nvPr/>
        </p:nvSpPr>
        <p:spPr>
          <a:xfrm>
            <a:off x="3810000" y="2895600"/>
            <a:ext cx="1600200" cy="369332"/>
          </a:xfrm>
          <a:prstGeom prst="rect">
            <a:avLst/>
          </a:prstGeom>
          <a:noFill/>
        </p:spPr>
        <p:txBody>
          <a:bodyPr wrap="square" rtlCol="0">
            <a:spAutoFit/>
          </a:bodyPr>
          <a:lstStyle/>
          <a:p>
            <a:r>
              <a:rPr lang="en-US" b="1" dirty="0" smtClean="0"/>
              <a:t>Build tools</a:t>
            </a:r>
            <a:endParaRPr lang="en-US" b="1" dirty="0"/>
          </a:p>
        </p:txBody>
      </p:sp>
      <p:sp>
        <p:nvSpPr>
          <p:cNvPr id="77" name="TextBox 76"/>
          <p:cNvSpPr txBox="1"/>
          <p:nvPr/>
        </p:nvSpPr>
        <p:spPr>
          <a:xfrm>
            <a:off x="0" y="1143000"/>
            <a:ext cx="1600200" cy="369332"/>
          </a:xfrm>
          <a:prstGeom prst="rect">
            <a:avLst/>
          </a:prstGeom>
          <a:noFill/>
        </p:spPr>
        <p:txBody>
          <a:bodyPr wrap="square" rtlCol="0">
            <a:spAutoFit/>
          </a:bodyPr>
          <a:lstStyle/>
          <a:p>
            <a:r>
              <a:rPr lang="en-US" b="1" dirty="0" smtClean="0"/>
              <a:t>SMM</a:t>
            </a:r>
            <a:endParaRPr lang="en-US" b="1" dirty="0"/>
          </a:p>
        </p:txBody>
      </p:sp>
      <p:sp>
        <p:nvSpPr>
          <p:cNvPr id="78" name="TextBox 77"/>
          <p:cNvSpPr txBox="1"/>
          <p:nvPr/>
        </p:nvSpPr>
        <p:spPr>
          <a:xfrm>
            <a:off x="4191000" y="1078468"/>
            <a:ext cx="1600200" cy="369332"/>
          </a:xfrm>
          <a:prstGeom prst="rect">
            <a:avLst/>
          </a:prstGeom>
          <a:noFill/>
        </p:spPr>
        <p:txBody>
          <a:bodyPr wrap="square" rtlCol="0">
            <a:spAutoFit/>
          </a:bodyPr>
          <a:lstStyle/>
          <a:p>
            <a:r>
              <a:rPr lang="en-US" b="1" dirty="0" smtClean="0"/>
              <a:t>Boot flow</a:t>
            </a:r>
            <a:endParaRPr lang="en-US" b="1" dirty="0"/>
          </a:p>
        </p:txBody>
      </p:sp>
      <p:sp>
        <p:nvSpPr>
          <p:cNvPr id="79" name="TextBox 78"/>
          <p:cNvSpPr txBox="1"/>
          <p:nvPr/>
        </p:nvSpPr>
        <p:spPr>
          <a:xfrm>
            <a:off x="5029200" y="5029200"/>
            <a:ext cx="1600200" cy="369332"/>
          </a:xfrm>
          <a:prstGeom prst="rect">
            <a:avLst/>
          </a:prstGeom>
          <a:noFill/>
        </p:spPr>
        <p:txBody>
          <a:bodyPr wrap="square" rtlCol="0">
            <a:spAutoFit/>
          </a:bodyPr>
          <a:lstStyle/>
          <a:p>
            <a:r>
              <a:rPr lang="en-US" b="1" dirty="0" smtClean="0"/>
              <a:t>S3 </a:t>
            </a:r>
            <a:r>
              <a:rPr lang="en-US" b="1" dirty="0" smtClean="0">
                <a:sym typeface="Wingdings" pitchFamily="2" charset="2"/>
              </a:rPr>
              <a:t> S0</a:t>
            </a:r>
            <a:endParaRPr lang="en-US" b="1" dirty="0"/>
          </a:p>
        </p:txBody>
      </p:sp>
      <p:sp>
        <p:nvSpPr>
          <p:cNvPr id="80" name="Vertical Scroll 79"/>
          <p:cNvSpPr/>
          <p:nvPr/>
        </p:nvSpPr>
        <p:spPr>
          <a:xfrm>
            <a:off x="5105400" y="4267200"/>
            <a:ext cx="1524000" cy="609600"/>
          </a:xfrm>
          <a:prstGeom prst="verticalScroll">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Internal Research</a:t>
            </a:r>
            <a:endParaRPr lang="en-US" sz="1600" dirty="0">
              <a:solidFill>
                <a:schemeClr val="tx1"/>
              </a:solidFill>
            </a:endParaRPr>
          </a:p>
        </p:txBody>
      </p:sp>
    </p:spTree>
    <p:extLst>
      <p:ext uri="{BB962C8B-B14F-4D97-AF65-F5344CB8AC3E}">
        <p14:creationId xmlns:p14="http://schemas.microsoft.com/office/powerpoint/2010/main" val="3308071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4" grpId="0" animBg="1"/>
      <p:bldP spid="73" grpId="0" animBg="1"/>
      <p:bldP spid="72" grpId="0" animBg="1"/>
      <p:bldP spid="9" grpId="0" animBg="1"/>
      <p:bldP spid="12" grpId="0" animBg="1"/>
      <p:bldP spid="13" grpId="0" animBg="1"/>
      <p:bldP spid="14" grpId="0" animBg="1"/>
      <p:bldP spid="15" grpId="0" animBg="1"/>
      <p:bldP spid="16" grpId="0" animBg="1"/>
      <p:bldP spid="18" grpId="0" animBg="1"/>
      <p:bldP spid="19" grpId="0"/>
      <p:bldP spid="20" grpId="0"/>
      <p:bldP spid="33" grpId="0" animBg="1"/>
      <p:bldP spid="37" grpId="0" animBg="1"/>
      <p:bldP spid="39" grpId="0" animBg="1"/>
      <p:bldP spid="61" grpId="0" animBg="1"/>
      <p:bldP spid="62" grpId="0" animBg="1"/>
      <p:bldP spid="63" grpId="0" animBg="1"/>
      <p:bldP spid="64" grpId="0" animBg="1"/>
      <p:bldP spid="65" grpId="0" animBg="1"/>
      <p:bldP spid="66" grpId="0" animBg="1"/>
      <p:bldP spid="67" grpId="0" animBg="1"/>
      <p:bldP spid="68" grpId="0" animBg="1"/>
      <p:bldP spid="69" grpId="0" animBg="1"/>
      <p:bldP spid="76" grpId="0"/>
      <p:bldP spid="77" grpId="0"/>
      <p:bldP spid="78" grpId="0"/>
      <p:bldP spid="79" grpId="0"/>
      <p:bldP spid="8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a:t>
            </a:r>
            <a:endParaRPr lang="en-US" dirty="0"/>
          </a:p>
        </p:txBody>
      </p:sp>
      <p:sp>
        <p:nvSpPr>
          <p:cNvPr id="3" name="Content Placeholder 2"/>
          <p:cNvSpPr>
            <a:spLocks noGrp="1"/>
          </p:cNvSpPr>
          <p:nvPr>
            <p:ph idx="4294967295"/>
          </p:nvPr>
        </p:nvSpPr>
        <p:spPr>
          <a:xfrm>
            <a:off x="457200" y="1600201"/>
            <a:ext cx="8229600" cy="4525963"/>
          </a:xfrm>
          <a:prstGeom prst="rect">
            <a:avLst/>
          </a:prstGeom>
        </p:spPr>
        <p:txBody>
          <a:bodyPr>
            <a:normAutofit fontScale="62500" lnSpcReduction="20000"/>
          </a:bodyPr>
          <a:lstStyle/>
          <a:p>
            <a:r>
              <a:rPr lang="en-US" dirty="0" smtClean="0"/>
              <a:t>NIST SP800-147 says</a:t>
            </a:r>
          </a:p>
          <a:p>
            <a:pPr lvl="1"/>
            <a:r>
              <a:rPr lang="en-US" dirty="0" smtClean="0"/>
              <a:t>Lock code flash except for update before Exit Mfg Auth</a:t>
            </a:r>
          </a:p>
          <a:p>
            <a:pPr lvl="1"/>
            <a:r>
              <a:rPr lang="en-US" dirty="0" smtClean="0"/>
              <a:t>Signed update (&gt;= RSA2048, SHA256)</a:t>
            </a:r>
          </a:p>
          <a:p>
            <a:pPr lvl="1"/>
            <a:r>
              <a:rPr lang="en-US" dirty="0" smtClean="0"/>
              <a:t>High quality signing servers</a:t>
            </a:r>
          </a:p>
          <a:p>
            <a:pPr lvl="1"/>
            <a:r>
              <a:rPr lang="en-US" dirty="0" smtClean="0"/>
              <a:t>Without back doors (“non-bypassability”)</a:t>
            </a:r>
          </a:p>
          <a:p>
            <a:r>
              <a:rPr lang="en-US" dirty="0" smtClean="0"/>
              <a:t>Threats</a:t>
            </a:r>
          </a:p>
          <a:p>
            <a:pPr lvl="1"/>
            <a:r>
              <a:rPr lang="en-US" dirty="0" smtClean="0"/>
              <a:t>PDOS – Permanent Denial of Service</a:t>
            </a:r>
          </a:p>
          <a:p>
            <a:pPr lvl="2"/>
            <a:r>
              <a:rPr lang="en-US" dirty="0" smtClean="0"/>
              <a:t>System into inefficient room heater</a:t>
            </a:r>
          </a:p>
          <a:p>
            <a:pPr lvl="1"/>
            <a:r>
              <a:rPr lang="en-US" dirty="0" smtClean="0"/>
              <a:t>Elevation of privilege</a:t>
            </a:r>
          </a:p>
          <a:p>
            <a:pPr lvl="2"/>
            <a:r>
              <a:rPr lang="en-US" dirty="0" smtClean="0"/>
              <a:t>Owning the system at boot is an advantage to a virus</a:t>
            </a:r>
          </a:p>
          <a:p>
            <a:r>
              <a:rPr lang="en-US" dirty="0" smtClean="0"/>
              <a:t>Known attacks</a:t>
            </a:r>
          </a:p>
          <a:p>
            <a:pPr lvl="1"/>
            <a:r>
              <a:rPr lang="en-US" dirty="0" smtClean="0"/>
              <a:t>CIH / Chernobyl 1999-2000</a:t>
            </a:r>
          </a:p>
          <a:p>
            <a:pPr lvl="1"/>
            <a:r>
              <a:rPr lang="en-US" dirty="0" err="1" smtClean="0"/>
              <a:t>Mebroni</a:t>
            </a:r>
            <a:r>
              <a:rPr lang="en-US" dirty="0" smtClean="0"/>
              <a:t> 2010</a:t>
            </a:r>
          </a:p>
          <a:p>
            <a:r>
              <a:rPr lang="en-US" dirty="0" smtClean="0"/>
              <a:t>Mitigations include</a:t>
            </a:r>
          </a:p>
          <a:p>
            <a:pPr lvl="1"/>
            <a:r>
              <a:rPr lang="en-US" dirty="0" smtClean="0"/>
              <a:t>Reexamining flash protection methods – use the best even if its new</a:t>
            </a:r>
          </a:p>
          <a:p>
            <a:pPr lvl="1"/>
            <a:r>
              <a:rPr lang="en-US" dirty="0" smtClean="0"/>
              <a:t>Using advanced techniques to locate and remove (un)intentional backdoors</a:t>
            </a:r>
            <a:endParaRPr lang="en-US" dirty="0"/>
          </a:p>
        </p:txBody>
      </p:sp>
      <p:sp>
        <p:nvSpPr>
          <p:cNvPr id="5" name="Footer Placeholder 4"/>
          <p:cNvSpPr>
            <a:spLocks noGrp="1"/>
          </p:cNvSpPr>
          <p:nvPr>
            <p:ph type="ftr" sz="quarter" idx="4294967295"/>
          </p:nvPr>
        </p:nvSpPr>
        <p:spPr>
          <a:xfrm>
            <a:off x="457200" y="1371600"/>
            <a:ext cx="8229600" cy="4572000"/>
          </a:xfrm>
          <a:prstGeom prst="rect">
            <a:avLst/>
          </a:prstGeom>
        </p:spPr>
        <p:txBody>
          <a:bodyPr/>
          <a:lstStyle/>
          <a:p>
            <a:r>
              <a:rPr lang="en-US" dirty="0" smtClean="0"/>
              <a:t>    </a:t>
            </a:r>
            <a:endParaRPr lang="en-US" dirty="0"/>
          </a:p>
        </p:txBody>
      </p:sp>
      <p:sp>
        <p:nvSpPr>
          <p:cNvPr id="7" name="Rectangle 6"/>
          <p:cNvSpPr/>
          <p:nvPr/>
        </p:nvSpPr>
        <p:spPr>
          <a:xfrm>
            <a:off x="6046694" y="1066800"/>
            <a:ext cx="1066800" cy="76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46694" y="762000"/>
            <a:ext cx="1066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22894" y="838200"/>
            <a:ext cx="152400" cy="152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84894" y="838200"/>
            <a:ext cx="152400" cy="152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732494" y="838200"/>
            <a:ext cx="152400" cy="152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51494" y="838200"/>
            <a:ext cx="152400" cy="2286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096000" y="1143000"/>
            <a:ext cx="76200" cy="7620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324600" y="1143000"/>
            <a:ext cx="76200" cy="7620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553200" y="1143000"/>
            <a:ext cx="76200" cy="7620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781800" y="1143000"/>
            <a:ext cx="76200" cy="7620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010400" y="1143000"/>
            <a:ext cx="76200" cy="7620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400800" y="533400"/>
            <a:ext cx="685800" cy="2286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7815206">
            <a:off x="6183478" y="466964"/>
            <a:ext cx="488432" cy="584897"/>
          </a:xfrm>
          <a:prstGeom prst="rtTriangle">
            <a:avLst/>
          </a:prstGeom>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09600" y="6245423"/>
            <a:ext cx="7620000" cy="307777"/>
          </a:xfrm>
          <a:prstGeom prst="rect">
            <a:avLst/>
          </a:prstGeom>
          <a:noFill/>
        </p:spPr>
        <p:txBody>
          <a:bodyPr wrap="square" rtlCol="0">
            <a:spAutoFit/>
          </a:bodyPr>
          <a:lstStyle/>
          <a:p>
            <a:pPr algn="r"/>
            <a:r>
              <a:rPr lang="en-US" sz="1400" dirty="0" smtClean="0"/>
              <a:t>** or tomorrow’s equivalent NV storage</a:t>
            </a:r>
            <a:endParaRPr lang="en-US" sz="1400" dirty="0"/>
          </a:p>
        </p:txBody>
      </p:sp>
    </p:spTree>
    <p:extLst>
      <p:ext uri="{BB962C8B-B14F-4D97-AF65-F5344CB8AC3E}">
        <p14:creationId xmlns:p14="http://schemas.microsoft.com/office/powerpoint/2010/main" val="207099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SMM</a:t>
            </a:r>
            <a:endParaRPr lang="en-US" dirty="0"/>
          </a:p>
        </p:txBody>
      </p:sp>
      <p:sp>
        <p:nvSpPr>
          <p:cNvPr id="3" name="Content Placeholder 2"/>
          <p:cNvSpPr>
            <a:spLocks noGrp="1"/>
          </p:cNvSpPr>
          <p:nvPr>
            <p:ph idx="4294967295"/>
          </p:nvPr>
        </p:nvSpPr>
        <p:spPr>
          <a:xfrm>
            <a:off x="457200" y="1600201"/>
            <a:ext cx="8229600" cy="4525963"/>
          </a:xfrm>
          <a:prstGeom prst="rect">
            <a:avLst/>
          </a:prstGeom>
        </p:spPr>
        <p:txBody>
          <a:bodyPr>
            <a:normAutofit fontScale="92500" lnSpcReduction="20000"/>
          </a:bodyPr>
          <a:lstStyle/>
          <a:p>
            <a:r>
              <a:rPr lang="en-US" dirty="0" smtClean="0"/>
              <a:t>SMM is valuable because</a:t>
            </a:r>
          </a:p>
          <a:p>
            <a:pPr lvl="1"/>
            <a:r>
              <a:rPr lang="en-US" dirty="0" smtClean="0"/>
              <a:t>It’s invisible to Anti Virus, etc</a:t>
            </a:r>
          </a:p>
          <a:p>
            <a:pPr lvl="1"/>
            <a:r>
              <a:rPr lang="en-US" dirty="0" smtClean="0"/>
              <a:t>SMM sees all of system RAM</a:t>
            </a:r>
          </a:p>
          <a:p>
            <a:pPr lvl="1"/>
            <a:r>
              <a:rPr lang="en-US" dirty="0" smtClean="0"/>
              <a:t>Not too different from PCI adapter device firmware</a:t>
            </a:r>
          </a:p>
          <a:p>
            <a:r>
              <a:rPr lang="en-US" dirty="0" smtClean="0"/>
              <a:t>Threats</a:t>
            </a:r>
          </a:p>
          <a:p>
            <a:pPr lvl="1"/>
            <a:r>
              <a:rPr lang="en-US" dirty="0" smtClean="0"/>
              <a:t>Elevation</a:t>
            </a:r>
          </a:p>
          <a:p>
            <a:pPr lvl="2"/>
            <a:r>
              <a:rPr lang="en-US" dirty="0" smtClean="0"/>
              <a:t>View secrets or own the system by subverting RAM</a:t>
            </a:r>
          </a:p>
          <a:p>
            <a:r>
              <a:rPr lang="en-US" dirty="0" smtClean="0"/>
              <a:t>Known attacks</a:t>
            </a:r>
          </a:p>
          <a:p>
            <a:pPr lvl="1"/>
            <a:r>
              <a:rPr lang="en-US" dirty="0" smtClean="0"/>
              <a:t>See </a:t>
            </a:r>
            <a:r>
              <a:rPr lang="en-US" dirty="0" err="1" smtClean="0"/>
              <a:t>e.g</a:t>
            </a:r>
            <a:r>
              <a:rPr lang="en-US" dirty="0" smtClean="0"/>
              <a:t> </a:t>
            </a:r>
            <a:r>
              <a:rPr lang="en-US" dirty="0" err="1" smtClean="0"/>
              <a:t>Duflot</a:t>
            </a:r>
            <a:r>
              <a:rPr lang="en-US" dirty="0" smtClean="0"/>
              <a:t>, </a:t>
            </a:r>
            <a:r>
              <a:rPr lang="en-US" dirty="0" err="1" smtClean="0"/>
              <a:t>Legbacore</a:t>
            </a:r>
            <a:endParaRPr lang="en-US" dirty="0" smtClean="0"/>
          </a:p>
          <a:p>
            <a:r>
              <a:rPr lang="en-US" dirty="0" smtClean="0"/>
              <a:t>Mitigations include</a:t>
            </a:r>
          </a:p>
          <a:p>
            <a:pPr lvl="1"/>
            <a:r>
              <a:rPr lang="en-US" dirty="0" smtClean="0"/>
              <a:t>Validate “external” / “untrusted” input</a:t>
            </a:r>
          </a:p>
          <a:p>
            <a:pPr lvl="1"/>
            <a:r>
              <a:rPr lang="en-US" dirty="0" smtClean="0"/>
              <a:t>Remove calls from inside SMM to outside SMM</a:t>
            </a:r>
          </a:p>
          <a:p>
            <a:pPr lvl="1"/>
            <a:endParaRPr lang="en-US" dirty="0"/>
          </a:p>
        </p:txBody>
      </p:sp>
      <p:sp>
        <p:nvSpPr>
          <p:cNvPr id="5" name="Footer Placeholder 4"/>
          <p:cNvSpPr>
            <a:spLocks noGrp="1"/>
          </p:cNvSpPr>
          <p:nvPr>
            <p:ph type="ftr" sz="quarter" idx="4294967295"/>
          </p:nvPr>
        </p:nvSpPr>
        <p:spPr>
          <a:xfrm>
            <a:off x="457200" y="1371600"/>
            <a:ext cx="8229600" cy="4572000"/>
          </a:xfrm>
          <a:prstGeom prst="rect">
            <a:avLst/>
          </a:prstGeom>
        </p:spPr>
        <p:txBody>
          <a:bodyPr/>
          <a:lstStyle/>
          <a:p>
            <a:r>
              <a:rPr lang="en-US" dirty="0" smtClean="0"/>
              <a:t>   </a:t>
            </a:r>
            <a:endParaRPr lang="en-US" dirty="0"/>
          </a:p>
        </p:txBody>
      </p:sp>
      <p:sp>
        <p:nvSpPr>
          <p:cNvPr id="7" name="Left-Right Arrow 6"/>
          <p:cNvSpPr/>
          <p:nvPr/>
        </p:nvSpPr>
        <p:spPr>
          <a:xfrm>
            <a:off x="5410200" y="457200"/>
            <a:ext cx="685800" cy="304800"/>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4648200" y="304800"/>
            <a:ext cx="0" cy="12192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334000" y="152400"/>
            <a:ext cx="0" cy="1143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172200" y="381000"/>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SMM</a:t>
            </a:r>
            <a:endParaRPr lang="en-US" dirty="0"/>
          </a:p>
        </p:txBody>
      </p:sp>
      <p:cxnSp>
        <p:nvCxnSpPr>
          <p:cNvPr id="11" name="Straight Connector 10"/>
          <p:cNvCxnSpPr/>
          <p:nvPr/>
        </p:nvCxnSpPr>
        <p:spPr>
          <a:xfrm>
            <a:off x="4648200" y="609600"/>
            <a:ext cx="68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648200" y="914400"/>
            <a:ext cx="68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096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Resume from S3</a:t>
            </a:r>
            <a:endParaRPr lang="en-US" dirty="0"/>
          </a:p>
        </p:txBody>
      </p:sp>
      <p:sp>
        <p:nvSpPr>
          <p:cNvPr id="3" name="Content Placeholder 2"/>
          <p:cNvSpPr>
            <a:spLocks noGrp="1"/>
          </p:cNvSpPr>
          <p:nvPr>
            <p:ph idx="4294967295"/>
          </p:nvPr>
        </p:nvSpPr>
        <p:spPr>
          <a:xfrm>
            <a:off x="457200" y="1600201"/>
            <a:ext cx="8229600" cy="4525963"/>
          </a:xfrm>
          <a:prstGeom prst="rect">
            <a:avLst/>
          </a:prstGeom>
        </p:spPr>
        <p:txBody>
          <a:bodyPr>
            <a:normAutofit lnSpcReduction="10000"/>
          </a:bodyPr>
          <a:lstStyle/>
          <a:p>
            <a:r>
              <a:rPr lang="en-US" dirty="0" smtClean="0"/>
              <a:t>ACPI says that we return the system to the S5</a:t>
            </a:r>
            <a:r>
              <a:rPr lang="en-US" dirty="0" smtClean="0">
                <a:sym typeface="Wingdings" pitchFamily="2" charset="2"/>
              </a:rPr>
              <a:t></a:t>
            </a:r>
            <a:r>
              <a:rPr lang="en-US" dirty="0" smtClean="0"/>
              <a:t>S0 configuration at S3</a:t>
            </a:r>
            <a:r>
              <a:rPr lang="en-US" dirty="0" smtClean="0">
                <a:sym typeface="Wingdings" pitchFamily="2" charset="2"/>
              </a:rPr>
              <a:t></a:t>
            </a:r>
            <a:r>
              <a:rPr lang="en-US" dirty="0" smtClean="0"/>
              <a:t>S0</a:t>
            </a:r>
          </a:p>
          <a:p>
            <a:pPr lvl="1"/>
            <a:r>
              <a:rPr lang="en-US" dirty="0" smtClean="0"/>
              <a:t>Must protect the data structures we record the cold boot </a:t>
            </a:r>
            <a:r>
              <a:rPr lang="en-US" dirty="0" err="1" smtClean="0"/>
              <a:t>config</a:t>
            </a:r>
            <a:r>
              <a:rPr lang="en-US" dirty="0" smtClean="0"/>
              <a:t> in</a:t>
            </a:r>
          </a:p>
          <a:p>
            <a:r>
              <a:rPr lang="en-US" dirty="0" smtClean="0"/>
              <a:t>Threats</a:t>
            </a:r>
          </a:p>
          <a:p>
            <a:pPr lvl="1"/>
            <a:r>
              <a:rPr lang="en-US" dirty="0" smtClean="0"/>
              <a:t>Changing data structures could cause security settings to be incorrectly configured leaving S3</a:t>
            </a:r>
          </a:p>
          <a:p>
            <a:pPr lvl="1"/>
            <a:r>
              <a:rPr lang="en-US" dirty="0" smtClean="0"/>
              <a:t>Reopen the other assets’ mitigated threats </a:t>
            </a:r>
          </a:p>
          <a:p>
            <a:r>
              <a:rPr lang="en-US" dirty="0" smtClean="0"/>
              <a:t>Known attacks</a:t>
            </a:r>
          </a:p>
          <a:p>
            <a:r>
              <a:rPr lang="en-US" dirty="0" smtClean="0"/>
              <a:t>Mitigations include</a:t>
            </a:r>
          </a:p>
          <a:p>
            <a:pPr lvl="1"/>
            <a:r>
              <a:rPr lang="en-US" dirty="0" smtClean="0"/>
              <a:t>Store data in SMM -or-</a:t>
            </a:r>
          </a:p>
          <a:p>
            <a:pPr lvl="1"/>
            <a:r>
              <a:rPr lang="en-US" dirty="0" smtClean="0"/>
              <a:t>Store hash of data structures and refuse to resume if the hashes don’t compare</a:t>
            </a:r>
          </a:p>
          <a:p>
            <a:endParaRPr lang="en-US" dirty="0"/>
          </a:p>
        </p:txBody>
      </p:sp>
      <p:sp>
        <p:nvSpPr>
          <p:cNvPr id="5" name="Footer Placeholder 4"/>
          <p:cNvSpPr>
            <a:spLocks noGrp="1"/>
          </p:cNvSpPr>
          <p:nvPr>
            <p:ph type="ftr" sz="quarter" idx="4294967295"/>
          </p:nvPr>
        </p:nvSpPr>
        <p:spPr>
          <a:xfrm>
            <a:off x="457200" y="1371600"/>
            <a:ext cx="8229600" cy="4572000"/>
          </a:xfrm>
          <a:prstGeom prst="rect">
            <a:avLst/>
          </a:prstGeom>
        </p:spPr>
        <p:txBody>
          <a:bodyPr/>
          <a:lstStyle/>
          <a:p>
            <a:r>
              <a:rPr lang="en-US" dirty="0" smtClean="0"/>
              <a:t>  </a:t>
            </a:r>
            <a:endParaRPr lang="en-US" dirty="0"/>
          </a:p>
        </p:txBody>
      </p:sp>
      <p:sp>
        <p:nvSpPr>
          <p:cNvPr id="8" name="TextBox 7"/>
          <p:cNvSpPr txBox="1"/>
          <p:nvPr/>
        </p:nvSpPr>
        <p:spPr>
          <a:xfrm>
            <a:off x="5638800" y="228600"/>
            <a:ext cx="1371600" cy="923330"/>
          </a:xfrm>
          <a:prstGeom prst="rect">
            <a:avLst/>
          </a:prstGeom>
          <a:solidFill>
            <a:schemeClr val="bg1">
              <a:lumMod val="95000"/>
            </a:schemeClr>
          </a:solidFill>
        </p:spPr>
        <p:txBody>
          <a:bodyPr wrap="square" rtlCol="0">
            <a:spAutoFit/>
          </a:bodyPr>
          <a:lstStyle/>
          <a:p>
            <a:r>
              <a:rPr lang="en-US" dirty="0" smtClean="0">
                <a:latin typeface="Lucida Handwriting" pitchFamily="66" charset="0"/>
              </a:rPr>
              <a:t>This </a:t>
            </a:r>
            <a:r>
              <a:rPr lang="en-US" dirty="0" err="1" smtClean="0">
                <a:latin typeface="Lucida Handwriting" pitchFamily="66" charset="0"/>
              </a:rPr>
              <a:t>reg</a:t>
            </a:r>
            <a:r>
              <a:rPr lang="en-US" dirty="0" smtClean="0">
                <a:latin typeface="Lucida Handwriting" pitchFamily="66" charset="0"/>
              </a:rPr>
              <a:t/>
            </a:r>
            <a:br>
              <a:rPr lang="en-US" dirty="0" smtClean="0">
                <a:latin typeface="Lucida Handwriting" pitchFamily="66" charset="0"/>
              </a:rPr>
            </a:br>
            <a:r>
              <a:rPr lang="en-US" dirty="0" smtClean="0">
                <a:latin typeface="Lucida Handwriting" pitchFamily="66" charset="0"/>
              </a:rPr>
              <a:t>That </a:t>
            </a:r>
            <a:r>
              <a:rPr lang="en-US" dirty="0" err="1" smtClean="0">
                <a:latin typeface="Lucida Handwriting" pitchFamily="66" charset="0"/>
              </a:rPr>
              <a:t>reg</a:t>
            </a:r>
            <a:r>
              <a:rPr lang="en-US" dirty="0" smtClean="0">
                <a:latin typeface="Lucida Handwriting" pitchFamily="66" charset="0"/>
              </a:rPr>
              <a:t/>
            </a:r>
            <a:br>
              <a:rPr lang="en-US" dirty="0" smtClean="0">
                <a:latin typeface="Lucida Handwriting" pitchFamily="66" charset="0"/>
              </a:rPr>
            </a:br>
            <a:r>
              <a:rPr lang="en-US" dirty="0" smtClean="0">
                <a:latin typeface="Lucida Handwriting" pitchFamily="66" charset="0"/>
              </a:rPr>
              <a:t>Other bit</a:t>
            </a:r>
            <a:endParaRPr lang="en-US" dirty="0">
              <a:latin typeface="Lucida Handwriting" pitchFamily="66" charset="0"/>
            </a:endParaRPr>
          </a:p>
        </p:txBody>
      </p:sp>
    </p:spTree>
    <p:extLst>
      <p:ext uri="{BB962C8B-B14F-4D97-AF65-F5344CB8AC3E}">
        <p14:creationId xmlns:p14="http://schemas.microsoft.com/office/powerpoint/2010/main" val="1426593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 chain</a:t>
            </a:r>
            <a:endParaRPr lang="en-US" dirty="0"/>
          </a:p>
        </p:txBody>
      </p:sp>
      <p:sp>
        <p:nvSpPr>
          <p:cNvPr id="3" name="Content Placeholder 2"/>
          <p:cNvSpPr>
            <a:spLocks noGrp="1"/>
          </p:cNvSpPr>
          <p:nvPr>
            <p:ph idx="4294967295"/>
          </p:nvPr>
        </p:nvSpPr>
        <p:spPr>
          <a:xfrm>
            <a:off x="457200" y="1600201"/>
            <a:ext cx="8229600" cy="4525963"/>
          </a:xfrm>
          <a:prstGeom prst="rect">
            <a:avLst/>
          </a:prstGeom>
        </p:spPr>
        <p:txBody>
          <a:bodyPr>
            <a:normAutofit fontScale="92500" lnSpcReduction="20000"/>
          </a:bodyPr>
          <a:lstStyle/>
          <a:p>
            <a:r>
              <a:rPr lang="en-US" dirty="0" smtClean="0"/>
              <a:t>Tools create the resulting firmware</a:t>
            </a:r>
          </a:p>
          <a:p>
            <a:pPr lvl="1"/>
            <a:r>
              <a:rPr lang="en-US" dirty="0" smtClean="0"/>
              <a:t>Rely on third party tools and home grown tools</a:t>
            </a:r>
          </a:p>
          <a:p>
            <a:pPr lvl="1"/>
            <a:r>
              <a:rPr lang="en-US" dirty="0" smtClean="0"/>
              <a:t>Incorrect or attacked tools leave vulnerabilities</a:t>
            </a:r>
          </a:p>
          <a:p>
            <a:r>
              <a:rPr lang="en-US" dirty="0" smtClean="0"/>
              <a:t>Threats</a:t>
            </a:r>
          </a:p>
          <a:p>
            <a:pPr lvl="1"/>
            <a:r>
              <a:rPr lang="en-US" dirty="0" smtClean="0"/>
              <a:t>Disabled signing, for example</a:t>
            </a:r>
          </a:p>
          <a:p>
            <a:r>
              <a:rPr lang="en-US" dirty="0" smtClean="0"/>
              <a:t>Known attacks</a:t>
            </a:r>
          </a:p>
          <a:p>
            <a:pPr lvl="1"/>
            <a:r>
              <a:rPr lang="en-US" dirty="0" smtClean="0"/>
              <a:t>See e.g. </a:t>
            </a:r>
            <a:r>
              <a:rPr lang="en-US" i="1" dirty="0" smtClean="0"/>
              <a:t>Reflections on Trust</a:t>
            </a:r>
            <a:r>
              <a:rPr lang="en-US" dirty="0" smtClean="0"/>
              <a:t>, Ken Thompson**</a:t>
            </a:r>
          </a:p>
          <a:p>
            <a:r>
              <a:rPr lang="en-US" dirty="0" smtClean="0"/>
              <a:t>Mitigation</a:t>
            </a:r>
          </a:p>
          <a:p>
            <a:pPr lvl="1"/>
            <a:r>
              <a:rPr lang="en-US" dirty="0" smtClean="0"/>
              <a:t>Difficult: For most tools, provided as source code</a:t>
            </a:r>
          </a:p>
          <a:p>
            <a:pPr lvl="1"/>
            <a:r>
              <a:rPr lang="en-US" dirty="0" smtClean="0"/>
              <a:t>Review for correct implementation</a:t>
            </a:r>
          </a:p>
          <a:p>
            <a:pPr lvl="1"/>
            <a:r>
              <a:rPr lang="en-US" dirty="0" smtClean="0"/>
              <a:t>Use static, dynamic code analysis tools</a:t>
            </a:r>
          </a:p>
          <a:p>
            <a:pPr lvl="2"/>
            <a:r>
              <a:rPr lang="en-US" dirty="0" err="1" smtClean="0"/>
              <a:t>PyLint</a:t>
            </a:r>
            <a:r>
              <a:rPr lang="en-US" dirty="0" smtClean="0"/>
              <a:t> for Python, for example</a:t>
            </a:r>
            <a:endParaRPr lang="en-US" dirty="0"/>
          </a:p>
        </p:txBody>
      </p:sp>
      <p:sp>
        <p:nvSpPr>
          <p:cNvPr id="5" name="Footer Placeholder 4"/>
          <p:cNvSpPr>
            <a:spLocks noGrp="1"/>
          </p:cNvSpPr>
          <p:nvPr>
            <p:ph type="ftr" sz="quarter" idx="4294967295"/>
          </p:nvPr>
        </p:nvSpPr>
        <p:spPr>
          <a:xfrm>
            <a:off x="457200" y="1371600"/>
            <a:ext cx="8229600" cy="4572000"/>
          </a:xfrm>
          <a:prstGeom prst="rect">
            <a:avLst/>
          </a:prstGeom>
        </p:spPr>
        <p:txBody>
          <a:bodyPr/>
          <a:lstStyle/>
          <a:p>
            <a:r>
              <a:rPr lang="en-US" dirty="0" smtClean="0"/>
              <a:t>  </a:t>
            </a:r>
            <a:endParaRPr lang="en-US" dirty="0"/>
          </a:p>
        </p:txBody>
      </p:sp>
      <p:sp>
        <p:nvSpPr>
          <p:cNvPr id="7" name="12-Point Star 6"/>
          <p:cNvSpPr/>
          <p:nvPr/>
        </p:nvSpPr>
        <p:spPr>
          <a:xfrm rot="17213034">
            <a:off x="5342610" y="505944"/>
            <a:ext cx="685800" cy="685800"/>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12-Point Star 7"/>
          <p:cNvSpPr/>
          <p:nvPr/>
        </p:nvSpPr>
        <p:spPr>
          <a:xfrm rot="17213034">
            <a:off x="4532678" y="229414"/>
            <a:ext cx="914400" cy="914400"/>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24-Point Star 8"/>
          <p:cNvSpPr/>
          <p:nvPr/>
        </p:nvSpPr>
        <p:spPr>
          <a:xfrm rot="17213034">
            <a:off x="5961633" y="515367"/>
            <a:ext cx="762000" cy="762000"/>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886200" y="6172200"/>
            <a:ext cx="5257800" cy="307777"/>
          </a:xfrm>
          <a:prstGeom prst="rect">
            <a:avLst/>
          </a:prstGeom>
          <a:noFill/>
        </p:spPr>
        <p:txBody>
          <a:bodyPr wrap="square" rtlCol="0">
            <a:spAutoFit/>
          </a:bodyPr>
          <a:lstStyle/>
          <a:p>
            <a:pPr algn="r"/>
            <a:r>
              <a:rPr lang="en-US" sz="1400" dirty="0" smtClean="0"/>
              <a:t>** CACM, </a:t>
            </a:r>
            <a:r>
              <a:rPr lang="en-US" sz="1400" dirty="0" err="1" smtClean="0"/>
              <a:t>Vol</a:t>
            </a:r>
            <a:r>
              <a:rPr lang="en-US" sz="1400" dirty="0" smtClean="0"/>
              <a:t> 27, No 8, Aug, 1984, pp. 761-763</a:t>
            </a:r>
            <a:endParaRPr lang="en-US" sz="1400" dirty="0"/>
          </a:p>
        </p:txBody>
      </p:sp>
    </p:spTree>
    <p:extLst>
      <p:ext uri="{BB962C8B-B14F-4D97-AF65-F5344CB8AC3E}">
        <p14:creationId xmlns:p14="http://schemas.microsoft.com/office/powerpoint/2010/main" val="2061634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bwMode="auto">
          <a:xfrm>
            <a:off x="274638" y="31750"/>
            <a:ext cx="8229600" cy="719138"/>
          </a:xfrm>
          <a:noFill/>
          <a:ln>
            <a:miter lim="800000"/>
            <a:headEnd/>
            <a:tailEnd/>
          </a:ln>
        </p:spPr>
        <p:txBody>
          <a:bodyPr vert="horz" wrap="square" lIns="91440" tIns="45720" rIns="91440" bIns="45720" numCol="1" anchorCtr="0" compatLnSpc="1">
            <a:prstTxWarp prst="textNoShape">
              <a:avLst/>
            </a:prstTxWarp>
          </a:bodyPr>
          <a:lstStyle/>
          <a:p>
            <a:pPr eaLnBrk="1" hangingPunct="1"/>
            <a:r>
              <a:rPr lang="en-US" dirty="0" smtClean="0">
                <a:ea typeface="ＭＳ Ｐゴシック" pitchFamily="34" charset="-128"/>
              </a:rPr>
              <a:t>PC/AT BIOS</a:t>
            </a:r>
            <a:endParaRPr lang="en-US" sz="2800" dirty="0" smtClean="0">
              <a:ea typeface="ＭＳ Ｐゴシック" pitchFamily="34" charset="-128"/>
            </a:endParaRPr>
          </a:p>
        </p:txBody>
      </p:sp>
      <p:sp>
        <p:nvSpPr>
          <p:cNvPr id="13333" name="WordArt 24"/>
          <p:cNvSpPr>
            <a:spLocks noChangeArrowheads="1" noChangeShapeType="1" noTextEdit="1"/>
          </p:cNvSpPr>
          <p:nvPr/>
        </p:nvSpPr>
        <p:spPr bwMode="auto">
          <a:xfrm>
            <a:off x="0" y="-304800"/>
            <a:ext cx="9144000" cy="6858000"/>
          </a:xfrm>
          <a:prstGeom prst="rect">
            <a:avLst/>
          </a:prstGeom>
        </p:spPr>
        <p:txBody>
          <a:bodyPr wrap="none" fromWordArt="1">
            <a:prstTxWarp prst="textCascadeUp">
              <a:avLst>
                <a:gd name="adj" fmla="val 44444"/>
              </a:avLst>
            </a:prstTxWarp>
            <a:scene3d>
              <a:camera prst="legacyPerspectiveFront">
                <a:rot lat="20519977" lon="1080000" rev="0"/>
              </a:camera>
              <a:lightRig rig="legacyHarsh2" dir="b"/>
            </a:scene3d>
            <a:sp3d extrusionH="430200" prstMaterial="legacyMatte">
              <a:extrusionClr>
                <a:srgbClr val="FF6600"/>
              </a:extrusionClr>
            </a:sp3d>
          </a:bodyPr>
          <a:lstStyle/>
          <a:p>
            <a:endParaRPr lang="en-US" sz="3600" kern="10">
              <a:ln w="9525">
                <a:round/>
                <a:headEnd/>
                <a:tailEnd/>
              </a:ln>
              <a:gradFill rotWithShape="1">
                <a:gsLst>
                  <a:gs pos="0">
                    <a:srgbClr val="FFE701"/>
                  </a:gs>
                  <a:gs pos="100000">
                    <a:srgbClr val="FE3E02"/>
                  </a:gs>
                </a:gsLst>
                <a:lin ang="5400000" scaled="1"/>
              </a:gradFill>
              <a:latin typeface="Impact"/>
            </a:endParaRPr>
          </a:p>
        </p:txBody>
      </p:sp>
      <p:sp>
        <p:nvSpPr>
          <p:cNvPr id="16" name="Rectangle 6"/>
          <p:cNvSpPr>
            <a:spLocks noChangeArrowheads="1"/>
          </p:cNvSpPr>
          <p:nvPr/>
        </p:nvSpPr>
        <p:spPr bwMode="auto">
          <a:xfrm>
            <a:off x="685800" y="3409949"/>
            <a:ext cx="3200400" cy="666750"/>
          </a:xfrm>
          <a:prstGeom prst="rect">
            <a:avLst/>
          </a:prstGeom>
          <a:solidFill>
            <a:schemeClr val="bg1">
              <a:lumMod val="85000"/>
            </a:schemeClr>
          </a:solidFill>
          <a:ln w="12700">
            <a:noFill/>
            <a:miter lim="800000"/>
            <a:headEnd type="none" w="sm" len="med"/>
            <a:tailEnd type="none" w="sm" len="med"/>
          </a:ln>
        </p:spPr>
        <p:txBody>
          <a:bodyPr wrap="none" anchor="ctr"/>
          <a:lstStyle/>
          <a:p>
            <a:pPr algn="ctr">
              <a:lnSpc>
                <a:spcPct val="80000"/>
              </a:lnSpc>
              <a:spcBef>
                <a:spcPct val="50000"/>
              </a:spcBef>
            </a:pPr>
            <a:r>
              <a:rPr lang="en-US" sz="2000" dirty="0" smtClean="0"/>
              <a:t>8088</a:t>
            </a:r>
            <a:endParaRPr lang="en-US" sz="2000" dirty="0"/>
          </a:p>
        </p:txBody>
      </p:sp>
      <p:sp>
        <p:nvSpPr>
          <p:cNvPr id="17" name="Rectangle 6"/>
          <p:cNvSpPr>
            <a:spLocks noChangeArrowheads="1"/>
          </p:cNvSpPr>
          <p:nvPr/>
        </p:nvSpPr>
        <p:spPr bwMode="auto">
          <a:xfrm>
            <a:off x="685800" y="2095498"/>
            <a:ext cx="3200400" cy="1143000"/>
          </a:xfrm>
          <a:prstGeom prst="rect">
            <a:avLst/>
          </a:prstGeom>
          <a:solidFill>
            <a:srgbClr val="FFFF00"/>
          </a:solidFill>
          <a:ln w="12700">
            <a:noFill/>
            <a:miter lim="800000"/>
            <a:headEnd type="none" w="sm" len="med"/>
            <a:tailEnd type="none" w="sm" len="med"/>
          </a:ln>
        </p:spPr>
        <p:txBody>
          <a:bodyPr wrap="none" anchor="ctr"/>
          <a:lstStyle/>
          <a:p>
            <a:pPr algn="ctr">
              <a:lnSpc>
                <a:spcPct val="80000"/>
              </a:lnSpc>
              <a:spcBef>
                <a:spcPct val="50000"/>
              </a:spcBef>
            </a:pPr>
            <a:r>
              <a:rPr lang="en-US" sz="2000" dirty="0" smtClean="0"/>
              <a:t>BIOS</a:t>
            </a:r>
          </a:p>
          <a:p>
            <a:pPr algn="ctr">
              <a:lnSpc>
                <a:spcPct val="80000"/>
              </a:lnSpc>
              <a:spcBef>
                <a:spcPct val="50000"/>
              </a:spcBef>
            </a:pPr>
            <a:r>
              <a:rPr lang="en-US" sz="2000" dirty="0" smtClean="0"/>
              <a:t>(de facto standard)</a:t>
            </a:r>
          </a:p>
        </p:txBody>
      </p:sp>
      <p:sp>
        <p:nvSpPr>
          <p:cNvPr id="18" name="Rectangle 6"/>
          <p:cNvSpPr>
            <a:spLocks noChangeArrowheads="1"/>
          </p:cNvSpPr>
          <p:nvPr/>
        </p:nvSpPr>
        <p:spPr bwMode="auto">
          <a:xfrm>
            <a:off x="685800" y="1409700"/>
            <a:ext cx="3200400" cy="609598"/>
          </a:xfrm>
          <a:prstGeom prst="rect">
            <a:avLst/>
          </a:prstGeom>
          <a:solidFill>
            <a:srgbClr val="FF9966"/>
          </a:solidFill>
          <a:ln w="12700">
            <a:noFill/>
            <a:miter lim="800000"/>
            <a:headEnd type="none" w="sm" len="med"/>
            <a:tailEnd type="none" w="sm" len="med"/>
          </a:ln>
        </p:spPr>
        <p:txBody>
          <a:bodyPr wrap="none" anchor="ctr"/>
          <a:lstStyle/>
          <a:p>
            <a:pPr algn="ctr">
              <a:lnSpc>
                <a:spcPct val="80000"/>
              </a:lnSpc>
              <a:spcBef>
                <a:spcPct val="50000"/>
              </a:spcBef>
            </a:pPr>
            <a:r>
              <a:rPr lang="en-US" sz="2000" dirty="0" smtClean="0"/>
              <a:t>DOS</a:t>
            </a:r>
            <a:endParaRPr lang="en-US" sz="2000" dirty="0"/>
          </a:p>
        </p:txBody>
      </p:sp>
      <p:sp>
        <p:nvSpPr>
          <p:cNvPr id="19" name="Rectangle 6"/>
          <p:cNvSpPr>
            <a:spLocks noChangeArrowheads="1"/>
          </p:cNvSpPr>
          <p:nvPr/>
        </p:nvSpPr>
        <p:spPr bwMode="auto">
          <a:xfrm>
            <a:off x="381000" y="4594859"/>
            <a:ext cx="3390900" cy="914398"/>
          </a:xfrm>
          <a:prstGeom prst="rect">
            <a:avLst/>
          </a:prstGeom>
          <a:noFill/>
          <a:ln w="12700">
            <a:noFill/>
            <a:miter lim="800000"/>
            <a:headEnd type="none" w="sm" len="med"/>
            <a:tailEnd type="none" w="sm" len="med"/>
          </a:ln>
        </p:spPr>
        <p:txBody>
          <a:bodyPr wrap="none" anchor="ctr"/>
          <a:lstStyle/>
          <a:p>
            <a:pPr algn="ctr">
              <a:lnSpc>
                <a:spcPct val="80000"/>
              </a:lnSpc>
              <a:spcBef>
                <a:spcPct val="50000"/>
              </a:spcBef>
            </a:pPr>
            <a:r>
              <a:rPr lang="en-US" altLang="zh-CN" sz="2000" dirty="0">
                <a:ea typeface="宋体" charset="-122"/>
              </a:rPr>
              <a:t>1981 IBM PC</a:t>
            </a:r>
            <a:endParaRPr lang="en-US" sz="2000" dirty="0"/>
          </a:p>
        </p:txBody>
      </p:sp>
      <p:pic>
        <p:nvPicPr>
          <p:cNvPr id="1026" name="Picture 2" descr="C:\Users\jyao1\Desktop\250px-Bundesarchiv_B_145_Bild-F077869-0042,_Jugend-Computerschule_mit_IBM-P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502"/>
            <a:ext cx="3318510" cy="2190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jyao1\Desktop\PC Tech Ref Manual a.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419600" y="3602531"/>
            <a:ext cx="3933825" cy="295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226975"/>
      </p:ext>
    </p:extLst>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 flow</a:t>
            </a:r>
            <a:endParaRPr lang="en-US" dirty="0"/>
          </a:p>
        </p:txBody>
      </p:sp>
      <p:sp>
        <p:nvSpPr>
          <p:cNvPr id="3" name="Content Placeholder 2"/>
          <p:cNvSpPr>
            <a:spLocks noGrp="1"/>
          </p:cNvSpPr>
          <p:nvPr>
            <p:ph idx="4294967295"/>
          </p:nvPr>
        </p:nvSpPr>
        <p:spPr>
          <a:xfrm>
            <a:off x="457200" y="1600201"/>
            <a:ext cx="8229600" cy="4525963"/>
          </a:xfrm>
          <a:prstGeom prst="rect">
            <a:avLst/>
          </a:prstGeom>
        </p:spPr>
        <p:txBody>
          <a:bodyPr>
            <a:normAutofit fontScale="92500" lnSpcReduction="10000"/>
          </a:bodyPr>
          <a:lstStyle/>
          <a:p>
            <a:r>
              <a:rPr lang="en-US" dirty="0" smtClean="0"/>
              <a:t>Secure boot</a:t>
            </a:r>
          </a:p>
          <a:p>
            <a:pPr lvl="1"/>
            <a:r>
              <a:rPr lang="en-US" dirty="0" smtClean="0"/>
              <a:t>Authenticated variables</a:t>
            </a:r>
          </a:p>
          <a:p>
            <a:pPr lvl="1"/>
            <a:r>
              <a:rPr lang="en-US" dirty="0" smtClean="0"/>
              <a:t>Based on the fundamental Crypto being correct</a:t>
            </a:r>
          </a:p>
          <a:p>
            <a:pPr lvl="1"/>
            <a:r>
              <a:rPr lang="en-US" dirty="0" smtClean="0"/>
              <a:t>Correct location for </a:t>
            </a:r>
            <a:r>
              <a:rPr lang="en-US" dirty="0" err="1" smtClean="0"/>
              <a:t>config</a:t>
            </a:r>
            <a:r>
              <a:rPr lang="en-US" dirty="0" smtClean="0"/>
              <a:t> data</a:t>
            </a:r>
          </a:p>
          <a:p>
            <a:r>
              <a:rPr lang="en-US" dirty="0" smtClean="0"/>
              <a:t>Threats</a:t>
            </a:r>
          </a:p>
          <a:p>
            <a:pPr lvl="1"/>
            <a:r>
              <a:rPr lang="en-US" dirty="0" smtClean="0"/>
              <a:t>Run unauthorized op roms, boot loaders</a:t>
            </a:r>
          </a:p>
          <a:p>
            <a:pPr lvl="1"/>
            <a:r>
              <a:rPr lang="en-US" dirty="0" smtClean="0"/>
              <a:t>PDOS systems with bad </a:t>
            </a:r>
            <a:r>
              <a:rPr lang="en-US" dirty="0" err="1" smtClean="0"/>
              <a:t>config</a:t>
            </a:r>
            <a:r>
              <a:rPr lang="en-US" dirty="0" smtClean="0"/>
              <a:t> variables</a:t>
            </a:r>
          </a:p>
          <a:p>
            <a:r>
              <a:rPr lang="en-US" dirty="0" smtClean="0"/>
              <a:t>Known attacks</a:t>
            </a:r>
          </a:p>
          <a:p>
            <a:r>
              <a:rPr lang="en-US" dirty="0" smtClean="0"/>
              <a:t>Mitigations include</a:t>
            </a:r>
          </a:p>
          <a:p>
            <a:pPr lvl="1"/>
            <a:r>
              <a:rPr lang="en-US" dirty="0" smtClean="0"/>
              <a:t>Sanity check </a:t>
            </a:r>
            <a:r>
              <a:rPr lang="en-US" dirty="0" err="1" smtClean="0"/>
              <a:t>config</a:t>
            </a:r>
            <a:r>
              <a:rPr lang="en-US" dirty="0" smtClean="0"/>
              <a:t> </a:t>
            </a:r>
            <a:r>
              <a:rPr lang="en-US" dirty="0" err="1" smtClean="0"/>
              <a:t>vars</a:t>
            </a:r>
            <a:r>
              <a:rPr lang="en-US" dirty="0" smtClean="0"/>
              <a:t> before use, use defaults</a:t>
            </a:r>
          </a:p>
          <a:p>
            <a:pPr lvl="1"/>
            <a:r>
              <a:rPr lang="en-US" dirty="0" smtClean="0"/>
              <a:t>Reviews, fuzz checking, third party reviews, etc.</a:t>
            </a:r>
            <a:endParaRPr lang="en-US" dirty="0"/>
          </a:p>
        </p:txBody>
      </p:sp>
      <p:sp>
        <p:nvSpPr>
          <p:cNvPr id="5" name="Footer Placeholder 4"/>
          <p:cNvSpPr>
            <a:spLocks noGrp="1"/>
          </p:cNvSpPr>
          <p:nvPr>
            <p:ph type="ftr" sz="quarter" idx="4294967295"/>
          </p:nvPr>
        </p:nvSpPr>
        <p:spPr>
          <a:xfrm>
            <a:off x="457200" y="1371600"/>
            <a:ext cx="8229600" cy="4572000"/>
          </a:xfrm>
          <a:prstGeom prst="rect">
            <a:avLst/>
          </a:prstGeom>
        </p:spPr>
        <p:txBody>
          <a:bodyPr/>
          <a:lstStyle/>
          <a:p>
            <a:r>
              <a:rPr lang="en-US" dirty="0"/>
              <a:t> </a:t>
            </a:r>
            <a:r>
              <a:rPr lang="en-US" dirty="0" smtClean="0"/>
              <a:t> </a:t>
            </a:r>
            <a:endParaRPr lang="en-US" dirty="0"/>
          </a:p>
        </p:txBody>
      </p:sp>
      <p:sp>
        <p:nvSpPr>
          <p:cNvPr id="15" name="Flowchart: Magnetic Disk 14"/>
          <p:cNvSpPr/>
          <p:nvPr/>
        </p:nvSpPr>
        <p:spPr>
          <a:xfrm>
            <a:off x="3581400" y="152400"/>
            <a:ext cx="762000" cy="3048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343400" y="533400"/>
            <a:ext cx="990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a:t>
            </a:r>
            <a:br>
              <a:rPr lang="en-US" dirty="0" smtClean="0"/>
            </a:br>
            <a:r>
              <a:rPr lang="en-US" dirty="0" smtClean="0"/>
              <a:t>COFF</a:t>
            </a:r>
            <a:endParaRPr lang="en-US" dirty="0"/>
          </a:p>
        </p:txBody>
      </p:sp>
      <p:grpSp>
        <p:nvGrpSpPr>
          <p:cNvPr id="20" name="Group 19"/>
          <p:cNvGrpSpPr/>
          <p:nvPr/>
        </p:nvGrpSpPr>
        <p:grpSpPr>
          <a:xfrm>
            <a:off x="5486400" y="685800"/>
            <a:ext cx="1524000" cy="838200"/>
            <a:chOff x="6248400" y="1295400"/>
            <a:chExt cx="1524000" cy="838200"/>
          </a:xfrm>
        </p:grpSpPr>
        <p:sp>
          <p:nvSpPr>
            <p:cNvPr id="17" name="Rectangle 16"/>
            <p:cNvSpPr/>
            <p:nvPr/>
          </p:nvSpPr>
          <p:spPr>
            <a:xfrm>
              <a:off x="6248400" y="1295400"/>
              <a:ext cx="1524000" cy="6858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400800" y="1981200"/>
              <a:ext cx="609600" cy="1524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629400" y="1447800"/>
              <a:ext cx="152400" cy="3048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Curved Left Arrow 20"/>
          <p:cNvSpPr/>
          <p:nvPr/>
        </p:nvSpPr>
        <p:spPr>
          <a:xfrm rot="7779966">
            <a:off x="5068320" y="981314"/>
            <a:ext cx="175474" cy="580045"/>
          </a:xfrm>
          <a:prstGeom prst="curvedLef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urved Left Arrow 21"/>
          <p:cNvSpPr/>
          <p:nvPr/>
        </p:nvSpPr>
        <p:spPr>
          <a:xfrm rot="18512411">
            <a:off x="4548217" y="-42207"/>
            <a:ext cx="188158" cy="614388"/>
          </a:xfrm>
          <a:prstGeom prst="curvedLef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95815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914400" y="1447800"/>
            <a:ext cx="7315200" cy="4572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914400" y="1447800"/>
            <a:ext cx="7315200" cy="1752600"/>
          </a:xfrm>
          <a:prstGeom prst="rect">
            <a:avLst/>
          </a:prstGeom>
          <a:solidFill>
            <a:schemeClr val="accent6">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p:txBody>
          <a:bodyPr/>
          <a:lstStyle/>
          <a:p>
            <a:r>
              <a:rPr lang="en-US" dirty="0" smtClean="0"/>
              <a:t>TM to Modules: Boot flow</a:t>
            </a:r>
            <a:endParaRPr lang="en-US" dirty="0"/>
          </a:p>
        </p:txBody>
      </p:sp>
      <p:sp>
        <p:nvSpPr>
          <p:cNvPr id="9" name="Rectangle 8"/>
          <p:cNvSpPr/>
          <p:nvPr/>
        </p:nvSpPr>
        <p:spPr>
          <a:xfrm>
            <a:off x="466859" y="5715000"/>
            <a:ext cx="2057400" cy="685800"/>
          </a:xfrm>
          <a:prstGeom prst="rect">
            <a:avLst/>
          </a:prstGeom>
          <a:solidFill>
            <a:schemeClr val="accent6">
              <a:lumMod val="20000"/>
              <a:lumOff val="80000"/>
            </a:schemeClr>
          </a:solidFill>
          <a:ln>
            <a:solidFill>
              <a:schemeClr val="accent6">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sz="1400" dirty="0" smtClean="0">
                <a:solidFill>
                  <a:schemeClr val="tx1"/>
                </a:solidFill>
              </a:rPr>
              <a:t/>
            </a:r>
            <a:br>
              <a:rPr lang="en-US" sz="1400" dirty="0" smtClean="0">
                <a:solidFill>
                  <a:schemeClr val="tx1"/>
                </a:solidFill>
              </a:rPr>
            </a:br>
            <a:r>
              <a:rPr lang="en-US" sz="1400" dirty="0" smtClean="0">
                <a:solidFill>
                  <a:schemeClr val="tx1"/>
                </a:solidFill>
              </a:rPr>
              <a:t/>
            </a:r>
            <a:br>
              <a:rPr lang="en-US" sz="1400" dirty="0" smtClean="0">
                <a:solidFill>
                  <a:schemeClr val="tx1"/>
                </a:solidFill>
              </a:rPr>
            </a:br>
            <a:endParaRPr lang="en-US" sz="1400" dirty="0" smtClean="0">
              <a:solidFill>
                <a:schemeClr val="tx1"/>
              </a:solidFill>
            </a:endParaRPr>
          </a:p>
          <a:p>
            <a:pPr algn="ctr"/>
            <a:endParaRPr lang="en-US" sz="1400" dirty="0">
              <a:solidFill>
                <a:schemeClr val="tx1"/>
              </a:solidFill>
            </a:endParaRPr>
          </a:p>
          <a:p>
            <a:pPr algn="ctr"/>
            <a:r>
              <a:rPr lang="en-US" sz="1400" dirty="0" smtClean="0">
                <a:solidFill>
                  <a:schemeClr val="tx1"/>
                </a:solidFill>
              </a:rPr>
              <a:t>Buff </a:t>
            </a:r>
            <a:r>
              <a:rPr lang="en-US" sz="1400" dirty="0" err="1" smtClean="0">
                <a:solidFill>
                  <a:schemeClr val="tx1"/>
                </a:solidFill>
              </a:rPr>
              <a:t>o’flow</a:t>
            </a:r>
            <a:r>
              <a:rPr lang="en-US" sz="1400" dirty="0" smtClean="0">
                <a:solidFill>
                  <a:schemeClr val="tx1"/>
                </a:solidFill>
              </a:rPr>
              <a:t> to pwn sys.</a:t>
            </a:r>
            <a:br>
              <a:rPr lang="en-US" sz="1400" dirty="0" smtClean="0">
                <a:solidFill>
                  <a:schemeClr val="tx1"/>
                </a:solidFill>
              </a:rPr>
            </a:br>
            <a:r>
              <a:rPr lang="en-US" sz="1400" dirty="0" smtClean="0">
                <a:solidFill>
                  <a:schemeClr val="tx1"/>
                </a:solidFill>
              </a:rPr>
              <a:t>Sanity check </a:t>
            </a:r>
            <a:r>
              <a:rPr lang="en-US" sz="1400" dirty="0" err="1" smtClean="0">
                <a:solidFill>
                  <a:schemeClr val="tx1"/>
                </a:solidFill>
              </a:rPr>
              <a:t>config</a:t>
            </a:r>
            <a:r>
              <a:rPr lang="en-US" sz="1400" dirty="0" smtClean="0">
                <a:solidFill>
                  <a:schemeClr val="tx1"/>
                </a:solidFill>
              </a:rPr>
              <a:t> </a:t>
            </a:r>
            <a:r>
              <a:rPr lang="en-US" sz="1400" dirty="0" err="1" smtClean="0">
                <a:solidFill>
                  <a:schemeClr val="tx1"/>
                </a:solidFill>
              </a:rPr>
              <a:t>pkts</a:t>
            </a:r>
            <a:r>
              <a:rPr lang="en-US" sz="1400" dirty="0" smtClean="0">
                <a:solidFill>
                  <a:schemeClr val="tx1"/>
                </a:solidFill>
              </a:rPr>
              <a:t>.</a:t>
            </a:r>
          </a:p>
        </p:txBody>
      </p:sp>
      <p:sp>
        <p:nvSpPr>
          <p:cNvPr id="10" name="Rectangle 9"/>
          <p:cNvSpPr/>
          <p:nvPr/>
        </p:nvSpPr>
        <p:spPr>
          <a:xfrm>
            <a:off x="5648459" y="5715000"/>
            <a:ext cx="2286000" cy="685800"/>
          </a:xfrm>
          <a:prstGeom prst="rect">
            <a:avLst/>
          </a:prstGeom>
          <a:solidFill>
            <a:schemeClr val="accent6">
              <a:lumMod val="20000"/>
              <a:lumOff val="80000"/>
            </a:schemeClr>
          </a:solidFill>
          <a:ln>
            <a:solidFill>
              <a:schemeClr val="accent6">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sz="1400" dirty="0" smtClean="0">
                <a:solidFill>
                  <a:schemeClr val="tx1"/>
                </a:solidFill>
              </a:rPr>
              <a:t/>
            </a:r>
            <a:br>
              <a:rPr lang="en-US" sz="1400" dirty="0" smtClean="0">
                <a:solidFill>
                  <a:schemeClr val="tx1"/>
                </a:solidFill>
              </a:rPr>
            </a:br>
            <a:r>
              <a:rPr lang="en-US" sz="1400" dirty="0" smtClean="0">
                <a:solidFill>
                  <a:schemeClr val="tx1"/>
                </a:solidFill>
              </a:rPr>
              <a:t>Classic net attacks</a:t>
            </a:r>
            <a:br>
              <a:rPr lang="en-US" sz="1400" dirty="0" smtClean="0">
                <a:solidFill>
                  <a:schemeClr val="tx1"/>
                </a:solidFill>
              </a:rPr>
            </a:br>
            <a:r>
              <a:rPr lang="en-US" sz="1400" dirty="0" smtClean="0">
                <a:solidFill>
                  <a:schemeClr val="tx1"/>
                </a:solidFill>
              </a:rPr>
              <a:t>Fuzz test packets</a:t>
            </a:r>
          </a:p>
        </p:txBody>
      </p:sp>
      <p:sp>
        <p:nvSpPr>
          <p:cNvPr id="11" name="Rounded Rectangle 10"/>
          <p:cNvSpPr/>
          <p:nvPr/>
        </p:nvSpPr>
        <p:spPr>
          <a:xfrm>
            <a:off x="1000259" y="5410200"/>
            <a:ext cx="1219200" cy="457200"/>
          </a:xfrm>
          <a:prstGeom prst="roundRect">
            <a:avLst/>
          </a:pr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USB Dev</a:t>
            </a:r>
            <a:endParaRPr lang="en-US" dirty="0"/>
          </a:p>
        </p:txBody>
      </p:sp>
      <p:sp>
        <p:nvSpPr>
          <p:cNvPr id="12" name="Rounded Rectangle 11"/>
          <p:cNvSpPr/>
          <p:nvPr/>
        </p:nvSpPr>
        <p:spPr>
          <a:xfrm>
            <a:off x="2676659" y="5410200"/>
            <a:ext cx="1219200" cy="457200"/>
          </a:xfrm>
          <a:prstGeom prst="roundRect">
            <a:avLst/>
          </a:pr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ATAPI Dev</a:t>
            </a:r>
            <a:endParaRPr lang="en-US" dirty="0"/>
          </a:p>
        </p:txBody>
      </p:sp>
      <p:sp>
        <p:nvSpPr>
          <p:cNvPr id="13" name="Rounded Rectangle 12"/>
          <p:cNvSpPr/>
          <p:nvPr/>
        </p:nvSpPr>
        <p:spPr>
          <a:xfrm>
            <a:off x="4276859" y="5410200"/>
            <a:ext cx="1219200" cy="457200"/>
          </a:xfrm>
          <a:prstGeom prst="roundRect">
            <a:avLst/>
          </a:pr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SCSI Dev</a:t>
            </a:r>
            <a:endParaRPr lang="en-US" dirty="0"/>
          </a:p>
        </p:txBody>
      </p:sp>
      <p:sp>
        <p:nvSpPr>
          <p:cNvPr id="14" name="Rounded Rectangle 13"/>
          <p:cNvSpPr/>
          <p:nvPr/>
        </p:nvSpPr>
        <p:spPr>
          <a:xfrm>
            <a:off x="5877059" y="5410200"/>
            <a:ext cx="1219200" cy="457200"/>
          </a:xfrm>
          <a:prstGeom prst="roundRect">
            <a:avLst/>
          </a:pr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LAN NIC</a:t>
            </a:r>
            <a:endParaRPr lang="en-US" dirty="0"/>
          </a:p>
        </p:txBody>
      </p:sp>
      <p:sp>
        <p:nvSpPr>
          <p:cNvPr id="15" name="Rectangle 14"/>
          <p:cNvSpPr/>
          <p:nvPr/>
        </p:nvSpPr>
        <p:spPr>
          <a:xfrm>
            <a:off x="961622" y="4572000"/>
            <a:ext cx="12954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USB Stack</a:t>
            </a:r>
            <a:endParaRPr lang="en-US" dirty="0"/>
          </a:p>
        </p:txBody>
      </p:sp>
      <p:sp>
        <p:nvSpPr>
          <p:cNvPr id="16" name="Rectangle 15"/>
          <p:cNvSpPr/>
          <p:nvPr/>
        </p:nvSpPr>
        <p:spPr>
          <a:xfrm>
            <a:off x="2638022" y="4572000"/>
            <a:ext cx="12954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ATAPI Stack</a:t>
            </a:r>
            <a:endParaRPr lang="en-US" dirty="0"/>
          </a:p>
        </p:txBody>
      </p:sp>
      <p:sp>
        <p:nvSpPr>
          <p:cNvPr id="17" name="Rectangle 16"/>
          <p:cNvSpPr/>
          <p:nvPr/>
        </p:nvSpPr>
        <p:spPr>
          <a:xfrm>
            <a:off x="4238222" y="4572000"/>
            <a:ext cx="12954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SCSI Stack</a:t>
            </a:r>
            <a:endParaRPr lang="en-US" dirty="0"/>
          </a:p>
        </p:txBody>
      </p:sp>
      <p:sp>
        <p:nvSpPr>
          <p:cNvPr id="18" name="Rectangle 17"/>
          <p:cNvSpPr/>
          <p:nvPr/>
        </p:nvSpPr>
        <p:spPr>
          <a:xfrm>
            <a:off x="5838422" y="4572000"/>
            <a:ext cx="12954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LAN Stack</a:t>
            </a:r>
            <a:endParaRPr lang="en-US" dirty="0"/>
          </a:p>
        </p:txBody>
      </p:sp>
      <p:sp>
        <p:nvSpPr>
          <p:cNvPr id="19" name="Snip Diagonal Corner Rectangle 18"/>
          <p:cNvSpPr/>
          <p:nvPr/>
        </p:nvSpPr>
        <p:spPr>
          <a:xfrm>
            <a:off x="3362459" y="3352800"/>
            <a:ext cx="1524000" cy="609600"/>
          </a:xfrm>
          <a:prstGeom prst="snip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 System </a:t>
            </a:r>
            <a:endParaRPr lang="en-US" dirty="0"/>
          </a:p>
        </p:txBody>
      </p:sp>
      <p:cxnSp>
        <p:nvCxnSpPr>
          <p:cNvPr id="20" name="Straight Connector 19"/>
          <p:cNvCxnSpPr>
            <a:stCxn id="15" idx="2"/>
            <a:endCxn id="11" idx="0"/>
          </p:cNvCxnSpPr>
          <p:nvPr/>
        </p:nvCxnSpPr>
        <p:spPr>
          <a:xfrm>
            <a:off x="1609322" y="5181600"/>
            <a:ext cx="537"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6" idx="2"/>
            <a:endCxn id="12" idx="0"/>
          </p:cNvCxnSpPr>
          <p:nvPr/>
        </p:nvCxnSpPr>
        <p:spPr>
          <a:xfrm>
            <a:off x="3285722" y="5181600"/>
            <a:ext cx="537"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7" idx="2"/>
            <a:endCxn id="13" idx="0"/>
          </p:cNvCxnSpPr>
          <p:nvPr/>
        </p:nvCxnSpPr>
        <p:spPr>
          <a:xfrm>
            <a:off x="4885922" y="5181600"/>
            <a:ext cx="537"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8" idx="2"/>
            <a:endCxn id="14" idx="0"/>
          </p:cNvCxnSpPr>
          <p:nvPr/>
        </p:nvCxnSpPr>
        <p:spPr>
          <a:xfrm>
            <a:off x="6486122" y="5181600"/>
            <a:ext cx="537"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9" idx="1"/>
            <a:endCxn id="15" idx="0"/>
          </p:cNvCxnSpPr>
          <p:nvPr/>
        </p:nvCxnSpPr>
        <p:spPr>
          <a:xfrm flipH="1">
            <a:off x="1609322" y="3962400"/>
            <a:ext cx="2515137"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9" idx="1"/>
            <a:endCxn id="16" idx="0"/>
          </p:cNvCxnSpPr>
          <p:nvPr/>
        </p:nvCxnSpPr>
        <p:spPr>
          <a:xfrm flipH="1">
            <a:off x="3285722" y="3962400"/>
            <a:ext cx="838737"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9" idx="1"/>
            <a:endCxn id="17" idx="0"/>
          </p:cNvCxnSpPr>
          <p:nvPr/>
        </p:nvCxnSpPr>
        <p:spPr>
          <a:xfrm>
            <a:off x="4124459" y="3962400"/>
            <a:ext cx="761463"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9" idx="1"/>
            <a:endCxn id="18" idx="0"/>
          </p:cNvCxnSpPr>
          <p:nvPr/>
        </p:nvCxnSpPr>
        <p:spPr>
          <a:xfrm>
            <a:off x="4124459" y="3962400"/>
            <a:ext cx="2361663" cy="6096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3171422" y="2286000"/>
            <a:ext cx="1905000" cy="685800"/>
          </a:xfrm>
          <a:prstGeom prst="rect">
            <a:avLst/>
          </a:prstGeom>
          <a:gradFill>
            <a:gsLst>
              <a:gs pos="0">
                <a:schemeClr val="accent2">
                  <a:lumMod val="5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a:t>
            </a:r>
            <a:r>
              <a:rPr lang="en-US" dirty="0" err="1" smtClean="0"/>
              <a:t>Coff</a:t>
            </a:r>
            <a:r>
              <a:rPr lang="en-US" dirty="0" smtClean="0"/>
              <a:t> Loader</a:t>
            </a:r>
            <a:endParaRPr lang="en-US" dirty="0"/>
          </a:p>
        </p:txBody>
      </p:sp>
      <p:cxnSp>
        <p:nvCxnSpPr>
          <p:cNvPr id="29" name="Straight Connector 28"/>
          <p:cNvCxnSpPr>
            <a:stCxn id="28" idx="2"/>
            <a:endCxn id="19" idx="3"/>
          </p:cNvCxnSpPr>
          <p:nvPr/>
        </p:nvCxnSpPr>
        <p:spPr>
          <a:xfrm>
            <a:off x="4123922" y="2971800"/>
            <a:ext cx="537" cy="3810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5419858" y="2286000"/>
            <a:ext cx="1514341" cy="685800"/>
          </a:xfrm>
          <a:prstGeom prst="rect">
            <a:avLst/>
          </a:prstGeom>
          <a:gradFill>
            <a:gsLst>
              <a:gs pos="0">
                <a:schemeClr val="accent2">
                  <a:lumMod val="5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Crypto</a:t>
            </a:r>
          </a:p>
        </p:txBody>
      </p:sp>
      <p:sp>
        <p:nvSpPr>
          <p:cNvPr id="31" name="Rectangle 30"/>
          <p:cNvSpPr/>
          <p:nvPr/>
        </p:nvSpPr>
        <p:spPr>
          <a:xfrm>
            <a:off x="4810259" y="1600200"/>
            <a:ext cx="2133600" cy="381000"/>
          </a:xfrm>
          <a:prstGeom prst="rect">
            <a:avLst/>
          </a:prstGeom>
          <a:gradFill>
            <a:gsLst>
              <a:gs pos="0">
                <a:schemeClr val="accent2">
                  <a:lumMod val="5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Auth </a:t>
            </a:r>
            <a:r>
              <a:rPr lang="en-US" dirty="0" err="1" smtClean="0"/>
              <a:t>Var</a:t>
            </a:r>
            <a:r>
              <a:rPr lang="en-US" dirty="0" smtClean="0"/>
              <a:t> </a:t>
            </a:r>
            <a:r>
              <a:rPr lang="en-US" dirty="0" err="1" smtClean="0"/>
              <a:t>Svcs</a:t>
            </a:r>
            <a:endParaRPr lang="en-US" dirty="0" smtClean="0"/>
          </a:p>
        </p:txBody>
      </p:sp>
      <p:sp>
        <p:nvSpPr>
          <p:cNvPr id="32" name="Rectangle 31"/>
          <p:cNvSpPr/>
          <p:nvPr/>
        </p:nvSpPr>
        <p:spPr>
          <a:xfrm>
            <a:off x="543059" y="2667000"/>
            <a:ext cx="1676400" cy="533400"/>
          </a:xfrm>
          <a:prstGeom prst="rect">
            <a:avLst/>
          </a:prstGeom>
          <a:gradFill>
            <a:gsLst>
              <a:gs pos="0">
                <a:schemeClr val="accent2">
                  <a:lumMod val="5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Authenticated</a:t>
            </a:r>
            <a:br>
              <a:rPr lang="en-US" sz="1400" dirty="0" smtClean="0"/>
            </a:br>
            <a:r>
              <a:rPr lang="en-US" sz="1400" dirty="0" smtClean="0"/>
              <a:t>Variables</a:t>
            </a:r>
          </a:p>
        </p:txBody>
      </p:sp>
      <p:sp>
        <p:nvSpPr>
          <p:cNvPr id="33" name="Rectangle 32"/>
          <p:cNvSpPr/>
          <p:nvPr/>
        </p:nvSpPr>
        <p:spPr>
          <a:xfrm>
            <a:off x="543059" y="3200400"/>
            <a:ext cx="1676400" cy="533400"/>
          </a:xfrm>
          <a:prstGeom prst="rect">
            <a:avLst/>
          </a:prstGeom>
          <a:gradFill flip="none" rotWithShape="1">
            <a:gsLst>
              <a:gs pos="0">
                <a:schemeClr val="accent2">
                  <a:lumMod val="50000"/>
                </a:schemeClr>
              </a:gs>
              <a:gs pos="80000">
                <a:schemeClr val="accent1">
                  <a:lumMod val="50000"/>
                </a:schemeClr>
              </a:gs>
              <a:gs pos="100000">
                <a:schemeClr val="accent1">
                  <a:shade val="94000"/>
                  <a:satMod val="135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boot control</a:t>
            </a:r>
            <a:br>
              <a:rPr lang="en-US" dirty="0" smtClean="0"/>
            </a:br>
            <a:r>
              <a:rPr lang="en-US" dirty="0" smtClean="0"/>
              <a:t>variables</a:t>
            </a:r>
            <a:endParaRPr lang="en-US" dirty="0"/>
          </a:p>
        </p:txBody>
      </p:sp>
      <p:sp>
        <p:nvSpPr>
          <p:cNvPr id="34" name="Rectangle 33"/>
          <p:cNvSpPr/>
          <p:nvPr/>
        </p:nvSpPr>
        <p:spPr>
          <a:xfrm>
            <a:off x="543059" y="3733800"/>
            <a:ext cx="1676400" cy="533400"/>
          </a:xfrm>
          <a:prstGeom prst="rect">
            <a:avLst/>
          </a:prstGeom>
          <a:gradFill flip="none" rotWithShape="1">
            <a:gsLst>
              <a:gs pos="0">
                <a:schemeClr val="accent2">
                  <a:lumMod val="50000"/>
                </a:schemeClr>
              </a:gs>
              <a:gs pos="80000">
                <a:schemeClr val="accent1">
                  <a:lumMod val="50000"/>
                </a:schemeClr>
              </a:gs>
              <a:gs pos="100000">
                <a:schemeClr val="accent1">
                  <a:shade val="94000"/>
                  <a:satMod val="135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Variables</a:t>
            </a:r>
            <a:endParaRPr lang="en-US" dirty="0"/>
          </a:p>
        </p:txBody>
      </p:sp>
      <p:cxnSp>
        <p:nvCxnSpPr>
          <p:cNvPr id="35" name="Straight Connector 34"/>
          <p:cNvCxnSpPr>
            <a:stCxn id="31" idx="2"/>
            <a:endCxn id="28" idx="0"/>
          </p:cNvCxnSpPr>
          <p:nvPr/>
        </p:nvCxnSpPr>
        <p:spPr>
          <a:xfrm flipH="1">
            <a:off x="4123922" y="1981200"/>
            <a:ext cx="1753137"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31" idx="2"/>
            <a:endCxn id="30" idx="0"/>
          </p:cNvCxnSpPr>
          <p:nvPr/>
        </p:nvCxnSpPr>
        <p:spPr>
          <a:xfrm>
            <a:off x="5877059" y="1981200"/>
            <a:ext cx="299970"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28" idx="3"/>
            <a:endCxn id="30" idx="1"/>
          </p:cNvCxnSpPr>
          <p:nvPr/>
        </p:nvCxnSpPr>
        <p:spPr>
          <a:xfrm>
            <a:off x="5076422" y="2628900"/>
            <a:ext cx="3434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32" idx="3"/>
            <a:endCxn id="28" idx="1"/>
          </p:cNvCxnSpPr>
          <p:nvPr/>
        </p:nvCxnSpPr>
        <p:spPr>
          <a:xfrm flipV="1">
            <a:off x="2219459" y="2628900"/>
            <a:ext cx="951963" cy="30480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2448059" y="1600200"/>
            <a:ext cx="2133600" cy="381000"/>
          </a:xfrm>
          <a:prstGeom prst="rect">
            <a:avLst/>
          </a:prstGeom>
          <a:gradFill>
            <a:gsLst>
              <a:gs pos="0">
                <a:schemeClr val="accent2">
                  <a:lumMod val="5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Var</a:t>
            </a:r>
            <a:r>
              <a:rPr lang="en-US" dirty="0" smtClean="0"/>
              <a:t> </a:t>
            </a:r>
            <a:r>
              <a:rPr lang="en-US" dirty="0" err="1" smtClean="0"/>
              <a:t>Svcs</a:t>
            </a:r>
            <a:endParaRPr lang="en-US" dirty="0" smtClean="0"/>
          </a:p>
        </p:txBody>
      </p:sp>
      <p:cxnSp>
        <p:nvCxnSpPr>
          <p:cNvPr id="42" name="Shape 41"/>
          <p:cNvCxnSpPr>
            <a:stCxn id="32" idx="0"/>
            <a:endCxn id="41" idx="1"/>
          </p:cNvCxnSpPr>
          <p:nvPr/>
        </p:nvCxnSpPr>
        <p:spPr>
          <a:xfrm rot="5400000" flipH="1" flipV="1">
            <a:off x="1476509" y="1695450"/>
            <a:ext cx="876300" cy="1066800"/>
          </a:xfrm>
          <a:prstGeom prst="curvedConnector2">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41" idx="3"/>
            <a:endCxn id="31" idx="1"/>
          </p:cNvCxnSpPr>
          <p:nvPr/>
        </p:nvCxnSpPr>
        <p:spPr>
          <a:xfrm>
            <a:off x="4581659" y="1790700"/>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3657600" y="1219200"/>
            <a:ext cx="0" cy="381000"/>
          </a:xfrm>
          <a:prstGeom prst="straightConnector1">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5475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Assets or not?</a:t>
            </a:r>
            <a:endParaRPr lang="en-US" dirty="0"/>
          </a:p>
        </p:txBody>
      </p:sp>
      <p:sp>
        <p:nvSpPr>
          <p:cNvPr id="3" name="Content Placeholder 2"/>
          <p:cNvSpPr>
            <a:spLocks noGrp="1"/>
          </p:cNvSpPr>
          <p:nvPr>
            <p:ph sz="half" idx="1"/>
          </p:nvPr>
        </p:nvSpPr>
        <p:spPr>
          <a:xfrm>
            <a:off x="2961861" y="1600200"/>
            <a:ext cx="5715000" cy="4511675"/>
          </a:xfrm>
        </p:spPr>
        <p:txBody>
          <a:bodyPr>
            <a:normAutofit/>
          </a:bodyPr>
          <a:lstStyle/>
          <a:p>
            <a:r>
              <a:rPr lang="en-US" dirty="0" smtClean="0"/>
              <a:t>Variable content sanity checking?</a:t>
            </a:r>
          </a:p>
          <a:p>
            <a:pPr lvl="1"/>
            <a:r>
              <a:rPr lang="en-US" dirty="0" smtClean="0"/>
              <a:t>If you randomly fill in your Setup variables, will your system still boot?</a:t>
            </a:r>
          </a:p>
          <a:p>
            <a:pPr lvl="1"/>
            <a:r>
              <a:rPr lang="en-US" dirty="0" smtClean="0"/>
              <a:t>Fit in as a part of boot flow</a:t>
            </a:r>
          </a:p>
          <a:p>
            <a:r>
              <a:rPr lang="en-US" dirty="0" smtClean="0"/>
              <a:t>ACPI? We create it but don’t protect it</a:t>
            </a:r>
          </a:p>
          <a:p>
            <a:r>
              <a:rPr lang="en-US" dirty="0" smtClean="0"/>
              <a:t>TPM support? We fill in the PCRs but don’t use them (today)</a:t>
            </a:r>
          </a:p>
          <a:p>
            <a:r>
              <a:rPr lang="en-US" dirty="0" smtClean="0"/>
              <a:t>Quality  ≠ Security</a:t>
            </a:r>
          </a:p>
        </p:txBody>
      </p:sp>
      <p:pic>
        <p:nvPicPr>
          <p:cNvPr id="8" name="Content Placeholder 7" descr="C:\Users\cfiorent\AppData\Local\Microsoft\Windows\Temporary Internet Files\Content.IE5\XBBQ45TJ\MC900389182[1].wmf"/>
          <p:cNvPicPr>
            <a:picLocks noGrp="1" noChangeAspect="1" noChangeArrowheads="1"/>
          </p:cNvPicPr>
          <p:nvPr>
            <p:ph sz="half" idx="2"/>
          </p:nvPr>
        </p:nvPicPr>
        <p:blipFill>
          <a:blip r:embed="rId2" cstate="screen">
            <a:extLst>
              <a:ext uri="{28A0092B-C50C-407E-A947-70E740481C1C}">
                <a14:useLocalDpi xmlns:a14="http://schemas.microsoft.com/office/drawing/2010/main" val="0"/>
              </a:ext>
            </a:extLst>
          </a:blip>
          <a:srcRect/>
          <a:stretch>
            <a:fillRect/>
          </a:stretch>
        </p:blipFill>
        <p:spPr bwMode="auto">
          <a:xfrm>
            <a:off x="685800" y="2667001"/>
            <a:ext cx="1366312" cy="17177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392680" y="1600200"/>
            <a:ext cx="152400" cy="1066800"/>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392680" y="2667000"/>
            <a:ext cx="152400" cy="1066800"/>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392680" y="3733800"/>
            <a:ext cx="152400" cy="1066800"/>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392680" y="4815840"/>
            <a:ext cx="152400" cy="1066800"/>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rot="21249259">
            <a:off x="1524000" y="1905000"/>
            <a:ext cx="6096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chemeClr val="accent2"/>
                </a:solidFill>
                <a:effectLst/>
                <a:uLnTx/>
                <a:uFillTx/>
                <a:latin typeface="+mj-lt"/>
                <a:ea typeface="+mj-ea"/>
                <a:cs typeface="+mj-cs"/>
              </a:rPr>
              <a:t>?</a:t>
            </a:r>
            <a:endParaRPr kumimoji="0" lang="en-US" sz="4400" b="1" i="0" u="none" strike="noStrike" kern="1200" cap="none" spc="0" normalizeH="0" baseline="0" noProof="0" dirty="0">
              <a:ln>
                <a:noFill/>
              </a:ln>
              <a:solidFill>
                <a:schemeClr val="accent2"/>
              </a:solidFill>
              <a:effectLst/>
              <a:uLnTx/>
              <a:uFillTx/>
              <a:latin typeface="+mj-lt"/>
              <a:ea typeface="+mj-ea"/>
              <a:cs typeface="+mj-cs"/>
            </a:endParaRPr>
          </a:p>
        </p:txBody>
      </p:sp>
    </p:spTree>
    <p:extLst>
      <p:ext uri="{BB962C8B-B14F-4D97-AF65-F5344CB8AC3E}">
        <p14:creationId xmlns:p14="http://schemas.microsoft.com/office/powerpoint/2010/main" val="1384557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nvSpPr>
        <p:spPr bwMode="auto">
          <a:xfrm>
            <a:off x="93227" y="740102"/>
            <a:ext cx="3614711" cy="5253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60000"/>
              </a:spcBef>
              <a:spcAft>
                <a:spcPct val="0"/>
              </a:spcAft>
              <a:defRPr sz="2000">
                <a:solidFill>
                  <a:schemeClr val="tx1"/>
                </a:solidFill>
                <a:latin typeface="+mn-lt"/>
                <a:ea typeface="+mn-ea"/>
                <a:cs typeface="+mn-cs"/>
              </a:defRPr>
            </a:lvl1pPr>
            <a:lvl2pPr marL="246063" indent="-244475" algn="l" rtl="0" eaLnBrk="0" fontAlgn="base" hangingPunct="0">
              <a:spcBef>
                <a:spcPct val="40000"/>
              </a:spcBef>
              <a:spcAft>
                <a:spcPct val="0"/>
              </a:spcAft>
              <a:buSzPct val="125000"/>
              <a:buFont typeface="Times" pitchFamily="18" charset="0"/>
              <a:buChar char="•"/>
              <a:defRPr>
                <a:solidFill>
                  <a:schemeClr val="tx1"/>
                </a:solidFill>
                <a:latin typeface="+mn-lt"/>
              </a:defRPr>
            </a:lvl2pPr>
            <a:lvl3pPr marL="571500" indent="-323850" algn="l" rtl="0" eaLnBrk="0" fontAlgn="base" hangingPunct="0">
              <a:spcBef>
                <a:spcPct val="20000"/>
              </a:spcBef>
              <a:spcAft>
                <a:spcPct val="0"/>
              </a:spcAft>
              <a:buChar char="–"/>
              <a:defRPr sz="1600">
                <a:solidFill>
                  <a:schemeClr val="tx1"/>
                </a:solidFill>
                <a:latin typeface="+mn-lt"/>
              </a:defRPr>
            </a:lvl3pPr>
            <a:lvl4pPr marL="725488" indent="-152400" algn="l" rtl="0" eaLnBrk="0" fontAlgn="base" hangingPunct="0">
              <a:spcBef>
                <a:spcPct val="20000"/>
              </a:spcBef>
              <a:spcAft>
                <a:spcPct val="0"/>
              </a:spcAft>
              <a:buFont typeface="Times" pitchFamily="18" charset="0"/>
              <a:buChar char="•"/>
              <a:defRPr sz="1600">
                <a:solidFill>
                  <a:schemeClr val="tx1"/>
                </a:solidFill>
                <a:latin typeface="+mn-lt"/>
              </a:defRPr>
            </a:lvl4pPr>
            <a:lvl5pPr marL="1136650" indent="-409575" algn="l" rtl="0" eaLnBrk="0" fontAlgn="base" hangingPunct="0">
              <a:spcBef>
                <a:spcPct val="20000"/>
              </a:spcBef>
              <a:spcAft>
                <a:spcPct val="0"/>
              </a:spcAft>
              <a:buChar char="–"/>
              <a:defRPr sz="1600">
                <a:solidFill>
                  <a:schemeClr val="tx1"/>
                </a:solidFill>
                <a:latin typeface="+mn-lt"/>
              </a:defRPr>
            </a:lvl5pPr>
            <a:lvl6pPr marL="1593850" indent="-409575" algn="l" rtl="0" fontAlgn="base">
              <a:spcBef>
                <a:spcPct val="20000"/>
              </a:spcBef>
              <a:spcAft>
                <a:spcPct val="0"/>
              </a:spcAft>
              <a:buChar char="–"/>
              <a:defRPr sz="1600">
                <a:solidFill>
                  <a:schemeClr val="tx1"/>
                </a:solidFill>
                <a:latin typeface="+mn-lt"/>
              </a:defRPr>
            </a:lvl6pPr>
            <a:lvl7pPr marL="2051050" indent="-409575" algn="l" rtl="0" fontAlgn="base">
              <a:spcBef>
                <a:spcPct val="20000"/>
              </a:spcBef>
              <a:spcAft>
                <a:spcPct val="0"/>
              </a:spcAft>
              <a:buChar char="–"/>
              <a:defRPr sz="1600">
                <a:solidFill>
                  <a:schemeClr val="tx1"/>
                </a:solidFill>
                <a:latin typeface="+mn-lt"/>
              </a:defRPr>
            </a:lvl7pPr>
            <a:lvl8pPr marL="2508250" indent="-409575" algn="l" rtl="0" fontAlgn="base">
              <a:spcBef>
                <a:spcPct val="20000"/>
              </a:spcBef>
              <a:spcAft>
                <a:spcPct val="0"/>
              </a:spcAft>
              <a:buChar char="–"/>
              <a:defRPr sz="1600">
                <a:solidFill>
                  <a:schemeClr val="tx1"/>
                </a:solidFill>
                <a:latin typeface="+mn-lt"/>
              </a:defRPr>
            </a:lvl8pPr>
            <a:lvl9pPr marL="2965450" indent="-409575" algn="l" rtl="0" fontAlgn="base">
              <a:spcBef>
                <a:spcPct val="20000"/>
              </a:spcBef>
              <a:spcAft>
                <a:spcPct val="0"/>
              </a:spcAft>
              <a:buChar char="–"/>
              <a:defRPr sz="1600">
                <a:solidFill>
                  <a:schemeClr val="tx1"/>
                </a:solidFill>
                <a:latin typeface="+mn-lt"/>
              </a:defRPr>
            </a:lvl9pPr>
          </a:lstStyle>
          <a:p>
            <a:pPr marL="0" indent="0" eaLnBrk="1" hangingPunct="1"/>
            <a:r>
              <a:rPr lang="en-US" altLang="zh-CN" sz="2800" dirty="0" smtClean="0">
                <a:ea typeface="宋体" charset="-122"/>
              </a:rPr>
              <a:t>Vulnerability Cases:</a:t>
            </a:r>
          </a:p>
          <a:p>
            <a:pPr lvl="1" algn="r">
              <a:lnSpc>
                <a:spcPct val="150000"/>
              </a:lnSpc>
            </a:pPr>
            <a:r>
              <a:rPr lang="en-US" altLang="zh-CN" sz="2000" b="1" dirty="0" smtClean="0">
                <a:solidFill>
                  <a:schemeClr val="accent6">
                    <a:lumMod val="50000"/>
                  </a:schemeClr>
                </a:solidFill>
                <a:ea typeface="宋体" charset="-122"/>
              </a:rPr>
              <a:t>Unauthorized Firmware Update</a:t>
            </a:r>
            <a:endParaRPr lang="en-US" altLang="zh-CN" sz="2000" dirty="0">
              <a:solidFill>
                <a:schemeClr val="accent6">
                  <a:lumMod val="50000"/>
                </a:schemeClr>
              </a:solidFill>
              <a:ea typeface="宋体" charset="-122"/>
            </a:endParaRPr>
          </a:p>
          <a:p>
            <a:pPr lvl="1" algn="r">
              <a:lnSpc>
                <a:spcPct val="150000"/>
              </a:lnSpc>
            </a:pPr>
            <a:r>
              <a:rPr lang="en-US" altLang="zh-CN" sz="2000" b="1" dirty="0" smtClean="0">
                <a:ea typeface="宋体" charset="-122"/>
              </a:rPr>
              <a:t>Unauthorized </a:t>
            </a:r>
            <a:r>
              <a:rPr lang="en-US" altLang="zh-CN" sz="2000" b="1" dirty="0">
                <a:ea typeface="宋体" charset="-122"/>
              </a:rPr>
              <a:t>3</a:t>
            </a:r>
            <a:r>
              <a:rPr lang="en-US" altLang="zh-CN" sz="2000" b="1" baseline="30000" dirty="0">
                <a:ea typeface="宋体" charset="-122"/>
              </a:rPr>
              <a:t>rd</a:t>
            </a:r>
            <a:r>
              <a:rPr lang="en-US" altLang="zh-CN" sz="2000" b="1" dirty="0">
                <a:ea typeface="宋体" charset="-122"/>
              </a:rPr>
              <a:t> </a:t>
            </a:r>
            <a:r>
              <a:rPr lang="en-US" altLang="zh-CN" sz="2000" b="1" dirty="0" smtClean="0">
                <a:ea typeface="宋体" charset="-122"/>
              </a:rPr>
              <a:t>Party Code</a:t>
            </a:r>
            <a:endParaRPr lang="en-US" altLang="zh-CN" sz="2000" dirty="0">
              <a:ea typeface="宋体" charset="-122"/>
            </a:endParaRPr>
          </a:p>
          <a:p>
            <a:pPr lvl="1" algn="r">
              <a:lnSpc>
                <a:spcPct val="150000"/>
              </a:lnSpc>
            </a:pPr>
            <a:r>
              <a:rPr lang="en-US" altLang="zh-CN" sz="2000" b="1" dirty="0">
                <a:solidFill>
                  <a:schemeClr val="accent6">
                    <a:lumMod val="50000"/>
                  </a:schemeClr>
                </a:solidFill>
                <a:ea typeface="宋体" charset="-122"/>
              </a:rPr>
              <a:t>Critical Register </a:t>
            </a:r>
            <a:r>
              <a:rPr lang="en-US" altLang="zh-CN" sz="2000" b="1" dirty="0" smtClean="0">
                <a:solidFill>
                  <a:schemeClr val="accent6">
                    <a:lumMod val="50000"/>
                  </a:schemeClr>
                </a:solidFill>
                <a:ea typeface="宋体" charset="-122"/>
              </a:rPr>
              <a:t>Unlocked</a:t>
            </a:r>
            <a:endParaRPr lang="en-US" altLang="zh-CN" sz="2000" dirty="0">
              <a:solidFill>
                <a:schemeClr val="accent6">
                  <a:lumMod val="50000"/>
                </a:schemeClr>
              </a:solidFill>
              <a:ea typeface="宋体" charset="-122"/>
            </a:endParaRPr>
          </a:p>
          <a:p>
            <a:pPr lvl="1" algn="r">
              <a:lnSpc>
                <a:spcPct val="150000"/>
              </a:lnSpc>
            </a:pPr>
            <a:r>
              <a:rPr lang="en-US" altLang="zh-CN" sz="2000" b="1" dirty="0" smtClean="0">
                <a:ea typeface="宋体" charset="-122"/>
              </a:rPr>
              <a:t>Buffer </a:t>
            </a:r>
            <a:r>
              <a:rPr lang="en-US" altLang="zh-CN" sz="2000" b="1" dirty="0">
                <a:ea typeface="宋体" charset="-122"/>
              </a:rPr>
              <a:t>Overflow</a:t>
            </a:r>
            <a:endParaRPr lang="en-US" altLang="zh-CN" sz="2000" dirty="0">
              <a:ea typeface="宋体" charset="-122"/>
            </a:endParaRPr>
          </a:p>
          <a:p>
            <a:pPr lvl="1" algn="r">
              <a:lnSpc>
                <a:spcPct val="150000"/>
              </a:lnSpc>
            </a:pPr>
            <a:r>
              <a:rPr lang="en-US" altLang="zh-CN" sz="2000" b="1" dirty="0" smtClean="0">
                <a:ea typeface="宋体" charset="-122"/>
              </a:rPr>
              <a:t>Secret Used but not Cleared</a:t>
            </a:r>
            <a:endParaRPr lang="en-US" altLang="zh-CN" sz="2000" dirty="0">
              <a:ea typeface="宋体" charset="-122"/>
            </a:endParaRPr>
          </a:p>
          <a:p>
            <a:pPr lvl="1" algn="r">
              <a:lnSpc>
                <a:spcPct val="150000"/>
              </a:lnSpc>
            </a:pPr>
            <a:r>
              <a:rPr lang="en-US" altLang="zh-CN" sz="2000" b="1" dirty="0">
                <a:ea typeface="宋体" charset="-122"/>
              </a:rPr>
              <a:t>Default Passphrase to Access</a:t>
            </a:r>
            <a:endParaRPr lang="en-US" altLang="zh-CN" sz="2000" dirty="0">
              <a:ea typeface="宋体" charset="-122"/>
            </a:endParaRPr>
          </a:p>
        </p:txBody>
      </p:sp>
      <p:sp>
        <p:nvSpPr>
          <p:cNvPr id="5" name="TextBox 1"/>
          <p:cNvSpPr txBox="1"/>
          <p:nvPr/>
        </p:nvSpPr>
        <p:spPr>
          <a:xfrm>
            <a:off x="2260588" y="71780"/>
            <a:ext cx="4399218" cy="507831"/>
          </a:xfrm>
          <a:prstGeom prst="rect">
            <a:avLst/>
          </a:prstGeom>
          <a:noFill/>
        </p:spPr>
        <p:txBody>
          <a:bodyPr wrap="none" lIns="0" tIns="0" rIns="0" rtlCol="0">
            <a:spAutoFit/>
          </a:bodyPr>
          <a:lstStyle/>
          <a:p>
            <a:pPr>
              <a:lnSpc>
                <a:spcPts val="3600"/>
              </a:lnSpc>
              <a:tabLst/>
            </a:pPr>
            <a:r>
              <a:rPr lang="en-US" altLang="zh-CN" sz="3602" b="1" dirty="0" smtClean="0">
                <a:solidFill>
                  <a:srgbClr val="000000"/>
                </a:solidFill>
                <a:effectLst>
                  <a:outerShdw blurRad="38100" dist="38100" dir="2700000" algn="tl">
                    <a:srgbClr val="000000">
                      <a:alpha val="43137"/>
                    </a:srgbClr>
                  </a:outerShdw>
                </a:effectLst>
                <a:latin typeface="Calibri" pitchFamily="18" charset="0"/>
                <a:cs typeface="Calibri" pitchFamily="18" charset="0"/>
              </a:rPr>
              <a:t>Vulnerability VS Threat</a:t>
            </a:r>
          </a:p>
        </p:txBody>
      </p:sp>
      <p:sp>
        <p:nvSpPr>
          <p:cNvPr id="7" name="Rectangle 3"/>
          <p:cNvSpPr>
            <a:spLocks noGrp="1" noChangeArrowheads="1"/>
          </p:cNvSpPr>
          <p:nvPr/>
        </p:nvSpPr>
        <p:spPr bwMode="auto">
          <a:xfrm>
            <a:off x="5293349" y="618365"/>
            <a:ext cx="3850651" cy="5253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60000"/>
              </a:spcBef>
              <a:spcAft>
                <a:spcPct val="0"/>
              </a:spcAft>
              <a:defRPr sz="2000">
                <a:solidFill>
                  <a:schemeClr val="tx1"/>
                </a:solidFill>
                <a:latin typeface="+mn-lt"/>
                <a:ea typeface="+mn-ea"/>
                <a:cs typeface="+mn-cs"/>
              </a:defRPr>
            </a:lvl1pPr>
            <a:lvl2pPr marL="246063" indent="-244475" algn="l" rtl="0" eaLnBrk="0" fontAlgn="base" hangingPunct="0">
              <a:spcBef>
                <a:spcPct val="40000"/>
              </a:spcBef>
              <a:spcAft>
                <a:spcPct val="0"/>
              </a:spcAft>
              <a:buSzPct val="125000"/>
              <a:buFont typeface="Times" pitchFamily="18" charset="0"/>
              <a:buChar char="•"/>
              <a:defRPr>
                <a:solidFill>
                  <a:schemeClr val="tx1"/>
                </a:solidFill>
                <a:latin typeface="+mn-lt"/>
              </a:defRPr>
            </a:lvl2pPr>
            <a:lvl3pPr marL="571500" indent="-323850" algn="l" rtl="0" eaLnBrk="0" fontAlgn="base" hangingPunct="0">
              <a:spcBef>
                <a:spcPct val="20000"/>
              </a:spcBef>
              <a:spcAft>
                <a:spcPct val="0"/>
              </a:spcAft>
              <a:buChar char="–"/>
              <a:defRPr sz="1600">
                <a:solidFill>
                  <a:schemeClr val="tx1"/>
                </a:solidFill>
                <a:latin typeface="+mn-lt"/>
              </a:defRPr>
            </a:lvl3pPr>
            <a:lvl4pPr marL="725488" indent="-152400" algn="l" rtl="0" eaLnBrk="0" fontAlgn="base" hangingPunct="0">
              <a:spcBef>
                <a:spcPct val="20000"/>
              </a:spcBef>
              <a:spcAft>
                <a:spcPct val="0"/>
              </a:spcAft>
              <a:buFont typeface="Times" pitchFamily="18" charset="0"/>
              <a:buChar char="•"/>
              <a:defRPr sz="1600">
                <a:solidFill>
                  <a:schemeClr val="tx1"/>
                </a:solidFill>
                <a:latin typeface="+mn-lt"/>
              </a:defRPr>
            </a:lvl4pPr>
            <a:lvl5pPr marL="1136650" indent="-409575" algn="l" rtl="0" eaLnBrk="0" fontAlgn="base" hangingPunct="0">
              <a:spcBef>
                <a:spcPct val="20000"/>
              </a:spcBef>
              <a:spcAft>
                <a:spcPct val="0"/>
              </a:spcAft>
              <a:buChar char="–"/>
              <a:defRPr sz="1600">
                <a:solidFill>
                  <a:schemeClr val="tx1"/>
                </a:solidFill>
                <a:latin typeface="+mn-lt"/>
              </a:defRPr>
            </a:lvl5pPr>
            <a:lvl6pPr marL="1593850" indent="-409575" algn="l" rtl="0" fontAlgn="base">
              <a:spcBef>
                <a:spcPct val="20000"/>
              </a:spcBef>
              <a:spcAft>
                <a:spcPct val="0"/>
              </a:spcAft>
              <a:buChar char="–"/>
              <a:defRPr sz="1600">
                <a:solidFill>
                  <a:schemeClr val="tx1"/>
                </a:solidFill>
                <a:latin typeface="+mn-lt"/>
              </a:defRPr>
            </a:lvl6pPr>
            <a:lvl7pPr marL="2051050" indent="-409575" algn="l" rtl="0" fontAlgn="base">
              <a:spcBef>
                <a:spcPct val="20000"/>
              </a:spcBef>
              <a:spcAft>
                <a:spcPct val="0"/>
              </a:spcAft>
              <a:buChar char="–"/>
              <a:defRPr sz="1600">
                <a:solidFill>
                  <a:schemeClr val="tx1"/>
                </a:solidFill>
                <a:latin typeface="+mn-lt"/>
              </a:defRPr>
            </a:lvl7pPr>
            <a:lvl8pPr marL="2508250" indent="-409575" algn="l" rtl="0" fontAlgn="base">
              <a:spcBef>
                <a:spcPct val="20000"/>
              </a:spcBef>
              <a:spcAft>
                <a:spcPct val="0"/>
              </a:spcAft>
              <a:buChar char="–"/>
              <a:defRPr sz="1600">
                <a:solidFill>
                  <a:schemeClr val="tx1"/>
                </a:solidFill>
                <a:latin typeface="+mn-lt"/>
              </a:defRPr>
            </a:lvl8pPr>
            <a:lvl9pPr marL="2965450" indent="-409575" algn="l" rtl="0" fontAlgn="base">
              <a:spcBef>
                <a:spcPct val="20000"/>
              </a:spcBef>
              <a:spcAft>
                <a:spcPct val="0"/>
              </a:spcAft>
              <a:buChar char="–"/>
              <a:defRPr sz="1600">
                <a:solidFill>
                  <a:schemeClr val="tx1"/>
                </a:solidFill>
                <a:latin typeface="+mn-lt"/>
              </a:defRPr>
            </a:lvl9pPr>
          </a:lstStyle>
          <a:p>
            <a:pPr marL="0" indent="0" eaLnBrk="1" hangingPunct="1">
              <a:lnSpc>
                <a:spcPct val="150000"/>
              </a:lnSpc>
            </a:pPr>
            <a:r>
              <a:rPr lang="en-US" altLang="zh-CN" sz="2800" dirty="0" smtClean="0">
                <a:ea typeface="宋体" charset="-122"/>
              </a:rPr>
              <a:t>Threat:</a:t>
            </a:r>
          </a:p>
          <a:p>
            <a:pPr lvl="1">
              <a:lnSpc>
                <a:spcPct val="150000"/>
              </a:lnSpc>
            </a:pPr>
            <a:r>
              <a:rPr lang="en-US" altLang="zh-CN" sz="2000" b="1" dirty="0">
                <a:ea typeface="宋体" charset="-122"/>
              </a:rPr>
              <a:t>S: Spoof user </a:t>
            </a:r>
            <a:r>
              <a:rPr lang="en-US" altLang="zh-CN" sz="2000" b="1" dirty="0" smtClean="0">
                <a:ea typeface="宋体" charset="-122"/>
              </a:rPr>
              <a:t>identity</a:t>
            </a:r>
            <a:endParaRPr lang="en-US" altLang="zh-CN" sz="2000" dirty="0">
              <a:ea typeface="宋体" charset="-122"/>
            </a:endParaRPr>
          </a:p>
          <a:p>
            <a:pPr lvl="1">
              <a:lnSpc>
                <a:spcPct val="150000"/>
              </a:lnSpc>
            </a:pPr>
            <a:r>
              <a:rPr lang="en-US" altLang="zh-CN" sz="2000" b="1" dirty="0">
                <a:ea typeface="宋体" charset="-122"/>
              </a:rPr>
              <a:t>T: </a:t>
            </a:r>
            <a:r>
              <a:rPr lang="en-US" altLang="zh-CN" sz="2000" b="1" dirty="0" smtClean="0">
                <a:ea typeface="宋体" charset="-122"/>
              </a:rPr>
              <a:t>Tampering</a:t>
            </a:r>
            <a:endParaRPr lang="en-US" altLang="zh-CN" sz="2000" dirty="0">
              <a:ea typeface="宋体" charset="-122"/>
            </a:endParaRPr>
          </a:p>
          <a:p>
            <a:pPr lvl="1">
              <a:lnSpc>
                <a:spcPct val="150000"/>
              </a:lnSpc>
            </a:pPr>
            <a:r>
              <a:rPr lang="en-US" altLang="zh-CN" sz="2000" b="1" dirty="0">
                <a:ea typeface="宋体" charset="-122"/>
              </a:rPr>
              <a:t>R: </a:t>
            </a:r>
            <a:r>
              <a:rPr lang="en-US" altLang="zh-CN" sz="2000" b="1" dirty="0" smtClean="0">
                <a:ea typeface="宋体" charset="-122"/>
              </a:rPr>
              <a:t>Repudiation</a:t>
            </a:r>
            <a:endParaRPr lang="en-US" altLang="zh-CN" sz="2000" dirty="0">
              <a:ea typeface="宋体" charset="-122"/>
            </a:endParaRPr>
          </a:p>
          <a:p>
            <a:pPr lvl="1">
              <a:lnSpc>
                <a:spcPct val="150000"/>
              </a:lnSpc>
            </a:pPr>
            <a:r>
              <a:rPr lang="en-US" altLang="zh-CN" sz="2000" b="1" dirty="0">
                <a:ea typeface="宋体" charset="-122"/>
              </a:rPr>
              <a:t>I: Information </a:t>
            </a:r>
            <a:r>
              <a:rPr lang="en-US" altLang="zh-CN" sz="2000" b="1" dirty="0" smtClean="0">
                <a:ea typeface="宋体" charset="-122"/>
              </a:rPr>
              <a:t>disclosure</a:t>
            </a:r>
            <a:endParaRPr lang="en-US" altLang="zh-CN" sz="2000" dirty="0">
              <a:ea typeface="宋体" charset="-122"/>
            </a:endParaRPr>
          </a:p>
          <a:p>
            <a:pPr lvl="1">
              <a:lnSpc>
                <a:spcPct val="150000"/>
              </a:lnSpc>
            </a:pPr>
            <a:r>
              <a:rPr lang="en-US" altLang="zh-CN" sz="2000" b="1" dirty="0">
                <a:solidFill>
                  <a:srgbClr val="C00000"/>
                </a:solidFill>
                <a:ea typeface="宋体" charset="-122"/>
              </a:rPr>
              <a:t>P: Permanent Denial of </a:t>
            </a:r>
            <a:r>
              <a:rPr lang="en-US" altLang="zh-CN" sz="2000" b="1" dirty="0" smtClean="0">
                <a:solidFill>
                  <a:srgbClr val="C00000"/>
                </a:solidFill>
                <a:ea typeface="宋体" charset="-122"/>
              </a:rPr>
              <a:t>Service</a:t>
            </a:r>
            <a:endParaRPr lang="en-US" altLang="zh-CN" sz="2000" dirty="0">
              <a:solidFill>
                <a:srgbClr val="C00000"/>
              </a:solidFill>
              <a:ea typeface="宋体" charset="-122"/>
            </a:endParaRPr>
          </a:p>
          <a:p>
            <a:pPr lvl="1">
              <a:lnSpc>
                <a:spcPct val="150000"/>
              </a:lnSpc>
            </a:pPr>
            <a:r>
              <a:rPr lang="en-US" altLang="zh-CN" sz="2000" b="1" dirty="0">
                <a:solidFill>
                  <a:srgbClr val="C00000"/>
                </a:solidFill>
                <a:ea typeface="宋体" charset="-122"/>
              </a:rPr>
              <a:t>E: Elevation of </a:t>
            </a:r>
            <a:r>
              <a:rPr lang="en-US" altLang="zh-CN" sz="2000" b="1" dirty="0" smtClean="0">
                <a:solidFill>
                  <a:srgbClr val="C00000"/>
                </a:solidFill>
                <a:ea typeface="宋体" charset="-122"/>
              </a:rPr>
              <a:t>privilege</a:t>
            </a:r>
            <a:endParaRPr lang="en-US" altLang="zh-CN" sz="2000" dirty="0">
              <a:solidFill>
                <a:srgbClr val="C00000"/>
              </a:solidFill>
              <a:ea typeface="宋体" charset="-122"/>
            </a:endParaRPr>
          </a:p>
          <a:p>
            <a:pPr lvl="1">
              <a:lnSpc>
                <a:spcPct val="150000"/>
              </a:lnSpc>
            </a:pPr>
            <a:r>
              <a:rPr lang="en-US" altLang="zh-CN" sz="2000" b="1" dirty="0">
                <a:ea typeface="宋体" charset="-122"/>
              </a:rPr>
              <a:t>D: Denial of </a:t>
            </a:r>
            <a:r>
              <a:rPr lang="en-US" altLang="zh-CN" sz="2000" b="1" dirty="0" smtClean="0">
                <a:ea typeface="宋体" charset="-122"/>
              </a:rPr>
              <a:t>service</a:t>
            </a:r>
            <a:endParaRPr lang="zh-CN" altLang="en-US" sz="2000" dirty="0">
              <a:ea typeface="宋体" charset="-122"/>
            </a:endParaRPr>
          </a:p>
        </p:txBody>
      </p:sp>
      <p:grpSp>
        <p:nvGrpSpPr>
          <p:cNvPr id="2" name="Group 1"/>
          <p:cNvGrpSpPr/>
          <p:nvPr/>
        </p:nvGrpSpPr>
        <p:grpSpPr>
          <a:xfrm>
            <a:off x="4131567" y="1484785"/>
            <a:ext cx="920493" cy="4387262"/>
            <a:chOff x="4131567" y="1484785"/>
            <a:chExt cx="1020310" cy="3816423"/>
          </a:xfrm>
        </p:grpSpPr>
        <p:cxnSp>
          <p:nvCxnSpPr>
            <p:cNvPr id="3" name="Straight Connector 2"/>
            <p:cNvCxnSpPr/>
            <p:nvPr/>
          </p:nvCxnSpPr>
          <p:spPr>
            <a:xfrm>
              <a:off x="4139952" y="1700808"/>
              <a:ext cx="944488" cy="2664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139952" y="1700808"/>
              <a:ext cx="984718" cy="2141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39952" y="2368783"/>
              <a:ext cx="944488" cy="1996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180182" y="3864616"/>
              <a:ext cx="971695" cy="500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4139952" y="3181164"/>
              <a:ext cx="1011925" cy="1366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131567" y="2368783"/>
              <a:ext cx="952873" cy="2572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4139952" y="4365105"/>
              <a:ext cx="1011925" cy="936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80182" y="3102785"/>
              <a:ext cx="944488" cy="739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180182" y="3842321"/>
              <a:ext cx="9444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180182" y="3102785"/>
              <a:ext cx="944488" cy="1262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139952" y="1700808"/>
              <a:ext cx="1011925"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4180182" y="2060849"/>
              <a:ext cx="971695" cy="10419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131567" y="1484785"/>
              <a:ext cx="993103" cy="3816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4180182" y="3864616"/>
              <a:ext cx="904258" cy="107655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41130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EDK II on </a:t>
            </a:r>
            <a:r>
              <a:rPr lang="en-US" dirty="0" err="1" smtClean="0"/>
              <a:t>MinnowMax</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5294991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MinnowMax</a:t>
            </a:r>
            <a:endParaRPr lang="en-US" dirty="0"/>
          </a:p>
        </p:txBody>
      </p:sp>
      <p:sp>
        <p:nvSpPr>
          <p:cNvPr id="5" name="Content Placeholder 2"/>
          <p:cNvSpPr>
            <a:spLocks noGrp="1"/>
          </p:cNvSpPr>
          <p:nvPr>
            <p:ph idx="1"/>
          </p:nvPr>
        </p:nvSpPr>
        <p:spPr/>
        <p:txBody>
          <a:bodyPr>
            <a:normAutofit fontScale="85000" lnSpcReduction="20000"/>
          </a:bodyPr>
          <a:lstStyle/>
          <a:p>
            <a:r>
              <a:rPr lang="en-US" dirty="0" smtClean="0"/>
              <a:t>Open hardware platform</a:t>
            </a:r>
          </a:p>
          <a:p>
            <a:r>
              <a:rPr lang="en-US" dirty="0" err="1" smtClean="0"/>
              <a:t>Baytrail</a:t>
            </a:r>
            <a:r>
              <a:rPr lang="en-US" dirty="0" smtClean="0"/>
              <a:t> single or dual core</a:t>
            </a:r>
          </a:p>
          <a:p>
            <a:r>
              <a:rPr lang="en-US" dirty="0"/>
              <a:t>From </a:t>
            </a:r>
            <a:r>
              <a:rPr lang="en-US" dirty="0">
                <a:hlinkClick r:id="rId3"/>
              </a:rPr>
              <a:t>http://</a:t>
            </a:r>
            <a:r>
              <a:rPr lang="en-US" dirty="0" smtClean="0">
                <a:hlinkClick r:id="rId3"/>
              </a:rPr>
              <a:t>firmware.intel.com/projects</a:t>
            </a:r>
            <a:r>
              <a:rPr lang="en-US" dirty="0" smtClean="0"/>
              <a:t> </a:t>
            </a:r>
            <a:endParaRPr lang="en-US" dirty="0"/>
          </a:p>
          <a:p>
            <a:r>
              <a:rPr lang="en-US" dirty="0"/>
              <a:t>This project focus in on the firmware source code (and binary modules) </a:t>
            </a:r>
            <a:r>
              <a:rPr lang="en-US" dirty="0" err="1"/>
              <a:t>requried</a:t>
            </a:r>
            <a:r>
              <a:rPr lang="en-US" dirty="0"/>
              <a:t> to create the boot firmware image for the </a:t>
            </a:r>
            <a:r>
              <a:rPr lang="en-US" dirty="0" err="1"/>
              <a:t>MinnowBoard</a:t>
            </a:r>
            <a:r>
              <a:rPr lang="en-US" dirty="0"/>
              <a:t> MAX. The UEFI Open Source (EDKII project) packages for </a:t>
            </a:r>
            <a:r>
              <a:rPr lang="en-US" dirty="0" err="1"/>
              <a:t>MinnowBoard</a:t>
            </a:r>
            <a:r>
              <a:rPr lang="en-US" dirty="0"/>
              <a:t> MAX are available at </a:t>
            </a:r>
            <a:r>
              <a:rPr lang="en-US" dirty="0">
                <a:hlinkClick r:id="rId4"/>
              </a:rPr>
              <a:t>http://tianocore.sourceforge.net/wiki/EDK2</a:t>
            </a:r>
            <a:r>
              <a:rPr lang="en-US" dirty="0"/>
              <a:t>. To learn more about getting involved in the UEFI EDKII project visit the </a:t>
            </a:r>
            <a:r>
              <a:rPr lang="en-US" dirty="0">
                <a:hlinkClick r:id="rId5"/>
              </a:rPr>
              <a:t>How to Contribute</a:t>
            </a:r>
            <a:r>
              <a:rPr lang="en-US" dirty="0"/>
              <a:t> page.</a:t>
            </a:r>
          </a:p>
          <a:p>
            <a:r>
              <a:rPr lang="en-US" dirty="0"/>
              <a:t> </a:t>
            </a:r>
          </a:p>
          <a:p>
            <a:r>
              <a:rPr lang="en-US" dirty="0"/>
              <a:t>The source code builds using Microsoft Visual Studios and GNU C Compiler (for both 32 and 64 bit images) - production and debug execution environments. The source code builds the same UEFI firmware image shipping on </a:t>
            </a:r>
            <a:r>
              <a:rPr lang="en-US" dirty="0" err="1"/>
              <a:t>MinnowBoard</a:t>
            </a:r>
            <a:r>
              <a:rPr lang="en-US" dirty="0"/>
              <a:t> MAX.</a:t>
            </a:r>
          </a:p>
          <a:p>
            <a:r>
              <a:rPr lang="en-US" dirty="0"/>
              <a:t>- See more at: </a:t>
            </a:r>
            <a:r>
              <a:rPr lang="en-US" dirty="0">
                <a:hlinkClick r:id="rId6"/>
              </a:rPr>
              <a:t>http://</a:t>
            </a:r>
            <a:r>
              <a:rPr lang="en-US" dirty="0" smtClean="0">
                <a:hlinkClick r:id="rId6"/>
              </a:rPr>
              <a:t>firmware.intel.com/projects#sthash.1oOc8srY.dpuf</a:t>
            </a:r>
            <a:r>
              <a:rPr lang="en-US" dirty="0" smtClean="0"/>
              <a:t> </a:t>
            </a:r>
            <a:endParaRPr lang="en-US" dirty="0"/>
          </a:p>
        </p:txBody>
      </p:sp>
      <p:pic>
        <p:nvPicPr>
          <p:cNvPr id="7170" name="Picture 2" descr="MinnowBoard MAX"/>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5010" y="517841"/>
            <a:ext cx="2243455" cy="188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6832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441348" y="3049338"/>
            <a:ext cx="4446984" cy="2976563"/>
          </a:xfrm>
          <a:prstGeom prst="rect">
            <a:avLst/>
          </a:prstGeom>
        </p:spPr>
      </p:pic>
      <p:sp>
        <p:nvSpPr>
          <p:cNvPr id="2" name="Title 1"/>
          <p:cNvSpPr>
            <a:spLocks noGrp="1"/>
          </p:cNvSpPr>
          <p:nvPr>
            <p:ph type="title"/>
          </p:nvPr>
        </p:nvSpPr>
        <p:spPr/>
        <p:txBody>
          <a:bodyPr>
            <a:normAutofit fontScale="90000"/>
          </a:bodyPr>
          <a:lstStyle/>
          <a:p>
            <a:r>
              <a:rPr lang="en-US" dirty="0" smtClean="0">
                <a:latin typeface="+mj-lt"/>
              </a:rPr>
              <a:t>Intel® Firmware Support Package (FSP) Overview</a:t>
            </a:r>
            <a:endParaRPr lang="en-US" dirty="0">
              <a:latin typeface="+mj-lt"/>
            </a:endParaRPr>
          </a:p>
        </p:txBody>
      </p:sp>
      <p:sp>
        <p:nvSpPr>
          <p:cNvPr id="3" name="Content Placeholder 2"/>
          <p:cNvSpPr>
            <a:spLocks noGrp="1"/>
          </p:cNvSpPr>
          <p:nvPr>
            <p:ph idx="4294967295"/>
          </p:nvPr>
        </p:nvSpPr>
        <p:spPr>
          <a:xfrm>
            <a:off x="457200" y="1600204"/>
            <a:ext cx="8229600" cy="3383119"/>
          </a:xfrm>
          <a:prstGeom prst="rect">
            <a:avLst/>
          </a:prstGeom>
        </p:spPr>
        <p:txBody>
          <a:bodyPr wrap="square" lIns="64008" tIns="32004" rIns="64008" bIns="32004">
            <a:spAutoFit/>
          </a:bodyPr>
          <a:lstStyle/>
          <a:p>
            <a:r>
              <a:rPr lang="en-US" sz="2200" dirty="0"/>
              <a:t>The Intel ® FSP provides processor &amp; chipset initialization in a format that can easily be incorporated into many existing boot loader frameworks without exposing the Intellectual Property (IP) of Intel.</a:t>
            </a:r>
          </a:p>
          <a:p>
            <a:pPr lvl="1">
              <a:spcBef>
                <a:spcPts val="2520"/>
              </a:spcBef>
            </a:pPr>
            <a:r>
              <a:rPr lang="en-US" sz="2000" dirty="0"/>
              <a:t>Distributed as single binary </a:t>
            </a:r>
          </a:p>
          <a:p>
            <a:pPr lvl="1">
              <a:spcBef>
                <a:spcPts val="840"/>
              </a:spcBef>
            </a:pPr>
            <a:r>
              <a:rPr lang="en-US" sz="2000" dirty="0"/>
              <a:t>Silicon PEIMs packaged into FSP </a:t>
            </a:r>
          </a:p>
          <a:p>
            <a:pPr lvl="1">
              <a:spcBef>
                <a:spcPts val="840"/>
              </a:spcBef>
            </a:pPr>
            <a:r>
              <a:rPr lang="en-US" sz="2000" dirty="0"/>
              <a:t>Plugs into existing f/w frameworks</a:t>
            </a:r>
          </a:p>
          <a:p>
            <a:pPr lvl="1">
              <a:spcBef>
                <a:spcPts val="840"/>
              </a:spcBef>
            </a:pPr>
            <a:r>
              <a:rPr lang="en-US" sz="2000" dirty="0"/>
              <a:t>Binary customization</a:t>
            </a:r>
          </a:p>
        </p:txBody>
      </p:sp>
      <p:sp>
        <p:nvSpPr>
          <p:cNvPr id="4" name="TextBox 3"/>
          <p:cNvSpPr txBox="1"/>
          <p:nvPr/>
        </p:nvSpPr>
        <p:spPr>
          <a:xfrm>
            <a:off x="1856792" y="6260841"/>
            <a:ext cx="4806252" cy="369332"/>
          </a:xfrm>
          <a:prstGeom prst="rect">
            <a:avLst/>
          </a:prstGeom>
          <a:noFill/>
        </p:spPr>
        <p:txBody>
          <a:bodyPr wrap="none" rtlCol="0">
            <a:spAutoFit/>
          </a:bodyPr>
          <a:lstStyle/>
          <a:p>
            <a:r>
              <a:rPr lang="en-US" dirty="0" smtClean="0"/>
              <a:t>More information at </a:t>
            </a:r>
            <a:r>
              <a:rPr lang="en-US" dirty="0" smtClean="0">
                <a:hlinkClick r:id="rId4"/>
              </a:rPr>
              <a:t>www.intel.com/fsp</a:t>
            </a:r>
            <a:r>
              <a:rPr lang="en-US" dirty="0" smtClean="0"/>
              <a:t> </a:t>
            </a:r>
            <a:endParaRPr lang="en-US" dirty="0"/>
          </a:p>
        </p:txBody>
      </p:sp>
    </p:spTree>
    <p:extLst>
      <p:ext uri="{BB962C8B-B14F-4D97-AF65-F5344CB8AC3E}">
        <p14:creationId xmlns:p14="http://schemas.microsoft.com/office/powerpoint/2010/main" val="1982232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741"/>
            <a:ext cx="8229600" cy="1143000"/>
          </a:xfrm>
        </p:spPr>
        <p:txBody>
          <a:bodyPr/>
          <a:lstStyle/>
          <a:p>
            <a:pPr algn="ctr"/>
            <a:r>
              <a:rPr lang="en-US" dirty="0" smtClean="0"/>
              <a:t>Intel</a:t>
            </a:r>
            <a:r>
              <a:rPr lang="en-US" baseline="30000" dirty="0" smtClean="0"/>
              <a:t>®</a:t>
            </a:r>
            <a:r>
              <a:rPr lang="en-US" dirty="0" smtClean="0"/>
              <a:t> FSP Boot Flow</a:t>
            </a:r>
            <a:endParaRPr lang="en-US" dirty="0"/>
          </a:p>
        </p:txBody>
      </p:sp>
      <p:sp>
        <p:nvSpPr>
          <p:cNvPr id="72" name="Rounded Rectangle 71"/>
          <p:cNvSpPr/>
          <p:nvPr/>
        </p:nvSpPr>
        <p:spPr>
          <a:xfrm>
            <a:off x="6309500" y="3385716"/>
            <a:ext cx="1314450" cy="479444"/>
          </a:xfrm>
          <a:prstGeom prst="roundRect">
            <a:avLst/>
          </a:prstGeom>
          <a:solidFill>
            <a:srgbClr val="7030A0"/>
          </a:solidFill>
          <a:ln w="3175" cap="flat" cmpd="sng" algn="ctr">
            <a:noFill/>
            <a:prstDash val="solid"/>
            <a:round/>
            <a:headEnd type="none" w="sm" len="sm"/>
            <a:tailEnd type="none" w="sm" len="sm"/>
          </a:ln>
          <a:effectLst/>
        </p:spPr>
        <p:txBody>
          <a:bodyPr vert="horz" wrap="square" lIns="76806" tIns="38403" rIns="76806" bIns="38403"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200" b="1" dirty="0" err="1">
                <a:solidFill>
                  <a:srgbClr val="FFFF00"/>
                </a:solidFill>
                <a:latin typeface="Neo Sans Intel" pitchFamily="34" charset="0"/>
              </a:rPr>
              <a:t>NotifyPhase</a:t>
            </a:r>
            <a:endParaRPr lang="en-US" sz="1200" b="1" dirty="0">
              <a:solidFill>
                <a:srgbClr val="FFFF00"/>
              </a:solidFill>
              <a:latin typeface="Neo Sans Intel" pitchFamily="34" charset="0"/>
            </a:endParaRPr>
          </a:p>
        </p:txBody>
      </p:sp>
      <p:sp>
        <p:nvSpPr>
          <p:cNvPr id="73" name="Rounded Rectangle 72"/>
          <p:cNvSpPr/>
          <p:nvPr/>
        </p:nvSpPr>
        <p:spPr>
          <a:xfrm>
            <a:off x="4023500" y="1312459"/>
            <a:ext cx="1257300" cy="5105400"/>
          </a:xfrm>
          <a:prstGeom prst="roundRect">
            <a:avLst/>
          </a:prstGeom>
          <a:solidFill>
            <a:schemeClr val="accent1"/>
          </a:solidFill>
          <a:ln w="3175" cap="flat" cmpd="sng" algn="ctr">
            <a:solidFill>
              <a:schemeClr val="tx1"/>
            </a:solidFill>
            <a:prstDash val="solid"/>
            <a:round/>
            <a:headEnd type="none" w="sm" len="sm"/>
            <a:tailEnd type="none" w="sm" len="sm"/>
          </a:ln>
          <a:effectLst/>
        </p:spPr>
        <p:txBody>
          <a:bodyPr vert="horz" wrap="none" lIns="76806" tIns="38403" rIns="76806" bIns="38403"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endParaRPr lang="en-US" sz="1700" b="1" dirty="0">
              <a:solidFill>
                <a:srgbClr val="061922"/>
              </a:solidFill>
              <a:latin typeface="Neo Sans Intel" pitchFamily="34" charset="0"/>
            </a:endParaRPr>
          </a:p>
        </p:txBody>
      </p:sp>
      <p:pic>
        <p:nvPicPr>
          <p:cNvPr id="74" name="Picture 73" descr="C:\Users\jsun35\AppData\Local\Microsoft\Windows\Temporary Internet Files\Content.IE5\KFFKWVSQ\MC900441745[1].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337450" y="1464859"/>
            <a:ext cx="857250" cy="1143000"/>
          </a:xfrm>
          <a:prstGeom prst="rect">
            <a:avLst/>
          </a:prstGeom>
          <a:noFill/>
          <a:extLst>
            <a:ext uri="{909E8E84-426E-40DD-AFC4-6F175D3DCCD1}">
              <a14:hiddenFill xmlns:a14="http://schemas.microsoft.com/office/drawing/2010/main">
                <a:solidFill>
                  <a:srgbClr val="FFFFFF"/>
                </a:solidFill>
              </a14:hiddenFill>
            </a:ext>
          </a:extLst>
        </p:spPr>
      </p:pic>
      <p:sp>
        <p:nvSpPr>
          <p:cNvPr id="75" name="Right Arrow 74"/>
          <p:cNvSpPr/>
          <p:nvPr/>
        </p:nvSpPr>
        <p:spPr>
          <a:xfrm>
            <a:off x="2080400" y="1722036"/>
            <a:ext cx="400050" cy="534014"/>
          </a:xfrm>
          <a:prstGeom prst="rightArrow">
            <a:avLst/>
          </a:prstGeom>
          <a:gradFill flip="none" rotWithShape="1">
            <a:gsLst>
              <a:gs pos="5000">
                <a:schemeClr val="accent2"/>
              </a:gs>
              <a:gs pos="95000">
                <a:schemeClr val="accent1"/>
              </a:gs>
            </a:gsLst>
            <a:lin ang="16200000" scaled="0"/>
            <a:tileRect/>
          </a:gradFill>
          <a:ln w="3175" cap="flat" cmpd="sng" algn="ctr">
            <a:noFill/>
            <a:prstDash val="solid"/>
            <a:round/>
            <a:headEnd type="none" w="sm" len="sm"/>
            <a:tailEnd type="none" w="sm" len="sm"/>
          </a:ln>
          <a:effectLst/>
        </p:spPr>
        <p:txBody>
          <a:bodyPr vert="horz" wrap="none" lIns="76806" tIns="38403" rIns="76806" bIns="38403"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endParaRPr lang="en-US" sz="1700" b="1">
              <a:solidFill>
                <a:srgbClr val="061922"/>
              </a:solidFill>
              <a:latin typeface="Neo Sans Intel" pitchFamily="34" charset="0"/>
            </a:endParaRPr>
          </a:p>
        </p:txBody>
      </p:sp>
      <p:sp>
        <p:nvSpPr>
          <p:cNvPr id="76" name="Oval 75"/>
          <p:cNvSpPr/>
          <p:nvPr/>
        </p:nvSpPr>
        <p:spPr>
          <a:xfrm>
            <a:off x="2531809" y="1018926"/>
            <a:ext cx="857250" cy="755855"/>
          </a:xfrm>
          <a:prstGeom prst="ellipse">
            <a:avLst/>
          </a:prstGeom>
          <a:solidFill>
            <a:srgbClr val="7030A0"/>
          </a:solidFill>
          <a:ln w="3175" cap="flat" cmpd="sng" algn="ctr">
            <a:noFill/>
            <a:prstDash val="solid"/>
            <a:round/>
            <a:headEnd type="none" w="sm" len="sm"/>
            <a:tailEnd type="none" w="sm" len="sm"/>
          </a:ln>
          <a:effectLst/>
        </p:spPr>
        <p:txBody>
          <a:bodyPr vert="horz" wrap="none" lIns="76806" tIns="38403" rIns="76806" bIns="38403"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200" b="1" dirty="0">
                <a:solidFill>
                  <a:srgbClr val="FFFF00"/>
                </a:solidFill>
                <a:latin typeface="Neo Sans Intel" pitchFamily="34" charset="0"/>
              </a:rPr>
              <a:t>Reset </a:t>
            </a:r>
          </a:p>
          <a:p>
            <a:pPr algn="ctr" eaLnBrk="0" fontAlgn="base" hangingPunct="0">
              <a:spcBef>
                <a:spcPct val="0"/>
              </a:spcBef>
              <a:spcAft>
                <a:spcPct val="0"/>
              </a:spcAft>
            </a:pPr>
            <a:r>
              <a:rPr lang="en-US" sz="1200" b="1" dirty="0">
                <a:solidFill>
                  <a:srgbClr val="FFFF00"/>
                </a:solidFill>
                <a:latin typeface="Neo Sans Intel" pitchFamily="34" charset="0"/>
              </a:rPr>
              <a:t>Vector</a:t>
            </a:r>
          </a:p>
        </p:txBody>
      </p:sp>
      <p:sp>
        <p:nvSpPr>
          <p:cNvPr id="77" name="Rounded Rectangle 76"/>
          <p:cNvSpPr/>
          <p:nvPr/>
        </p:nvSpPr>
        <p:spPr>
          <a:xfrm>
            <a:off x="2522903" y="1955863"/>
            <a:ext cx="857250" cy="762000"/>
          </a:xfrm>
          <a:prstGeom prst="roundRect">
            <a:avLst/>
          </a:prstGeom>
          <a:solidFill>
            <a:srgbClr val="7030A0"/>
          </a:solidFill>
          <a:ln w="3175" cap="flat" cmpd="sng" algn="ctr">
            <a:noFill/>
            <a:prstDash val="solid"/>
            <a:round/>
            <a:headEnd type="none" w="sm" len="sm"/>
            <a:tailEnd type="none" w="sm" len="sm"/>
          </a:ln>
          <a:effectLst/>
        </p:spPr>
        <p:txBody>
          <a:bodyPr vert="horz" wrap="square" lIns="76806" tIns="38403" rIns="76806" bIns="38403"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200" b="1" dirty="0">
                <a:solidFill>
                  <a:srgbClr val="FFFF00"/>
                </a:solidFill>
                <a:latin typeface="Neo Sans Intel" pitchFamily="34" charset="0"/>
              </a:rPr>
              <a:t>Switch to 32-bit Mode</a:t>
            </a:r>
          </a:p>
        </p:txBody>
      </p:sp>
      <p:sp>
        <p:nvSpPr>
          <p:cNvPr id="78" name="Rounded Rectangle 77"/>
          <p:cNvSpPr/>
          <p:nvPr/>
        </p:nvSpPr>
        <p:spPr>
          <a:xfrm>
            <a:off x="4194950" y="1514568"/>
            <a:ext cx="914400" cy="496675"/>
          </a:xfrm>
          <a:prstGeom prst="roundRect">
            <a:avLst/>
          </a:prstGeom>
          <a:solidFill>
            <a:srgbClr val="FFFF00"/>
          </a:solidFill>
          <a:ln w="3175" cap="flat" cmpd="sng" algn="ctr">
            <a:solidFill>
              <a:srgbClr val="FFFF00"/>
            </a:solidFill>
            <a:prstDash val="solid"/>
            <a:round/>
            <a:headEnd type="none" w="sm" len="sm"/>
            <a:tailEnd type="none" w="sm" len="sm"/>
          </a:ln>
          <a:effectLst/>
        </p:spPr>
        <p:txBody>
          <a:bodyPr vert="horz" wrap="square" lIns="76806" tIns="38403" rIns="76806" bIns="38403"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000" b="1" dirty="0">
                <a:solidFill>
                  <a:srgbClr val="7030A0"/>
                </a:solidFill>
                <a:latin typeface="Neo Sans Intel" pitchFamily="34" charset="0"/>
              </a:rPr>
              <a:t>Load Microcode</a:t>
            </a:r>
          </a:p>
        </p:txBody>
      </p:sp>
      <p:sp>
        <p:nvSpPr>
          <p:cNvPr id="79" name="Rounded Rectangle 78"/>
          <p:cNvSpPr/>
          <p:nvPr/>
        </p:nvSpPr>
        <p:spPr>
          <a:xfrm>
            <a:off x="4184840" y="2192142"/>
            <a:ext cx="914400" cy="461729"/>
          </a:xfrm>
          <a:prstGeom prst="roundRect">
            <a:avLst/>
          </a:prstGeom>
          <a:solidFill>
            <a:srgbClr val="FFFF00"/>
          </a:solidFill>
          <a:ln w="3175" cap="flat" cmpd="sng" algn="ctr">
            <a:solidFill>
              <a:srgbClr val="FFFF00"/>
            </a:solidFill>
            <a:prstDash val="solid"/>
            <a:round/>
            <a:headEnd type="none" w="sm" len="sm"/>
            <a:tailEnd type="none" w="sm" len="sm"/>
          </a:ln>
          <a:effectLst/>
        </p:spPr>
        <p:txBody>
          <a:bodyPr vert="horz" wrap="square" lIns="76806" tIns="38403" rIns="76806" bIns="38403"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000" b="1" dirty="0">
                <a:solidFill>
                  <a:srgbClr val="7030A0"/>
                </a:solidFill>
                <a:latin typeface="Neo Sans Intel" pitchFamily="34" charset="0"/>
              </a:rPr>
              <a:t>Temp Ram </a:t>
            </a:r>
            <a:r>
              <a:rPr lang="en-US" sz="1000" b="1" dirty="0" err="1">
                <a:solidFill>
                  <a:srgbClr val="7030A0"/>
                </a:solidFill>
                <a:latin typeface="Neo Sans Intel" pitchFamily="34" charset="0"/>
              </a:rPr>
              <a:t>Init</a:t>
            </a:r>
            <a:endParaRPr lang="en-US" sz="1000" b="1" dirty="0">
              <a:solidFill>
                <a:srgbClr val="7030A0"/>
              </a:solidFill>
              <a:latin typeface="Neo Sans Intel" pitchFamily="34" charset="0"/>
            </a:endParaRPr>
          </a:p>
        </p:txBody>
      </p:sp>
      <p:sp>
        <p:nvSpPr>
          <p:cNvPr id="80" name="Rounded Rectangle 79"/>
          <p:cNvSpPr/>
          <p:nvPr/>
        </p:nvSpPr>
        <p:spPr>
          <a:xfrm>
            <a:off x="4189419" y="2792518"/>
            <a:ext cx="914400" cy="487099"/>
          </a:xfrm>
          <a:prstGeom prst="roundRect">
            <a:avLst/>
          </a:prstGeom>
          <a:solidFill>
            <a:srgbClr val="FFFF00"/>
          </a:solidFill>
          <a:ln w="3175" cap="flat" cmpd="sng" algn="ctr">
            <a:solidFill>
              <a:srgbClr val="FFFF00"/>
            </a:solidFill>
            <a:prstDash val="solid"/>
            <a:round/>
            <a:headEnd type="none" w="sm" len="sm"/>
            <a:tailEnd type="none" w="sm" len="sm"/>
          </a:ln>
          <a:effectLst/>
        </p:spPr>
        <p:txBody>
          <a:bodyPr vert="horz" wrap="square" lIns="76806" tIns="38403" rIns="76806" bIns="38403"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200" b="1" dirty="0" err="1">
                <a:solidFill>
                  <a:srgbClr val="7030A0"/>
                </a:solidFill>
                <a:latin typeface="Neo Sans Intel" pitchFamily="34" charset="0"/>
              </a:rPr>
              <a:t>Mem</a:t>
            </a:r>
            <a:r>
              <a:rPr lang="en-US" sz="1200" b="1" dirty="0">
                <a:solidFill>
                  <a:srgbClr val="7030A0"/>
                </a:solidFill>
                <a:latin typeface="Neo Sans Intel" pitchFamily="34" charset="0"/>
              </a:rPr>
              <a:t> </a:t>
            </a:r>
            <a:r>
              <a:rPr lang="en-US" sz="1200" b="1" dirty="0" err="1">
                <a:solidFill>
                  <a:srgbClr val="7030A0"/>
                </a:solidFill>
                <a:latin typeface="Neo Sans Intel" pitchFamily="34" charset="0"/>
              </a:rPr>
              <a:t>Init</a:t>
            </a:r>
            <a:endParaRPr lang="en-US" sz="1200" b="1" dirty="0">
              <a:solidFill>
                <a:srgbClr val="7030A0"/>
              </a:solidFill>
              <a:latin typeface="Neo Sans Intel" pitchFamily="34" charset="0"/>
            </a:endParaRPr>
          </a:p>
        </p:txBody>
      </p:sp>
      <p:sp>
        <p:nvSpPr>
          <p:cNvPr id="81" name="Rounded Rectangle 80"/>
          <p:cNvSpPr/>
          <p:nvPr/>
        </p:nvSpPr>
        <p:spPr>
          <a:xfrm>
            <a:off x="4194950" y="3488476"/>
            <a:ext cx="914400" cy="500817"/>
          </a:xfrm>
          <a:prstGeom prst="roundRect">
            <a:avLst/>
          </a:prstGeom>
          <a:solidFill>
            <a:srgbClr val="FFFF00"/>
          </a:solidFill>
          <a:ln w="3175" cap="flat" cmpd="sng" algn="ctr">
            <a:solidFill>
              <a:srgbClr val="FFFF00"/>
            </a:solidFill>
            <a:prstDash val="solid"/>
            <a:round/>
            <a:headEnd type="none" w="sm" len="sm"/>
            <a:tailEnd type="none" w="sm" len="sm"/>
          </a:ln>
          <a:effectLst/>
        </p:spPr>
        <p:txBody>
          <a:bodyPr vert="horz" wrap="square" lIns="76806" tIns="38403" rIns="76806" bIns="38403"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200" b="1" dirty="0">
                <a:solidFill>
                  <a:srgbClr val="7030A0"/>
                </a:solidFill>
                <a:latin typeface="Neo Sans Intel" pitchFamily="34" charset="0"/>
              </a:rPr>
              <a:t>Companion Chip </a:t>
            </a:r>
            <a:r>
              <a:rPr lang="en-US" sz="1200" b="1" dirty="0" err="1">
                <a:solidFill>
                  <a:srgbClr val="7030A0"/>
                </a:solidFill>
                <a:latin typeface="Neo Sans Intel" pitchFamily="34" charset="0"/>
              </a:rPr>
              <a:t>Init</a:t>
            </a:r>
            <a:endParaRPr lang="en-US" sz="1200" b="1" dirty="0">
              <a:solidFill>
                <a:srgbClr val="7030A0"/>
              </a:solidFill>
              <a:latin typeface="Neo Sans Intel" pitchFamily="34" charset="0"/>
            </a:endParaRPr>
          </a:p>
        </p:txBody>
      </p:sp>
      <p:sp>
        <p:nvSpPr>
          <p:cNvPr id="82" name="Rounded Rectangle 81"/>
          <p:cNvSpPr/>
          <p:nvPr/>
        </p:nvSpPr>
        <p:spPr>
          <a:xfrm>
            <a:off x="4189419" y="4264597"/>
            <a:ext cx="914400" cy="508967"/>
          </a:xfrm>
          <a:prstGeom prst="roundRect">
            <a:avLst/>
          </a:prstGeom>
          <a:solidFill>
            <a:srgbClr val="FFFF00"/>
          </a:solidFill>
          <a:ln w="3175" cap="flat" cmpd="sng" algn="ctr">
            <a:solidFill>
              <a:srgbClr val="FFFF00"/>
            </a:solidFill>
            <a:prstDash val="solid"/>
            <a:round/>
            <a:headEnd type="none" w="sm" len="sm"/>
            <a:tailEnd type="none" w="sm" len="sm"/>
          </a:ln>
          <a:effectLst/>
        </p:spPr>
        <p:txBody>
          <a:bodyPr vert="horz" wrap="square" lIns="76806" tIns="38403" rIns="76806" bIns="38403"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200" b="1" dirty="0">
                <a:solidFill>
                  <a:srgbClr val="7030A0"/>
                </a:solidFill>
                <a:latin typeface="Neo Sans Intel" pitchFamily="34" charset="0"/>
              </a:rPr>
              <a:t>Processor </a:t>
            </a:r>
            <a:r>
              <a:rPr lang="en-US" sz="1200" b="1" dirty="0" err="1">
                <a:solidFill>
                  <a:srgbClr val="7030A0"/>
                </a:solidFill>
                <a:latin typeface="Neo Sans Intel" pitchFamily="34" charset="0"/>
              </a:rPr>
              <a:t>Init</a:t>
            </a:r>
            <a:endParaRPr lang="en-US" sz="1200" b="1" dirty="0">
              <a:solidFill>
                <a:srgbClr val="7030A0"/>
              </a:solidFill>
              <a:latin typeface="Neo Sans Intel" pitchFamily="34" charset="0"/>
            </a:endParaRPr>
          </a:p>
        </p:txBody>
      </p:sp>
      <p:sp>
        <p:nvSpPr>
          <p:cNvPr id="83" name="Rounded Rectangle 82"/>
          <p:cNvSpPr/>
          <p:nvPr/>
        </p:nvSpPr>
        <p:spPr>
          <a:xfrm>
            <a:off x="2522903" y="2988859"/>
            <a:ext cx="857250" cy="762000"/>
          </a:xfrm>
          <a:prstGeom prst="roundRect">
            <a:avLst/>
          </a:prstGeom>
          <a:solidFill>
            <a:srgbClr val="7030A0"/>
          </a:solidFill>
          <a:ln w="3175" cap="flat" cmpd="sng" algn="ctr">
            <a:noFill/>
            <a:prstDash val="solid"/>
            <a:round/>
            <a:headEnd type="none" w="sm" len="sm"/>
            <a:tailEnd type="none" w="sm" len="sm"/>
          </a:ln>
          <a:effectLst/>
        </p:spPr>
        <p:txBody>
          <a:bodyPr vert="horz" wrap="square" lIns="76806" tIns="38403" rIns="76806" bIns="38403"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200" b="1" dirty="0">
                <a:solidFill>
                  <a:srgbClr val="FFFF00"/>
                </a:solidFill>
                <a:latin typeface="Neo Sans Intel" pitchFamily="34" charset="0"/>
              </a:rPr>
              <a:t>Find FSP Entry Point</a:t>
            </a:r>
          </a:p>
        </p:txBody>
      </p:sp>
      <p:sp>
        <p:nvSpPr>
          <p:cNvPr id="84" name="Rounded Rectangle 83"/>
          <p:cNvSpPr/>
          <p:nvPr/>
        </p:nvSpPr>
        <p:spPr>
          <a:xfrm>
            <a:off x="6309500" y="1040701"/>
            <a:ext cx="1314450" cy="619504"/>
          </a:xfrm>
          <a:prstGeom prst="roundRect">
            <a:avLst/>
          </a:prstGeom>
          <a:solidFill>
            <a:srgbClr val="7030A0"/>
          </a:solidFill>
          <a:ln w="3175" cap="flat" cmpd="sng" algn="ctr">
            <a:noFill/>
            <a:prstDash val="solid"/>
            <a:round/>
            <a:headEnd type="none" w="sm" len="sm"/>
            <a:tailEnd type="none" w="sm" len="sm"/>
          </a:ln>
          <a:effectLst/>
        </p:spPr>
        <p:txBody>
          <a:bodyPr vert="horz" wrap="square" lIns="76806" tIns="38403" rIns="76806" bIns="38403"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200" b="1" dirty="0">
                <a:solidFill>
                  <a:srgbClr val="FFFF00"/>
                </a:solidFill>
                <a:latin typeface="Neo Sans Intel" pitchFamily="34" charset="0"/>
              </a:rPr>
              <a:t>Parse Return Data</a:t>
            </a:r>
          </a:p>
        </p:txBody>
      </p:sp>
      <p:sp>
        <p:nvSpPr>
          <p:cNvPr id="85" name="Rounded Rectangle 84"/>
          <p:cNvSpPr/>
          <p:nvPr/>
        </p:nvSpPr>
        <p:spPr>
          <a:xfrm>
            <a:off x="6309500" y="1903049"/>
            <a:ext cx="1314450" cy="493834"/>
          </a:xfrm>
          <a:prstGeom prst="roundRect">
            <a:avLst/>
          </a:prstGeom>
          <a:solidFill>
            <a:srgbClr val="7030A0"/>
          </a:solidFill>
          <a:ln w="3175" cap="flat" cmpd="sng" algn="ctr">
            <a:noFill/>
            <a:prstDash val="solid"/>
            <a:round/>
            <a:headEnd type="none" w="sm" len="sm"/>
            <a:tailEnd type="none" w="sm" len="sm"/>
          </a:ln>
          <a:effectLst/>
        </p:spPr>
        <p:txBody>
          <a:bodyPr vert="horz" wrap="square" lIns="76806" tIns="38403" rIns="76806" bIns="38403"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200" b="1" dirty="0">
                <a:solidFill>
                  <a:srgbClr val="FFFF00"/>
                </a:solidFill>
                <a:latin typeface="Neo Sans Intel" pitchFamily="34" charset="0"/>
              </a:rPr>
              <a:t>Platform </a:t>
            </a:r>
            <a:r>
              <a:rPr lang="en-US" sz="1200" b="1" dirty="0" err="1">
                <a:solidFill>
                  <a:srgbClr val="FFFF00"/>
                </a:solidFill>
                <a:latin typeface="Neo Sans Intel" pitchFamily="34" charset="0"/>
              </a:rPr>
              <a:t>Init</a:t>
            </a:r>
            <a:endParaRPr lang="en-US" sz="1200" b="1" dirty="0">
              <a:solidFill>
                <a:srgbClr val="FFFF00"/>
              </a:solidFill>
              <a:latin typeface="Neo Sans Intel" pitchFamily="34" charset="0"/>
            </a:endParaRPr>
          </a:p>
        </p:txBody>
      </p:sp>
      <p:sp>
        <p:nvSpPr>
          <p:cNvPr id="86" name="Rounded Rectangle 85"/>
          <p:cNvSpPr/>
          <p:nvPr/>
        </p:nvSpPr>
        <p:spPr>
          <a:xfrm>
            <a:off x="6309500" y="2646348"/>
            <a:ext cx="1314450" cy="527170"/>
          </a:xfrm>
          <a:prstGeom prst="roundRect">
            <a:avLst/>
          </a:prstGeom>
          <a:solidFill>
            <a:srgbClr val="7030A0"/>
          </a:solidFill>
          <a:ln w="3175" cap="flat" cmpd="sng" algn="ctr">
            <a:noFill/>
            <a:prstDash val="solid"/>
            <a:round/>
            <a:headEnd type="none" w="sm" len="sm"/>
            <a:tailEnd type="none" w="sm" len="sm"/>
          </a:ln>
          <a:effectLst/>
        </p:spPr>
        <p:txBody>
          <a:bodyPr vert="horz" wrap="square" lIns="76806" tIns="38403" rIns="76806" bIns="38403"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200" b="1" dirty="0">
                <a:solidFill>
                  <a:srgbClr val="FFFF00"/>
                </a:solidFill>
                <a:latin typeface="Neo Sans Intel" pitchFamily="34" charset="0"/>
              </a:rPr>
              <a:t>Bus and Device </a:t>
            </a:r>
            <a:r>
              <a:rPr lang="en-US" sz="1200" b="1" dirty="0" err="1">
                <a:solidFill>
                  <a:srgbClr val="FFFF00"/>
                </a:solidFill>
                <a:latin typeface="Neo Sans Intel" pitchFamily="34" charset="0"/>
              </a:rPr>
              <a:t>Init</a:t>
            </a:r>
            <a:endParaRPr lang="en-US" sz="1200" b="1" dirty="0">
              <a:solidFill>
                <a:srgbClr val="FFFF00"/>
              </a:solidFill>
              <a:latin typeface="Neo Sans Intel" pitchFamily="34" charset="0"/>
            </a:endParaRPr>
          </a:p>
        </p:txBody>
      </p:sp>
      <p:sp>
        <p:nvSpPr>
          <p:cNvPr id="87" name="Rounded Rectangle 86"/>
          <p:cNvSpPr/>
          <p:nvPr/>
        </p:nvSpPr>
        <p:spPr>
          <a:xfrm>
            <a:off x="6309500" y="4093782"/>
            <a:ext cx="1314450" cy="466821"/>
          </a:xfrm>
          <a:prstGeom prst="roundRect">
            <a:avLst/>
          </a:prstGeom>
          <a:solidFill>
            <a:srgbClr val="7030A0"/>
          </a:solidFill>
          <a:ln w="3175" cap="flat" cmpd="sng" algn="ctr">
            <a:noFill/>
            <a:prstDash val="solid"/>
            <a:round/>
            <a:headEnd type="none" w="sm" len="sm"/>
            <a:tailEnd type="none" w="sm" len="sm"/>
          </a:ln>
          <a:effectLst/>
        </p:spPr>
        <p:txBody>
          <a:bodyPr vert="horz" wrap="square" lIns="76806" tIns="38403" rIns="76806" bIns="38403"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200" b="1" dirty="0">
                <a:solidFill>
                  <a:srgbClr val="FFFF00"/>
                </a:solidFill>
                <a:latin typeface="Neo Sans Intel" pitchFamily="34" charset="0"/>
              </a:rPr>
              <a:t>Boot Device </a:t>
            </a:r>
            <a:r>
              <a:rPr lang="en-US" sz="1200" b="1" dirty="0" err="1">
                <a:solidFill>
                  <a:srgbClr val="FFFF00"/>
                </a:solidFill>
                <a:latin typeface="Neo Sans Intel" pitchFamily="34" charset="0"/>
              </a:rPr>
              <a:t>Init</a:t>
            </a:r>
            <a:endParaRPr lang="en-US" sz="1200" b="1" dirty="0">
              <a:solidFill>
                <a:srgbClr val="FFFF00"/>
              </a:solidFill>
              <a:latin typeface="Neo Sans Intel" pitchFamily="34" charset="0"/>
            </a:endParaRPr>
          </a:p>
        </p:txBody>
      </p:sp>
      <p:sp>
        <p:nvSpPr>
          <p:cNvPr id="88" name="Rounded Rectangle 87"/>
          <p:cNvSpPr/>
          <p:nvPr/>
        </p:nvSpPr>
        <p:spPr>
          <a:xfrm>
            <a:off x="6309501" y="5430947"/>
            <a:ext cx="1314451" cy="474150"/>
          </a:xfrm>
          <a:prstGeom prst="roundRect">
            <a:avLst/>
          </a:prstGeom>
          <a:solidFill>
            <a:srgbClr val="7030A0"/>
          </a:solidFill>
          <a:ln w="3175" cap="flat" cmpd="sng" algn="ctr">
            <a:noFill/>
            <a:prstDash val="solid"/>
            <a:round/>
            <a:headEnd type="none" w="sm" len="sm"/>
            <a:tailEnd type="none" w="sm" len="sm"/>
          </a:ln>
          <a:effectLst/>
        </p:spPr>
        <p:txBody>
          <a:bodyPr vert="horz" wrap="square" lIns="76806" tIns="38403" rIns="76806" bIns="38403"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b="1" dirty="0" err="1" smtClean="0">
                <a:solidFill>
                  <a:srgbClr val="FFFF00"/>
                </a:solidFill>
                <a:latin typeface="Neo Sans Intel" pitchFamily="34" charset="0"/>
              </a:rPr>
              <a:t>NotifyPhase</a:t>
            </a:r>
            <a:endParaRPr lang="en-US" b="1" dirty="0">
              <a:solidFill>
                <a:srgbClr val="FFFF00"/>
              </a:solidFill>
              <a:latin typeface="Neo Sans Intel" pitchFamily="34" charset="0"/>
            </a:endParaRPr>
          </a:p>
        </p:txBody>
      </p:sp>
      <p:sp>
        <p:nvSpPr>
          <p:cNvPr id="89" name="TextBox 4"/>
          <p:cNvSpPr txBox="1"/>
          <p:nvPr/>
        </p:nvSpPr>
        <p:spPr>
          <a:xfrm>
            <a:off x="4016934" y="6057754"/>
            <a:ext cx="1244950" cy="295463"/>
          </a:xfrm>
          <a:prstGeom prst="rect">
            <a:avLst/>
          </a:prstGeom>
          <a:noFill/>
        </p:spPr>
        <p:txBody>
          <a:bodyPr wrap="none" lIns="64005" tIns="32003" rIns="64005" bIns="3200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500" b="1" dirty="0">
                <a:solidFill>
                  <a:srgbClr val="061922"/>
                </a:solidFill>
              </a:rPr>
              <a:t>Intel</a:t>
            </a:r>
            <a:r>
              <a:rPr lang="en-US" sz="1500" b="1" baseline="30000" dirty="0">
                <a:solidFill>
                  <a:srgbClr val="061922"/>
                </a:solidFill>
              </a:rPr>
              <a:t>®</a:t>
            </a:r>
            <a:r>
              <a:rPr lang="en-US" sz="1500" b="1" dirty="0">
                <a:solidFill>
                  <a:srgbClr val="061922"/>
                </a:solidFill>
              </a:rPr>
              <a:t> FSP</a:t>
            </a:r>
            <a:endParaRPr lang="en-US" sz="1500" dirty="0">
              <a:solidFill>
                <a:srgbClr val="061922"/>
              </a:solidFill>
            </a:endParaRPr>
          </a:p>
        </p:txBody>
      </p:sp>
      <p:cxnSp>
        <p:nvCxnSpPr>
          <p:cNvPr id="90" name="Straight Arrow Connector 89"/>
          <p:cNvCxnSpPr>
            <a:endCxn id="77" idx="0"/>
          </p:cNvCxnSpPr>
          <p:nvPr/>
        </p:nvCxnSpPr>
        <p:spPr>
          <a:xfrm>
            <a:off x="2951528" y="1762904"/>
            <a:ext cx="0" cy="19295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77" idx="2"/>
            <a:endCxn id="83" idx="0"/>
          </p:cNvCxnSpPr>
          <p:nvPr/>
        </p:nvCxnSpPr>
        <p:spPr>
          <a:xfrm>
            <a:off x="2951528" y="2717863"/>
            <a:ext cx="0" cy="27099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83" idx="3"/>
          </p:cNvCxnSpPr>
          <p:nvPr/>
        </p:nvCxnSpPr>
        <p:spPr>
          <a:xfrm flipV="1">
            <a:off x="3380153" y="1762906"/>
            <a:ext cx="142876" cy="1606955"/>
          </a:xfrm>
          <a:prstGeom prst="bentConnector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endCxn id="78" idx="1"/>
          </p:cNvCxnSpPr>
          <p:nvPr/>
        </p:nvCxnSpPr>
        <p:spPr>
          <a:xfrm>
            <a:off x="3523031" y="1762906"/>
            <a:ext cx="671921"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0" idx="2"/>
            <a:endCxn id="81" idx="0"/>
          </p:cNvCxnSpPr>
          <p:nvPr/>
        </p:nvCxnSpPr>
        <p:spPr>
          <a:xfrm>
            <a:off x="4646621" y="3279617"/>
            <a:ext cx="5531" cy="20885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1" idx="2"/>
            <a:endCxn id="82" idx="0"/>
          </p:cNvCxnSpPr>
          <p:nvPr/>
        </p:nvCxnSpPr>
        <p:spPr>
          <a:xfrm flipH="1">
            <a:off x="4646621" y="3989292"/>
            <a:ext cx="5531" cy="27530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82" idx="3"/>
          </p:cNvCxnSpPr>
          <p:nvPr/>
        </p:nvCxnSpPr>
        <p:spPr>
          <a:xfrm flipV="1">
            <a:off x="5103821" y="1357976"/>
            <a:ext cx="265471" cy="3161105"/>
          </a:xfrm>
          <a:prstGeom prst="bentConnector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endCxn id="84" idx="1"/>
          </p:cNvCxnSpPr>
          <p:nvPr/>
        </p:nvCxnSpPr>
        <p:spPr>
          <a:xfrm flipV="1">
            <a:off x="5369291" y="1350453"/>
            <a:ext cx="940210" cy="75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84" idx="2"/>
            <a:endCxn id="85" idx="0"/>
          </p:cNvCxnSpPr>
          <p:nvPr/>
        </p:nvCxnSpPr>
        <p:spPr>
          <a:xfrm>
            <a:off x="6966725" y="1660205"/>
            <a:ext cx="0" cy="24284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85" idx="2"/>
            <a:endCxn id="86" idx="0"/>
          </p:cNvCxnSpPr>
          <p:nvPr/>
        </p:nvCxnSpPr>
        <p:spPr>
          <a:xfrm>
            <a:off x="6966725" y="2396882"/>
            <a:ext cx="0" cy="24946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86" idx="2"/>
            <a:endCxn id="72" idx="0"/>
          </p:cNvCxnSpPr>
          <p:nvPr/>
        </p:nvCxnSpPr>
        <p:spPr>
          <a:xfrm>
            <a:off x="6966725" y="3173520"/>
            <a:ext cx="0" cy="21219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87" idx="2"/>
            <a:endCxn id="124" idx="0"/>
          </p:cNvCxnSpPr>
          <p:nvPr/>
        </p:nvCxnSpPr>
        <p:spPr>
          <a:xfrm>
            <a:off x="6966725" y="4560602"/>
            <a:ext cx="0" cy="19069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3" name="Striped Right Arrow 102"/>
          <p:cNvSpPr/>
          <p:nvPr/>
        </p:nvSpPr>
        <p:spPr>
          <a:xfrm>
            <a:off x="6671326" y="5959753"/>
            <a:ext cx="742950" cy="586560"/>
          </a:xfrm>
          <a:prstGeom prst="stripedRightArrow">
            <a:avLst/>
          </a:prstGeom>
          <a:solidFill>
            <a:schemeClr val="accent1"/>
          </a:solidFill>
          <a:ln w="3175" cap="flat" cmpd="sng" algn="ctr">
            <a:solidFill>
              <a:schemeClr val="tx1"/>
            </a:solidFill>
            <a:prstDash val="solid"/>
            <a:round/>
            <a:headEnd type="none" w="sm" len="sm"/>
            <a:tailEnd type="none" w="sm" len="sm"/>
          </a:ln>
          <a:effectLst/>
        </p:spPr>
        <p:txBody>
          <a:bodyPr vert="horz" wrap="none" lIns="76806" tIns="38403" rIns="76806" bIns="38403"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300" b="1" dirty="0">
                <a:solidFill>
                  <a:srgbClr val="061922"/>
                </a:solidFill>
                <a:latin typeface="Neo Sans Intel" pitchFamily="34" charset="0"/>
              </a:rPr>
              <a:t>App</a:t>
            </a:r>
          </a:p>
        </p:txBody>
      </p:sp>
      <p:sp>
        <p:nvSpPr>
          <p:cNvPr id="114" name="Rounded Rectangle 113"/>
          <p:cNvSpPr/>
          <p:nvPr/>
        </p:nvSpPr>
        <p:spPr>
          <a:xfrm>
            <a:off x="2522901" y="4126944"/>
            <a:ext cx="857250" cy="624348"/>
          </a:xfrm>
          <a:prstGeom prst="roundRect">
            <a:avLst/>
          </a:prstGeom>
          <a:solidFill>
            <a:srgbClr val="7030A0"/>
          </a:solidFill>
          <a:ln w="3175" cap="flat" cmpd="sng" algn="ctr">
            <a:noFill/>
            <a:prstDash val="solid"/>
            <a:round/>
            <a:headEnd type="none" w="sm" len="sm"/>
            <a:tailEnd type="none" w="sm" len="sm"/>
          </a:ln>
          <a:effectLst/>
        </p:spPr>
        <p:txBody>
          <a:bodyPr vert="horz" wrap="square" lIns="76806" tIns="38403" rIns="76806" bIns="38403"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200" b="1" dirty="0">
                <a:solidFill>
                  <a:srgbClr val="FFFF00"/>
                </a:solidFill>
                <a:latin typeface="Neo Sans Intel" pitchFamily="34" charset="0"/>
              </a:rPr>
              <a:t>Jump to </a:t>
            </a:r>
            <a:r>
              <a:rPr lang="en-US" sz="1200" b="1" dirty="0" err="1">
                <a:solidFill>
                  <a:srgbClr val="FFFF00"/>
                </a:solidFill>
                <a:latin typeface="Neo Sans Intel" pitchFamily="34" charset="0"/>
              </a:rPr>
              <a:t>FSPinit</a:t>
            </a:r>
            <a:endParaRPr lang="en-US" sz="1200" b="1" dirty="0">
              <a:solidFill>
                <a:srgbClr val="FFFF00"/>
              </a:solidFill>
              <a:latin typeface="Neo Sans Intel" pitchFamily="34" charset="0"/>
            </a:endParaRPr>
          </a:p>
        </p:txBody>
      </p:sp>
      <p:cxnSp>
        <p:nvCxnSpPr>
          <p:cNvPr id="119" name="Straight Arrow Connector 118"/>
          <p:cNvCxnSpPr>
            <a:stCxn id="72" idx="1"/>
          </p:cNvCxnSpPr>
          <p:nvPr/>
        </p:nvCxnSpPr>
        <p:spPr>
          <a:xfrm flipH="1">
            <a:off x="5546506" y="3625437"/>
            <a:ext cx="76299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0" name="Rounded Rectangle 119"/>
          <p:cNvSpPr/>
          <p:nvPr/>
        </p:nvSpPr>
        <p:spPr>
          <a:xfrm>
            <a:off x="4192184" y="5058088"/>
            <a:ext cx="917165" cy="508967"/>
          </a:xfrm>
          <a:prstGeom prst="roundRect">
            <a:avLst/>
          </a:prstGeom>
          <a:solidFill>
            <a:srgbClr val="FFFF00"/>
          </a:solidFill>
          <a:ln w="3175" cap="flat" cmpd="sng" algn="ctr">
            <a:solidFill>
              <a:srgbClr val="FFFF00"/>
            </a:solidFill>
            <a:prstDash val="solid"/>
            <a:round/>
            <a:headEnd type="none" w="sm" len="sm"/>
            <a:tailEnd type="none" w="sm" len="sm"/>
          </a:ln>
          <a:effectLst/>
        </p:spPr>
        <p:txBody>
          <a:bodyPr vert="horz" wrap="square" lIns="76806" tIns="38403" rIns="76806" bIns="38403"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000" b="1" dirty="0" err="1">
                <a:solidFill>
                  <a:srgbClr val="7030A0"/>
                </a:solidFill>
                <a:latin typeface="Neo Sans Intel" pitchFamily="34" charset="0"/>
              </a:rPr>
              <a:t>NotifyPhase</a:t>
            </a:r>
            <a:r>
              <a:rPr lang="en-US" sz="1000" b="1" dirty="0">
                <a:solidFill>
                  <a:srgbClr val="7030A0"/>
                </a:solidFill>
                <a:latin typeface="Neo Sans Intel" pitchFamily="34" charset="0"/>
              </a:rPr>
              <a:t> Code</a:t>
            </a:r>
          </a:p>
        </p:txBody>
      </p:sp>
      <p:cxnSp>
        <p:nvCxnSpPr>
          <p:cNvPr id="121" name="Elbow Connector 120"/>
          <p:cNvCxnSpPr>
            <a:endCxn id="120" idx="3"/>
          </p:cNvCxnSpPr>
          <p:nvPr/>
        </p:nvCxnSpPr>
        <p:spPr>
          <a:xfrm rot="5400000">
            <a:off x="4484361" y="4250428"/>
            <a:ext cx="1687134" cy="437155"/>
          </a:xfrm>
          <a:prstGeom prst="bent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72" idx="2"/>
            <a:endCxn id="87" idx="0"/>
          </p:cNvCxnSpPr>
          <p:nvPr/>
        </p:nvCxnSpPr>
        <p:spPr>
          <a:xfrm>
            <a:off x="6966725" y="3865161"/>
            <a:ext cx="0" cy="22862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4" name="Rounded Rectangle 123"/>
          <p:cNvSpPr/>
          <p:nvPr/>
        </p:nvSpPr>
        <p:spPr>
          <a:xfrm>
            <a:off x="6309500" y="4751292"/>
            <a:ext cx="1314450" cy="487542"/>
          </a:xfrm>
          <a:prstGeom prst="roundRect">
            <a:avLst/>
          </a:prstGeom>
          <a:solidFill>
            <a:srgbClr val="7030A0"/>
          </a:solidFill>
          <a:ln w="3175" cap="flat" cmpd="sng" algn="ctr">
            <a:noFill/>
            <a:prstDash val="solid"/>
            <a:round/>
            <a:headEnd type="none" w="sm" len="sm"/>
            <a:tailEnd type="none" w="sm" len="sm"/>
          </a:ln>
          <a:effectLst/>
        </p:spPr>
        <p:txBody>
          <a:bodyPr vert="horz" wrap="square" lIns="76806" tIns="38403" rIns="76806" bIns="3840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100" b="1" dirty="0">
                <a:solidFill>
                  <a:srgbClr val="FFFF00"/>
                </a:solidFill>
                <a:latin typeface="Neo Sans Intel" pitchFamily="34" charset="0"/>
              </a:rPr>
              <a:t>Load OS or other payload</a:t>
            </a:r>
          </a:p>
          <a:p>
            <a:pPr algn="ctr" eaLnBrk="0" fontAlgn="base" hangingPunct="0">
              <a:spcBef>
                <a:spcPct val="0"/>
              </a:spcBef>
              <a:spcAft>
                <a:spcPct val="0"/>
              </a:spcAft>
            </a:pPr>
            <a:endParaRPr lang="en-US" sz="1100" b="1" dirty="0">
              <a:solidFill>
                <a:srgbClr val="FFFF00"/>
              </a:solidFill>
              <a:latin typeface="Neo Sans Intel" pitchFamily="34" charset="0"/>
            </a:endParaRPr>
          </a:p>
        </p:txBody>
      </p:sp>
      <p:cxnSp>
        <p:nvCxnSpPr>
          <p:cNvPr id="126" name="Straight Arrow Connector 125"/>
          <p:cNvCxnSpPr/>
          <p:nvPr/>
        </p:nvCxnSpPr>
        <p:spPr>
          <a:xfrm>
            <a:off x="6978476" y="5246357"/>
            <a:ext cx="0" cy="18459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9" name="Elbow Connector 128"/>
          <p:cNvCxnSpPr/>
          <p:nvPr/>
        </p:nvCxnSpPr>
        <p:spPr>
          <a:xfrm flipV="1">
            <a:off x="5108401" y="3979472"/>
            <a:ext cx="1858327" cy="1441820"/>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0" name="TextBox 158"/>
          <p:cNvSpPr txBox="1"/>
          <p:nvPr/>
        </p:nvSpPr>
        <p:spPr>
          <a:xfrm>
            <a:off x="7764780" y="3383577"/>
            <a:ext cx="970837" cy="203131"/>
          </a:xfrm>
          <a:prstGeom prst="rect">
            <a:avLst/>
          </a:prstGeom>
          <a:noFill/>
        </p:spPr>
        <p:txBody>
          <a:bodyPr wrap="none" lIns="64005" tIns="32003" rIns="64005" bIns="3200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900" b="1" dirty="0" err="1">
                <a:solidFill>
                  <a:srgbClr val="061922"/>
                </a:solidFill>
              </a:rPr>
              <a:t>PostPciEnum</a:t>
            </a:r>
            <a:endParaRPr lang="en-US" sz="900" b="1" dirty="0">
              <a:solidFill>
                <a:srgbClr val="061922"/>
              </a:solidFill>
            </a:endParaRPr>
          </a:p>
        </p:txBody>
      </p:sp>
      <p:cxnSp>
        <p:nvCxnSpPr>
          <p:cNvPr id="132" name="Straight Arrow Connector 131"/>
          <p:cNvCxnSpPr>
            <a:stCxn id="78" idx="2"/>
          </p:cNvCxnSpPr>
          <p:nvPr/>
        </p:nvCxnSpPr>
        <p:spPr>
          <a:xfrm flipH="1">
            <a:off x="4646621" y="2011242"/>
            <a:ext cx="5531" cy="1809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a:off x="5561813" y="5668022"/>
            <a:ext cx="76299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TextBox 158"/>
          <p:cNvSpPr txBox="1"/>
          <p:nvPr/>
        </p:nvSpPr>
        <p:spPr>
          <a:xfrm>
            <a:off x="7773806" y="5420387"/>
            <a:ext cx="983661" cy="203131"/>
          </a:xfrm>
          <a:prstGeom prst="rect">
            <a:avLst/>
          </a:prstGeom>
          <a:noFill/>
        </p:spPr>
        <p:txBody>
          <a:bodyPr wrap="none" lIns="64005" tIns="32003" rIns="64005" bIns="3200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900" b="1" dirty="0" err="1">
                <a:solidFill>
                  <a:srgbClr val="061922"/>
                </a:solidFill>
              </a:rPr>
              <a:t>ReadyToBoot</a:t>
            </a:r>
            <a:endParaRPr lang="en-US" sz="900" b="1" dirty="0">
              <a:solidFill>
                <a:srgbClr val="061922"/>
              </a:solidFill>
            </a:endParaRPr>
          </a:p>
        </p:txBody>
      </p:sp>
      <p:cxnSp>
        <p:nvCxnSpPr>
          <p:cNvPr id="175" name="Elbow Connector 174"/>
          <p:cNvCxnSpPr>
            <a:stCxn id="114" idx="2"/>
            <a:endCxn id="80" idx="1"/>
          </p:cNvCxnSpPr>
          <p:nvPr/>
        </p:nvCxnSpPr>
        <p:spPr>
          <a:xfrm rot="5400000" flipH="1" flipV="1">
            <a:off x="2712861" y="3274734"/>
            <a:ext cx="1715225" cy="1237893"/>
          </a:xfrm>
          <a:prstGeom prst="bentConnector4">
            <a:avLst>
              <a:gd name="adj1" fmla="val -13328"/>
              <a:gd name="adj2" fmla="val 6731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1" name="Elbow Connector 180"/>
          <p:cNvCxnSpPr>
            <a:endCxn id="114" idx="0"/>
          </p:cNvCxnSpPr>
          <p:nvPr/>
        </p:nvCxnSpPr>
        <p:spPr>
          <a:xfrm rot="5400000">
            <a:off x="2461225" y="2925120"/>
            <a:ext cx="1692127" cy="711521"/>
          </a:xfrm>
          <a:prstGeom prst="bentConnector3">
            <a:avLst>
              <a:gd name="adj1" fmla="val 87897"/>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a:stCxn id="79" idx="1"/>
          </p:cNvCxnSpPr>
          <p:nvPr/>
        </p:nvCxnSpPr>
        <p:spPr>
          <a:xfrm flipH="1">
            <a:off x="3663050" y="2423006"/>
            <a:ext cx="521791" cy="1181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7" name="Rounded Rectangle 216"/>
          <p:cNvSpPr/>
          <p:nvPr/>
        </p:nvSpPr>
        <p:spPr>
          <a:xfrm>
            <a:off x="1337450" y="5352652"/>
            <a:ext cx="1060986" cy="315371"/>
          </a:xfrm>
          <a:prstGeom prst="roundRect">
            <a:avLst/>
          </a:prstGeom>
          <a:solidFill>
            <a:srgbClr val="7030A0"/>
          </a:solidFill>
          <a:ln w="3175" cap="flat" cmpd="sng" algn="ctr">
            <a:solidFill>
              <a:srgbClr val="061922"/>
            </a:solidFill>
            <a:prstDash val="solid"/>
            <a:round/>
            <a:headEnd type="none" w="sm" len="sm"/>
            <a:tailEnd type="none" w="sm" len="sm"/>
          </a:ln>
          <a:effectLst/>
        </p:spPr>
        <p:txBody>
          <a:bodyPr vert="horz" wrap="square" lIns="76806" tIns="38403" rIns="76806" bIns="38403"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200" b="1" dirty="0">
                <a:solidFill>
                  <a:srgbClr val="FFFF00"/>
                </a:solidFill>
                <a:latin typeface="Neo Sans Intel" pitchFamily="34" charset="0"/>
              </a:rPr>
              <a:t>Boot Loader</a:t>
            </a:r>
          </a:p>
        </p:txBody>
      </p:sp>
      <p:sp>
        <p:nvSpPr>
          <p:cNvPr id="218" name="Rounded Rectangle 217"/>
          <p:cNvSpPr/>
          <p:nvPr/>
        </p:nvSpPr>
        <p:spPr>
          <a:xfrm>
            <a:off x="1337450" y="5846633"/>
            <a:ext cx="1060986" cy="307845"/>
          </a:xfrm>
          <a:prstGeom prst="roundRect">
            <a:avLst/>
          </a:prstGeom>
          <a:solidFill>
            <a:schemeClr val="accent1"/>
          </a:solidFill>
          <a:ln w="3175" cap="flat" cmpd="sng" algn="ctr">
            <a:solidFill>
              <a:schemeClr val="tx1"/>
            </a:solidFill>
            <a:prstDash val="solid"/>
            <a:round/>
            <a:headEnd type="none" w="sm" len="sm"/>
            <a:tailEnd type="none" w="sm" len="sm"/>
          </a:ln>
          <a:effectLst/>
        </p:spPr>
        <p:txBody>
          <a:bodyPr vert="horz" wrap="none" lIns="76806" tIns="38403" rIns="76806" bIns="38403"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200" b="1" dirty="0">
                <a:solidFill>
                  <a:srgbClr val="F1F6F9"/>
                </a:solidFill>
                <a:latin typeface="Neo Sans Intel" pitchFamily="34" charset="0"/>
              </a:rPr>
              <a:t>FSP</a:t>
            </a:r>
            <a:endParaRPr lang="en-US" sz="1300" b="1" dirty="0">
              <a:solidFill>
                <a:srgbClr val="F1F6F9"/>
              </a:solidFill>
              <a:latin typeface="Neo Sans Intel" pitchFamily="34" charset="0"/>
            </a:endParaRPr>
          </a:p>
        </p:txBody>
      </p:sp>
      <p:cxnSp>
        <p:nvCxnSpPr>
          <p:cNvPr id="53" name="Straight Arrow Connector 52"/>
          <p:cNvCxnSpPr/>
          <p:nvPr/>
        </p:nvCxnSpPr>
        <p:spPr>
          <a:xfrm>
            <a:off x="6985801" y="5915556"/>
            <a:ext cx="0" cy="18459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rot="10800000">
            <a:off x="5150714" y="5301359"/>
            <a:ext cx="437155" cy="365248"/>
          </a:xfrm>
          <a:prstGeom prst="bentConnector3">
            <a:avLst>
              <a:gd name="adj1" fmla="val 12289"/>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Elbow Connector 62"/>
          <p:cNvCxnSpPr/>
          <p:nvPr/>
        </p:nvCxnSpPr>
        <p:spPr>
          <a:xfrm>
            <a:off x="5150714" y="5438470"/>
            <a:ext cx="1857377" cy="562086"/>
          </a:xfrm>
          <a:prstGeom prst="bentConnector3">
            <a:avLst>
              <a:gd name="adj1" fmla="val 48225"/>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175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MinnowMax</a:t>
            </a:r>
            <a:endParaRPr lang="en-US" dirty="0"/>
          </a:p>
        </p:txBody>
      </p:sp>
      <p:sp>
        <p:nvSpPr>
          <p:cNvPr id="5" name="Content Placeholder 2"/>
          <p:cNvSpPr>
            <a:spLocks noGrp="1"/>
          </p:cNvSpPr>
          <p:nvPr>
            <p:ph idx="1"/>
          </p:nvPr>
        </p:nvSpPr>
        <p:spPr/>
        <p:txBody>
          <a:bodyPr>
            <a:normAutofit/>
          </a:bodyPr>
          <a:lstStyle/>
          <a:p>
            <a:r>
              <a:rPr lang="en-US" dirty="0" smtClean="0"/>
              <a:t>Focused on the maker community, but….</a:t>
            </a:r>
          </a:p>
          <a:p>
            <a:endParaRPr lang="en-US" dirty="0"/>
          </a:p>
          <a:p>
            <a:r>
              <a:rPr lang="en-US" dirty="0"/>
              <a:t>64-bit </a:t>
            </a:r>
            <a:r>
              <a:rPr lang="en-US" dirty="0" smtClean="0"/>
              <a:t>Intel® </a:t>
            </a:r>
            <a:r>
              <a:rPr lang="en-US" dirty="0" err="1" smtClean="0"/>
              <a:t>Atom</a:t>
            </a:r>
            <a:r>
              <a:rPr lang="en-US" sz="1200" dirty="0" err="1" smtClean="0"/>
              <a:t>TM</a:t>
            </a:r>
            <a:r>
              <a:rPr lang="en-US" dirty="0" smtClean="0"/>
              <a:t> </a:t>
            </a:r>
            <a:r>
              <a:rPr lang="en-US" dirty="0"/>
              <a:t>E38xx </a:t>
            </a:r>
            <a:r>
              <a:rPr lang="en-US" dirty="0" smtClean="0"/>
              <a:t>Series SOC </a:t>
            </a:r>
            <a:endParaRPr lang="en-US" dirty="0"/>
          </a:p>
          <a:p>
            <a:r>
              <a:rPr lang="en-US" dirty="0" smtClean="0"/>
              <a:t>Has UEFI Secure Boot</a:t>
            </a:r>
          </a:p>
          <a:p>
            <a:r>
              <a:rPr lang="en-US" dirty="0" smtClean="0"/>
              <a:t>Built off of live tree</a:t>
            </a:r>
          </a:p>
          <a:p>
            <a:r>
              <a:rPr lang="en-US" dirty="0" smtClean="0"/>
              <a:t>Ability to update w/ latest capabilities on </a:t>
            </a:r>
            <a:r>
              <a:rPr lang="en-US" dirty="0" smtClean="0">
                <a:hlinkClick r:id="rId3"/>
              </a:rPr>
              <a:t>http://www.tianocore.org</a:t>
            </a:r>
            <a:r>
              <a:rPr lang="en-US" dirty="0" smtClean="0"/>
              <a:t>    </a:t>
            </a:r>
            <a:endParaRPr lang="en-US" dirty="0"/>
          </a:p>
        </p:txBody>
      </p:sp>
    </p:spTree>
    <p:extLst>
      <p:ext uri="{BB962C8B-B14F-4D97-AF65-F5344CB8AC3E}">
        <p14:creationId xmlns:p14="http://schemas.microsoft.com/office/powerpoint/2010/main" val="14888090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EDK II on Galileo</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0468113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bwMode="auto">
          <a:xfrm>
            <a:off x="274638" y="31750"/>
            <a:ext cx="8229600" cy="719138"/>
          </a:xfrm>
          <a:noFill/>
          <a:ln>
            <a:miter lim="800000"/>
            <a:headEnd/>
            <a:tailEnd/>
          </a:ln>
        </p:spPr>
        <p:txBody>
          <a:bodyPr vert="horz" wrap="square" lIns="91440" tIns="45720" rIns="91440" bIns="45720" numCol="1" anchorCtr="0" compatLnSpc="1">
            <a:prstTxWarp prst="textNoShape">
              <a:avLst/>
            </a:prstTxWarp>
          </a:bodyPr>
          <a:lstStyle/>
          <a:p>
            <a:pPr eaLnBrk="1" hangingPunct="1"/>
            <a:r>
              <a:rPr lang="en-US" dirty="0" smtClean="0">
                <a:ea typeface="ＭＳ Ｐゴシック" pitchFamily="34" charset="-128"/>
              </a:rPr>
              <a:t>PC/AT BIOS -&gt; EFI</a:t>
            </a:r>
            <a:endParaRPr lang="en-US" sz="2800" dirty="0" smtClean="0">
              <a:ea typeface="ＭＳ Ｐゴシック" pitchFamily="34" charset="-128"/>
            </a:endParaRPr>
          </a:p>
        </p:txBody>
      </p:sp>
      <p:sp>
        <p:nvSpPr>
          <p:cNvPr id="13333" name="WordArt 24"/>
          <p:cNvSpPr>
            <a:spLocks noChangeArrowheads="1" noChangeShapeType="1" noTextEdit="1"/>
          </p:cNvSpPr>
          <p:nvPr/>
        </p:nvSpPr>
        <p:spPr bwMode="auto">
          <a:xfrm>
            <a:off x="0" y="-304800"/>
            <a:ext cx="9144000" cy="6858000"/>
          </a:xfrm>
          <a:prstGeom prst="rect">
            <a:avLst/>
          </a:prstGeom>
        </p:spPr>
        <p:txBody>
          <a:bodyPr wrap="none" fromWordArt="1">
            <a:prstTxWarp prst="textCascadeUp">
              <a:avLst>
                <a:gd name="adj" fmla="val 44444"/>
              </a:avLst>
            </a:prstTxWarp>
            <a:scene3d>
              <a:camera prst="legacyPerspectiveFront">
                <a:rot lat="20519977" lon="1080000" rev="0"/>
              </a:camera>
              <a:lightRig rig="legacyHarsh2" dir="b"/>
            </a:scene3d>
            <a:sp3d extrusionH="430200" prstMaterial="legacyMatte">
              <a:extrusionClr>
                <a:srgbClr val="FF6600"/>
              </a:extrusionClr>
            </a:sp3d>
          </a:bodyPr>
          <a:lstStyle/>
          <a:p>
            <a:endParaRPr lang="en-US" sz="3600" kern="10">
              <a:ln w="9525">
                <a:round/>
                <a:headEnd/>
                <a:tailEnd/>
              </a:ln>
              <a:gradFill rotWithShape="1">
                <a:gsLst>
                  <a:gs pos="0">
                    <a:srgbClr val="FFE701"/>
                  </a:gs>
                  <a:gs pos="100000">
                    <a:srgbClr val="FE3E02"/>
                  </a:gs>
                </a:gsLst>
                <a:lin ang="5400000" scaled="1"/>
              </a:gradFill>
              <a:latin typeface="Impact"/>
            </a:endParaRPr>
          </a:p>
        </p:txBody>
      </p:sp>
      <p:sp>
        <p:nvSpPr>
          <p:cNvPr id="16" name="Rectangle 6"/>
          <p:cNvSpPr>
            <a:spLocks noChangeArrowheads="1"/>
          </p:cNvSpPr>
          <p:nvPr/>
        </p:nvSpPr>
        <p:spPr bwMode="auto">
          <a:xfrm>
            <a:off x="1219200" y="3371849"/>
            <a:ext cx="3200400" cy="666750"/>
          </a:xfrm>
          <a:prstGeom prst="rect">
            <a:avLst/>
          </a:prstGeom>
          <a:solidFill>
            <a:schemeClr val="bg1">
              <a:lumMod val="85000"/>
            </a:schemeClr>
          </a:solidFill>
          <a:ln w="12700">
            <a:noFill/>
            <a:miter lim="800000"/>
            <a:headEnd type="none" w="sm" len="med"/>
            <a:tailEnd type="none" w="sm" len="med"/>
          </a:ln>
        </p:spPr>
        <p:txBody>
          <a:bodyPr wrap="none" anchor="ctr"/>
          <a:lstStyle/>
          <a:p>
            <a:pPr algn="ctr">
              <a:lnSpc>
                <a:spcPct val="80000"/>
              </a:lnSpc>
              <a:spcBef>
                <a:spcPct val="50000"/>
              </a:spcBef>
            </a:pPr>
            <a:r>
              <a:rPr lang="en-US" sz="2000" dirty="0"/>
              <a:t>IPF (</a:t>
            </a:r>
            <a:r>
              <a:rPr lang="en-US" altLang="zh-CN" sz="2000" dirty="0"/>
              <a:t>Merced</a:t>
            </a:r>
            <a:r>
              <a:rPr lang="en-US" sz="2000" dirty="0"/>
              <a:t>)</a:t>
            </a:r>
          </a:p>
        </p:txBody>
      </p:sp>
      <p:sp>
        <p:nvSpPr>
          <p:cNvPr id="17" name="Rectangle 6"/>
          <p:cNvSpPr>
            <a:spLocks noChangeArrowheads="1"/>
          </p:cNvSpPr>
          <p:nvPr/>
        </p:nvSpPr>
        <p:spPr bwMode="auto">
          <a:xfrm>
            <a:off x="1219200" y="2057398"/>
            <a:ext cx="3200400" cy="1143000"/>
          </a:xfrm>
          <a:prstGeom prst="rect">
            <a:avLst/>
          </a:prstGeom>
          <a:solidFill>
            <a:srgbClr val="FFFF00"/>
          </a:solidFill>
          <a:ln w="12700">
            <a:noFill/>
            <a:miter lim="800000"/>
            <a:headEnd type="none" w="sm" len="med"/>
            <a:tailEnd type="none" w="sm" len="med"/>
          </a:ln>
        </p:spPr>
        <p:txBody>
          <a:bodyPr wrap="none" anchor="ctr"/>
          <a:lstStyle/>
          <a:p>
            <a:pPr algn="ctr">
              <a:lnSpc>
                <a:spcPct val="80000"/>
              </a:lnSpc>
              <a:spcBef>
                <a:spcPct val="50000"/>
              </a:spcBef>
            </a:pPr>
            <a:r>
              <a:rPr lang="en-US" sz="2000" dirty="0" smtClean="0"/>
              <a:t>EFI</a:t>
            </a:r>
          </a:p>
          <a:p>
            <a:pPr algn="ctr">
              <a:lnSpc>
                <a:spcPct val="80000"/>
              </a:lnSpc>
              <a:spcBef>
                <a:spcPct val="50000"/>
              </a:spcBef>
            </a:pPr>
            <a:r>
              <a:rPr lang="en-US" sz="2000" dirty="0" smtClean="0"/>
              <a:t>(Intel Standard)</a:t>
            </a:r>
          </a:p>
        </p:txBody>
      </p:sp>
      <p:sp>
        <p:nvSpPr>
          <p:cNvPr id="18" name="Rectangle 6"/>
          <p:cNvSpPr>
            <a:spLocks noChangeArrowheads="1"/>
          </p:cNvSpPr>
          <p:nvPr/>
        </p:nvSpPr>
        <p:spPr bwMode="auto">
          <a:xfrm>
            <a:off x="1219200" y="1371600"/>
            <a:ext cx="3200400" cy="609598"/>
          </a:xfrm>
          <a:prstGeom prst="rect">
            <a:avLst/>
          </a:prstGeom>
          <a:solidFill>
            <a:srgbClr val="FF9966"/>
          </a:solidFill>
          <a:ln w="12700">
            <a:noFill/>
            <a:miter lim="800000"/>
            <a:headEnd type="none" w="sm" len="med"/>
            <a:tailEnd type="none" w="sm" len="med"/>
          </a:ln>
        </p:spPr>
        <p:txBody>
          <a:bodyPr wrap="none" anchor="ctr"/>
          <a:lstStyle/>
          <a:p>
            <a:pPr algn="ctr">
              <a:lnSpc>
                <a:spcPct val="80000"/>
              </a:lnSpc>
              <a:spcBef>
                <a:spcPct val="50000"/>
              </a:spcBef>
            </a:pPr>
            <a:r>
              <a:rPr lang="en-US" sz="2000" smtClean="0"/>
              <a:t>IPF Windows/Linux</a:t>
            </a:r>
            <a:endParaRPr lang="en-US" sz="2000" dirty="0"/>
          </a:p>
        </p:txBody>
      </p:sp>
      <p:sp>
        <p:nvSpPr>
          <p:cNvPr id="19" name="Rectangle 6"/>
          <p:cNvSpPr>
            <a:spLocks noChangeArrowheads="1"/>
          </p:cNvSpPr>
          <p:nvPr/>
        </p:nvSpPr>
        <p:spPr bwMode="auto">
          <a:xfrm>
            <a:off x="914400" y="4556759"/>
            <a:ext cx="3390900" cy="914398"/>
          </a:xfrm>
          <a:prstGeom prst="rect">
            <a:avLst/>
          </a:prstGeom>
          <a:noFill/>
          <a:ln w="12700">
            <a:noFill/>
            <a:miter lim="800000"/>
            <a:headEnd type="none" w="sm" len="med"/>
            <a:tailEnd type="none" w="sm" len="med"/>
          </a:ln>
        </p:spPr>
        <p:txBody>
          <a:bodyPr wrap="none" anchor="ctr"/>
          <a:lstStyle/>
          <a:p>
            <a:pPr algn="ctr">
              <a:lnSpc>
                <a:spcPct val="80000"/>
              </a:lnSpc>
              <a:spcBef>
                <a:spcPct val="50000"/>
              </a:spcBef>
            </a:pPr>
            <a:r>
              <a:rPr lang="en-US" altLang="zh-CN" sz="2000" dirty="0">
                <a:ea typeface="宋体" charset="-122"/>
              </a:rPr>
              <a:t>2000 </a:t>
            </a:r>
            <a:r>
              <a:rPr lang="en-US" altLang="zh-CN" sz="2000" u="sng" dirty="0" smtClean="0">
                <a:solidFill>
                  <a:srgbClr val="FF0000"/>
                </a:solidFill>
                <a:ea typeface="宋体" charset="-122"/>
              </a:rPr>
              <a:t>E</a:t>
            </a:r>
            <a:r>
              <a:rPr lang="en-US" altLang="zh-CN" sz="2000" dirty="0" smtClean="0">
                <a:solidFill>
                  <a:srgbClr val="FF0000"/>
                </a:solidFill>
                <a:ea typeface="宋体" charset="-122"/>
              </a:rPr>
              <a:t>xtensible </a:t>
            </a:r>
            <a:r>
              <a:rPr lang="en-US" altLang="zh-CN" sz="2000" u="sng" dirty="0" smtClean="0">
                <a:solidFill>
                  <a:srgbClr val="FF0000"/>
                </a:solidFill>
                <a:ea typeface="宋体" charset="-122"/>
              </a:rPr>
              <a:t>F</a:t>
            </a:r>
            <a:r>
              <a:rPr lang="en-US" altLang="zh-CN" sz="2000" dirty="0" smtClean="0">
                <a:solidFill>
                  <a:srgbClr val="FF0000"/>
                </a:solidFill>
                <a:ea typeface="宋体" charset="-122"/>
              </a:rPr>
              <a:t>irmware </a:t>
            </a:r>
            <a:r>
              <a:rPr lang="en-US" altLang="zh-CN" sz="2000" u="sng" dirty="0" smtClean="0">
                <a:solidFill>
                  <a:srgbClr val="FF0000"/>
                </a:solidFill>
                <a:ea typeface="宋体" charset="-122"/>
              </a:rPr>
              <a:t>I</a:t>
            </a:r>
            <a:r>
              <a:rPr lang="en-US" altLang="zh-CN" sz="2000" dirty="0" smtClean="0">
                <a:solidFill>
                  <a:srgbClr val="FF0000"/>
                </a:solidFill>
                <a:ea typeface="宋体" charset="-122"/>
              </a:rPr>
              <a:t>nterface</a:t>
            </a:r>
          </a:p>
          <a:p>
            <a:pPr algn="ctr">
              <a:lnSpc>
                <a:spcPct val="80000"/>
              </a:lnSpc>
              <a:spcBef>
                <a:spcPct val="50000"/>
              </a:spcBef>
            </a:pPr>
            <a:r>
              <a:rPr lang="en-US" altLang="zh-CN" sz="2000" dirty="0" smtClean="0">
                <a:ea typeface="宋体" charset="-122"/>
              </a:rPr>
              <a:t>Intel/HP IPF</a:t>
            </a:r>
            <a:endParaRPr lang="en-US" sz="2000" dirty="0"/>
          </a:p>
        </p:txBody>
      </p:sp>
      <p:pic>
        <p:nvPicPr>
          <p:cNvPr id="3074" name="Picture 2" descr="C:\Users\jyao1\Desktop\250px-KL_Intel_Itanium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914400"/>
            <a:ext cx="3175000" cy="18542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5061927" y="3046411"/>
            <a:ext cx="3481363" cy="26629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3991207"/>
      </p:ext>
    </p:extLst>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Intel® Quark™ </a:t>
            </a:r>
            <a:r>
              <a:rPr lang="en-US" dirty="0" err="1" smtClean="0"/>
              <a:t>SoC</a:t>
            </a:r>
            <a:r>
              <a:rPr lang="en-US" dirty="0" smtClean="0"/>
              <a:t> – Hardware Overview</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1285" y="1711634"/>
            <a:ext cx="7183178" cy="3825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4731" y="2092770"/>
            <a:ext cx="2240273" cy="2862322"/>
          </a:xfrm>
          <a:prstGeom prst="rect">
            <a:avLst/>
          </a:prstGeom>
          <a:noFill/>
        </p:spPr>
        <p:txBody>
          <a:bodyPr wrap="square" rtlCol="0">
            <a:spAutoFit/>
          </a:bodyPr>
          <a:lstStyle/>
          <a:p>
            <a:pPr marL="171450" indent="-171450">
              <a:spcAft>
                <a:spcPts val="1200"/>
              </a:spcAft>
              <a:buFont typeface="Arial" panose="020B0604020202020204" pitchFamily="34" charset="0"/>
              <a:buChar char="•"/>
            </a:pPr>
            <a:r>
              <a:rPr lang="en-US" sz="2000" dirty="0"/>
              <a:t>32 bit Intel® Pentium® ISA-class processor</a:t>
            </a:r>
          </a:p>
          <a:p>
            <a:pPr marL="171450" indent="-171450">
              <a:spcAft>
                <a:spcPts val="1200"/>
              </a:spcAft>
              <a:buFont typeface="Arial" panose="020B0604020202020204" pitchFamily="34" charset="0"/>
              <a:buChar char="•"/>
            </a:pPr>
            <a:r>
              <a:rPr lang="en-US" sz="2000" dirty="0"/>
              <a:t>PCI</a:t>
            </a:r>
          </a:p>
          <a:p>
            <a:pPr marL="171450" indent="-171450">
              <a:spcAft>
                <a:spcPts val="1200"/>
              </a:spcAft>
              <a:buFont typeface="Arial" panose="020B0604020202020204" pitchFamily="34" charset="0"/>
              <a:buChar char="•"/>
            </a:pPr>
            <a:r>
              <a:rPr lang="en-US" sz="2000" dirty="0"/>
              <a:t>USB</a:t>
            </a:r>
          </a:p>
          <a:p>
            <a:pPr marL="171450" indent="-171450">
              <a:spcAft>
                <a:spcPts val="1200"/>
              </a:spcAft>
              <a:buFont typeface="Arial" panose="020B0604020202020204" pitchFamily="34" charset="0"/>
              <a:buChar char="•"/>
            </a:pPr>
            <a:r>
              <a:rPr lang="en-US" sz="2000" dirty="0"/>
              <a:t>I2C</a:t>
            </a:r>
          </a:p>
          <a:p>
            <a:pPr marL="171450" indent="-171450">
              <a:spcAft>
                <a:spcPts val="1200"/>
              </a:spcAft>
              <a:buFont typeface="Arial" panose="020B0604020202020204" pitchFamily="34" charset="0"/>
              <a:buChar char="•"/>
            </a:pPr>
            <a:r>
              <a:rPr lang="en-US" sz="2000" dirty="0"/>
              <a:t>Single core</a:t>
            </a:r>
          </a:p>
        </p:txBody>
      </p:sp>
    </p:spTree>
    <p:extLst>
      <p:ext uri="{BB962C8B-B14F-4D97-AF65-F5344CB8AC3E}">
        <p14:creationId xmlns:p14="http://schemas.microsoft.com/office/powerpoint/2010/main" val="2736067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UEFI for Intel® Quark™ </a:t>
            </a:r>
            <a:r>
              <a:rPr lang="en-US" dirty="0" err="1" smtClean="0"/>
              <a:t>SoC</a:t>
            </a:r>
            <a:endParaRPr lang="en-US" dirty="0"/>
          </a:p>
        </p:txBody>
      </p:sp>
      <p:sp>
        <p:nvSpPr>
          <p:cNvPr id="3" name="Content Placeholder 2"/>
          <p:cNvSpPr>
            <a:spLocks noGrp="1"/>
          </p:cNvSpPr>
          <p:nvPr>
            <p:ph idx="4294967295"/>
          </p:nvPr>
        </p:nvSpPr>
        <p:spPr>
          <a:xfrm>
            <a:off x="107410" y="1655248"/>
            <a:ext cx="8297950" cy="3640137"/>
          </a:xfrm>
        </p:spPr>
        <p:txBody>
          <a:bodyPr>
            <a:noAutofit/>
          </a:bodyPr>
          <a:lstStyle/>
          <a:p>
            <a:pPr>
              <a:spcAft>
                <a:spcPts val="600"/>
              </a:spcAft>
            </a:pPr>
            <a:r>
              <a:rPr lang="en-US" dirty="0" smtClean="0"/>
              <a:t>First fully open source Intel-based platform </a:t>
            </a:r>
          </a:p>
          <a:p>
            <a:pPr>
              <a:spcAft>
                <a:spcPts val="600"/>
              </a:spcAft>
            </a:pPr>
            <a:r>
              <a:rPr lang="en-US" dirty="0" smtClean="0"/>
              <a:t>Builds on Intel® UDK2014 packages like </a:t>
            </a:r>
            <a:r>
              <a:rPr lang="en-US" dirty="0" err="1" smtClean="0"/>
              <a:t>MdePkg</a:t>
            </a:r>
            <a:r>
              <a:rPr lang="en-US" dirty="0" smtClean="0"/>
              <a:t>, </a:t>
            </a:r>
            <a:r>
              <a:rPr lang="en-US" dirty="0" err="1" smtClean="0"/>
              <a:t>MdeModulePkg</a:t>
            </a:r>
            <a:r>
              <a:rPr lang="en-US" dirty="0" smtClean="0"/>
              <a:t> w/ a 32-bit build, adding</a:t>
            </a:r>
          </a:p>
          <a:p>
            <a:pPr lvl="1">
              <a:spcAft>
                <a:spcPts val="600"/>
              </a:spcAft>
            </a:pPr>
            <a:r>
              <a:rPr lang="en-US" sz="2000" dirty="0"/>
              <a:t>IA32FamilyCpuBasePkg</a:t>
            </a:r>
          </a:p>
          <a:p>
            <a:pPr lvl="1">
              <a:spcAft>
                <a:spcPts val="600"/>
              </a:spcAft>
            </a:pPr>
            <a:r>
              <a:rPr lang="en-US" sz="2000" dirty="0" err="1"/>
              <a:t>QuarkPlatformPkg</a:t>
            </a:r>
            <a:endParaRPr lang="en-US" sz="2000" dirty="0"/>
          </a:p>
          <a:p>
            <a:pPr lvl="1">
              <a:spcAft>
                <a:spcPts val="600"/>
              </a:spcAft>
            </a:pPr>
            <a:r>
              <a:rPr lang="en-US" sz="2000" dirty="0" err="1"/>
              <a:t>QuarkSocPkg</a:t>
            </a:r>
            <a:endParaRPr lang="en-US" sz="2000" dirty="0"/>
          </a:p>
          <a:p>
            <a:pPr>
              <a:spcAft>
                <a:spcPts val="600"/>
              </a:spcAft>
            </a:pPr>
            <a:r>
              <a:rPr lang="en-US" dirty="0" smtClean="0"/>
              <a:t>Standard build is 1 </a:t>
            </a:r>
            <a:r>
              <a:rPr lang="en-US" dirty="0" err="1" smtClean="0"/>
              <a:t>Mbyte</a:t>
            </a:r>
            <a:r>
              <a:rPr lang="en-US" dirty="0" smtClean="0"/>
              <a:t> image w/full features</a:t>
            </a:r>
          </a:p>
          <a:p>
            <a:pPr lvl="1">
              <a:spcAft>
                <a:spcPts val="600"/>
              </a:spcAft>
            </a:pPr>
            <a:r>
              <a:rPr lang="en-US" sz="2000" dirty="0"/>
              <a:t>Capsule update, SMM, S3, PCI, recovery, full UEFI OS support, FAT OS support, UEFI variables</a:t>
            </a:r>
          </a:p>
          <a:p>
            <a:pPr>
              <a:spcAft>
                <a:spcPts val="600"/>
              </a:spcAft>
            </a:pPr>
            <a:endParaRPr lang="en-US" sz="1400" dirty="0"/>
          </a:p>
        </p:txBody>
      </p:sp>
    </p:spTree>
    <p:extLst>
      <p:ext uri="{BB962C8B-B14F-4D97-AF65-F5344CB8AC3E}">
        <p14:creationId xmlns:p14="http://schemas.microsoft.com/office/powerpoint/2010/main" val="2739065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Quark and security</a:t>
            </a:r>
            <a:endParaRPr lang="en-US" dirty="0"/>
          </a:p>
        </p:txBody>
      </p:sp>
      <p:sp>
        <p:nvSpPr>
          <p:cNvPr id="5" name="Content Placeholder 2"/>
          <p:cNvSpPr>
            <a:spLocks noGrp="1"/>
          </p:cNvSpPr>
          <p:nvPr>
            <p:ph idx="1"/>
          </p:nvPr>
        </p:nvSpPr>
        <p:spPr/>
        <p:txBody>
          <a:bodyPr>
            <a:normAutofit/>
          </a:bodyPr>
          <a:lstStyle/>
          <a:p>
            <a:r>
              <a:rPr lang="en-US" dirty="0" smtClean="0"/>
              <a:t>Support for I2C-attached TPM</a:t>
            </a:r>
          </a:p>
          <a:p>
            <a:r>
              <a:rPr lang="en-US" dirty="0" smtClean="0"/>
              <a:t>Hardware Secure Boot option</a:t>
            </a:r>
          </a:p>
          <a:p>
            <a:r>
              <a:rPr lang="en-US" dirty="0" smtClean="0"/>
              <a:t>UEFI Secure Boot implementation</a:t>
            </a:r>
          </a:p>
          <a:p>
            <a:r>
              <a:rPr lang="en-US" dirty="0" smtClean="0"/>
              <a:t>UEFI Capsule update support w/ hardware verification assist</a:t>
            </a:r>
          </a:p>
          <a:p>
            <a:endParaRPr lang="en-US" dirty="0"/>
          </a:p>
          <a:p>
            <a:r>
              <a:rPr lang="en-US" dirty="0" smtClean="0"/>
              <a:t>…..</a:t>
            </a:r>
          </a:p>
          <a:p>
            <a:endParaRPr lang="en-US" dirty="0"/>
          </a:p>
          <a:p>
            <a:r>
              <a:rPr lang="en-US" dirty="0" smtClean="0"/>
              <a:t>Demonstrates one way to build out UEFI Security Features w/ a full open source platform tree</a:t>
            </a:r>
            <a:endParaRPr lang="en-US" dirty="0"/>
          </a:p>
        </p:txBody>
      </p:sp>
    </p:spTree>
    <p:extLst>
      <p:ext uri="{BB962C8B-B14F-4D97-AF65-F5344CB8AC3E}">
        <p14:creationId xmlns:p14="http://schemas.microsoft.com/office/powerpoint/2010/main" val="23410694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Futures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84819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idx="4294967295"/>
          </p:nvPr>
        </p:nvSpPr>
        <p:spPr>
          <a:xfrm>
            <a:off x="533400" y="-152400"/>
            <a:ext cx="8229600" cy="685800"/>
          </a:xfrm>
        </p:spPr>
        <p:txBody>
          <a:bodyPr lIns="91440" tIns="45720" rIns="91440" bIns="45720" anchor="ctr"/>
          <a:lstStyle/>
          <a:p>
            <a:pPr eaLnBrk="1" hangingPunct="1"/>
            <a:r>
              <a:rPr lang="en-US" altLang="en-US" sz="1700" dirty="0" smtClean="0"/>
              <a:t>Integrity analysis of Pre-OS via Compartments – CW/BIBA</a:t>
            </a:r>
          </a:p>
        </p:txBody>
      </p:sp>
      <p:sp>
        <p:nvSpPr>
          <p:cNvPr id="31747" name="Content Placeholder 2"/>
          <p:cNvSpPr>
            <a:spLocks noGrp="1"/>
          </p:cNvSpPr>
          <p:nvPr>
            <p:ph idx="4294967295"/>
          </p:nvPr>
        </p:nvSpPr>
        <p:spPr>
          <a:xfrm>
            <a:off x="609600" y="381000"/>
            <a:ext cx="8229600" cy="6096000"/>
          </a:xfrm>
        </p:spPr>
        <p:txBody>
          <a:bodyPr lIns="91440" tIns="45720" rIns="91440" bIns="45720">
            <a:normAutofit/>
          </a:bodyPr>
          <a:lstStyle/>
          <a:p>
            <a:pPr marL="0" indent="0" eaLnBrk="1" hangingPunct="1"/>
            <a:r>
              <a:rPr lang="en-US" altLang="en-US" sz="1400" dirty="0" smtClean="0"/>
              <a:t>Business goals dictate isolation boundaries called compartments (</a:t>
            </a:r>
            <a:r>
              <a:rPr lang="en-US" altLang="en-US" sz="1400" dirty="0" err="1" smtClean="0"/>
              <a:t>cpts</a:t>
            </a:r>
            <a:r>
              <a:rPr lang="en-US" altLang="en-US" sz="1400" dirty="0" smtClean="0"/>
              <a:t>)</a:t>
            </a:r>
            <a:endParaRPr lang="en-US" altLang="en-US" sz="1000" dirty="0" smtClean="0"/>
          </a:p>
          <a:p>
            <a:pPr lvl="1" eaLnBrk="1" hangingPunct="1"/>
            <a:r>
              <a:rPr lang="en-US" altLang="en-US" sz="1400" dirty="0" smtClean="0"/>
              <a:t>Platform Manufacturer wants to protect self from 3</a:t>
            </a:r>
            <a:r>
              <a:rPr lang="en-US" altLang="en-US" sz="1400" baseline="30000" dirty="0" smtClean="0"/>
              <a:t>rd</a:t>
            </a:r>
            <a:r>
              <a:rPr lang="en-US" altLang="en-US" sz="1400" dirty="0" smtClean="0"/>
              <a:t> party pre-OS and OS/</a:t>
            </a:r>
            <a:r>
              <a:rPr lang="en-US" altLang="en-US" sz="1400" dirty="0" err="1" smtClean="0"/>
              <a:t>Hv</a:t>
            </a:r>
            <a:endParaRPr lang="en-US" altLang="en-US" sz="1400" dirty="0" smtClean="0"/>
          </a:p>
          <a:p>
            <a:pPr lvl="1" eaLnBrk="1" hangingPunct="1"/>
            <a:r>
              <a:rPr lang="en-US" altLang="en-US" sz="1400" dirty="0" smtClean="0"/>
              <a:t>OS/</a:t>
            </a:r>
            <a:r>
              <a:rPr lang="en-US" altLang="en-US" sz="1400" dirty="0" err="1" smtClean="0"/>
              <a:t>Hv</a:t>
            </a:r>
            <a:r>
              <a:rPr lang="en-US" altLang="en-US" sz="1400" dirty="0" smtClean="0"/>
              <a:t>- protect self from pre-boot extensibility</a:t>
            </a:r>
            <a:endParaRPr lang="en-US" altLang="en-US" sz="1200" dirty="0" smtClean="0"/>
          </a:p>
          <a:p>
            <a:pPr lvl="1" eaLnBrk="1" hangingPunct="1"/>
            <a:r>
              <a:rPr lang="en-US" altLang="en-US" sz="1400" dirty="0" smtClean="0"/>
              <a:t>Idealized isolation boundary is a compartment  (</a:t>
            </a:r>
            <a:r>
              <a:rPr lang="en-US" altLang="en-US" sz="1400" dirty="0" err="1" smtClean="0"/>
              <a:t>cpt</a:t>
            </a:r>
            <a:r>
              <a:rPr lang="en-US" altLang="en-US" sz="1400" dirty="0" smtClean="0"/>
              <a:t>)– </a:t>
            </a:r>
          </a:p>
          <a:p>
            <a:pPr lvl="2" eaLnBrk="1" hangingPunct="1"/>
            <a:r>
              <a:rPr lang="en-US" altLang="en-US" sz="1400" dirty="0" smtClean="0"/>
              <a:t>Not a thing like process, interface table, handle </a:t>
            </a:r>
            <a:r>
              <a:rPr lang="en-US" altLang="en-US" sz="1400" dirty="0" err="1" smtClean="0"/>
              <a:t>etc</a:t>
            </a:r>
            <a:endParaRPr lang="en-US" altLang="en-US" sz="1400" dirty="0" smtClean="0"/>
          </a:p>
          <a:p>
            <a:pPr lvl="1" eaLnBrk="1" hangingPunct="1"/>
            <a:r>
              <a:rPr lang="en-US" altLang="en-US" sz="1400" dirty="0" smtClean="0"/>
              <a:t>Security types are actual data types that are used in the </a:t>
            </a:r>
            <a:r>
              <a:rPr lang="en-US" altLang="en-US" sz="1400" dirty="0" err="1" smtClean="0"/>
              <a:t>cpt.</a:t>
            </a:r>
            <a:r>
              <a:rPr lang="en-US" altLang="en-US" sz="1400" dirty="0" smtClean="0"/>
              <a:t> </a:t>
            </a:r>
          </a:p>
          <a:p>
            <a:pPr lvl="2" eaLnBrk="1" hangingPunct="1"/>
            <a:r>
              <a:rPr lang="en-US" altLang="en-US" sz="1400" dirty="0" err="1" smtClean="0"/>
              <a:t>Eg</a:t>
            </a:r>
            <a:r>
              <a:rPr lang="en-US" altLang="en-US" sz="1400" dirty="0" smtClean="0"/>
              <a:t>: </a:t>
            </a:r>
            <a:r>
              <a:rPr lang="en-US" altLang="en-US" sz="1400" dirty="0" err="1" smtClean="0"/>
              <a:t>Smm_code_t</a:t>
            </a:r>
            <a:r>
              <a:rPr lang="en-US" altLang="en-US" sz="1400" dirty="0" smtClean="0"/>
              <a:t>, </a:t>
            </a:r>
            <a:r>
              <a:rPr lang="en-US" altLang="en-US" sz="1400" dirty="0" err="1" smtClean="0"/>
              <a:t>efi_iface_tbl_data_t</a:t>
            </a:r>
            <a:r>
              <a:rPr lang="en-US" altLang="en-US" sz="1400" dirty="0" smtClean="0"/>
              <a:t>  in OEM </a:t>
            </a:r>
            <a:r>
              <a:rPr lang="en-US" altLang="en-US" sz="1400" dirty="0" err="1" smtClean="0"/>
              <a:t>cpt</a:t>
            </a:r>
            <a:endParaRPr lang="en-US" altLang="en-US" sz="1400" dirty="0" smtClean="0"/>
          </a:p>
          <a:p>
            <a:pPr marL="0" indent="0" eaLnBrk="1" hangingPunct="1"/>
            <a:r>
              <a:rPr lang="en-US" altLang="en-US" sz="1400" dirty="0" smtClean="0"/>
              <a:t>Security analysis checks if something is a compartment</a:t>
            </a:r>
          </a:p>
          <a:p>
            <a:pPr lvl="1" eaLnBrk="1" hangingPunct="1"/>
            <a:r>
              <a:rPr lang="en-US" altLang="en-US" sz="1400" dirty="0" smtClean="0"/>
              <a:t>Checking a number of information flow rules</a:t>
            </a:r>
          </a:p>
          <a:p>
            <a:pPr lvl="2" eaLnBrk="1" hangingPunct="1"/>
            <a:r>
              <a:rPr lang="en-US" altLang="en-US" sz="1400" dirty="0" smtClean="0"/>
              <a:t>Code and data in compartment have verifiable integrity</a:t>
            </a:r>
          </a:p>
          <a:p>
            <a:pPr lvl="3" eaLnBrk="1" hangingPunct="1"/>
            <a:r>
              <a:rPr lang="en-US" altLang="en-US" sz="1400" dirty="0" smtClean="0"/>
              <a:t>Compartment needs storage isolated from other compartments</a:t>
            </a:r>
          </a:p>
          <a:p>
            <a:pPr lvl="3" eaLnBrk="1" hangingPunct="1"/>
            <a:r>
              <a:rPr lang="en-US" altLang="en-US" sz="1400" dirty="0" smtClean="0"/>
              <a:t>Compartment needs execution isolation</a:t>
            </a:r>
          </a:p>
          <a:p>
            <a:pPr lvl="2" eaLnBrk="1" hangingPunct="1"/>
            <a:r>
              <a:rPr lang="en-US" altLang="en-US" sz="1400" dirty="0" smtClean="0"/>
              <a:t>Compartment transitions have chokepoints and are protected via guards</a:t>
            </a:r>
          </a:p>
          <a:p>
            <a:pPr lvl="3" eaLnBrk="1" hangingPunct="1"/>
            <a:r>
              <a:rPr lang="en-US" altLang="en-US" sz="1400" dirty="0" smtClean="0"/>
              <a:t>Interfaces into the compartment for code and data must be validated</a:t>
            </a:r>
          </a:p>
          <a:p>
            <a:pPr lvl="2" eaLnBrk="1" hangingPunct="1"/>
            <a:r>
              <a:rPr lang="en-US" altLang="en-US" sz="1400" dirty="0" smtClean="0"/>
              <a:t>Admin model of compartment must be fully specified</a:t>
            </a:r>
          </a:p>
          <a:p>
            <a:pPr lvl="3" eaLnBrk="1" hangingPunct="1"/>
            <a:r>
              <a:rPr lang="en-US" altLang="en-US" sz="1400" dirty="0" smtClean="0"/>
              <a:t>Admin tasks must be “minimized” to reduce TCO &amp; chance of bugs</a:t>
            </a:r>
          </a:p>
          <a:p>
            <a:pPr lvl="2" eaLnBrk="1" hangingPunct="1"/>
            <a:r>
              <a:rPr lang="en-US" altLang="en-US" sz="1400" dirty="0" smtClean="0"/>
              <a:t>Audit (</a:t>
            </a:r>
            <a:r>
              <a:rPr lang="en-US" altLang="en-US" sz="1400" dirty="0" err="1" smtClean="0"/>
              <a:t>e.g.,TPM</a:t>
            </a:r>
            <a:r>
              <a:rPr lang="en-US" altLang="en-US" sz="1400" dirty="0" smtClean="0"/>
              <a:t> measurements)– All integrity affecting operations must be audited</a:t>
            </a:r>
          </a:p>
          <a:p>
            <a:pPr lvl="3" eaLnBrk="1" hangingPunct="1"/>
            <a:r>
              <a:rPr lang="en-US" altLang="en-US" sz="1400" dirty="0" smtClean="0"/>
              <a:t>Availability of audit log is also a requirement</a:t>
            </a:r>
          </a:p>
        </p:txBody>
      </p:sp>
      <p:sp>
        <p:nvSpPr>
          <p:cNvPr id="31748" name="Slide Number Placeholder 5"/>
          <p:cNvSpPr>
            <a:spLocks noGrp="1"/>
          </p:cNvSpPr>
          <p:nvPr>
            <p:ph type="sldNum" sz="quarter" idx="4294967295"/>
          </p:nvPr>
        </p:nvSpPr>
        <p:spPr>
          <a:xfrm>
            <a:off x="458788" y="6357938"/>
            <a:ext cx="415925"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anose="020B0604030504040204" pitchFamily="34" charset="0"/>
                <a:cs typeface="Arial" panose="020B0604020202020204" pitchFamily="34" charset="0"/>
              </a:defRPr>
            </a:lvl1pPr>
            <a:lvl2pPr marL="742950" indent="-285750">
              <a:defRPr sz="2400">
                <a:solidFill>
                  <a:schemeClr val="tx1"/>
                </a:solidFill>
                <a:latin typeface="Verdana" panose="020B0604030504040204" pitchFamily="34" charset="0"/>
                <a:cs typeface="Arial" panose="020B0604020202020204" pitchFamily="34" charset="0"/>
              </a:defRPr>
            </a:lvl2pPr>
            <a:lvl3pPr marL="1143000" indent="-228600">
              <a:defRPr sz="2400">
                <a:solidFill>
                  <a:schemeClr val="tx1"/>
                </a:solidFill>
                <a:latin typeface="Verdana" panose="020B0604030504040204" pitchFamily="34" charset="0"/>
                <a:cs typeface="Arial" panose="020B0604020202020204" pitchFamily="34" charset="0"/>
              </a:defRPr>
            </a:lvl3pPr>
            <a:lvl4pPr marL="1600200" indent="-228600">
              <a:defRPr sz="2400">
                <a:solidFill>
                  <a:schemeClr val="tx1"/>
                </a:solidFill>
                <a:latin typeface="Verdana" panose="020B0604030504040204" pitchFamily="34" charset="0"/>
                <a:cs typeface="Arial" panose="020B0604020202020204" pitchFamily="34" charset="0"/>
              </a:defRPr>
            </a:lvl4pPr>
            <a:lvl5pPr marL="2057400" indent="-228600">
              <a:defRPr sz="2400">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261FD70B-B4AC-4A54-B2F7-E98DD0880B95}" type="slidenum">
              <a:rPr lang="zh-CN" altLang="en-US" sz="800">
                <a:solidFill>
                  <a:srgbClr val="FFFFFF"/>
                </a:solidFill>
              </a:rPr>
              <a:pPr/>
              <a:t>74</a:t>
            </a:fld>
            <a:endParaRPr lang="en-US" altLang="zh-CN" sz="800">
              <a:solidFill>
                <a:srgbClr val="FFFFFF"/>
              </a:solidFill>
            </a:endParaRPr>
          </a:p>
        </p:txBody>
      </p:sp>
      <p:sp>
        <p:nvSpPr>
          <p:cNvPr id="31749" name="Footer Placeholder 6"/>
          <p:cNvSpPr>
            <a:spLocks noGrp="1"/>
          </p:cNvSpPr>
          <p:nvPr>
            <p:ph type="ftr" sz="quarter" idx="4294967295"/>
          </p:nvPr>
        </p:nvSpPr>
        <p:spPr>
          <a:xfrm>
            <a:off x="1728788" y="6357938"/>
            <a:ext cx="3889375"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anose="020B0604030504040204" pitchFamily="34" charset="0"/>
                <a:cs typeface="Arial" panose="020B0604020202020204" pitchFamily="34" charset="0"/>
              </a:defRPr>
            </a:lvl1pPr>
            <a:lvl2pPr marL="742950" indent="-285750">
              <a:defRPr sz="2400">
                <a:solidFill>
                  <a:schemeClr val="tx1"/>
                </a:solidFill>
                <a:latin typeface="Verdana" panose="020B0604030504040204" pitchFamily="34" charset="0"/>
                <a:cs typeface="Arial" panose="020B0604020202020204" pitchFamily="34" charset="0"/>
              </a:defRPr>
            </a:lvl2pPr>
            <a:lvl3pPr marL="1143000" indent="-228600">
              <a:defRPr sz="2400">
                <a:solidFill>
                  <a:schemeClr val="tx1"/>
                </a:solidFill>
                <a:latin typeface="Verdana" panose="020B0604030504040204" pitchFamily="34" charset="0"/>
                <a:cs typeface="Arial" panose="020B0604020202020204" pitchFamily="34" charset="0"/>
              </a:defRPr>
            </a:lvl3pPr>
            <a:lvl4pPr marL="1600200" indent="-228600">
              <a:defRPr sz="2400">
                <a:solidFill>
                  <a:schemeClr val="tx1"/>
                </a:solidFill>
                <a:latin typeface="Verdana" panose="020B0604030504040204" pitchFamily="34" charset="0"/>
                <a:cs typeface="Arial" panose="020B0604020202020204" pitchFamily="34" charset="0"/>
              </a:defRPr>
            </a:lvl4pPr>
            <a:lvl5pPr marL="2057400" indent="-228600">
              <a:defRPr sz="2400">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r>
              <a:rPr lang="en-US" altLang="zh-CN" sz="800" smtClean="0">
                <a:solidFill>
                  <a:srgbClr val="FFFFFF"/>
                </a:solidFill>
                <a:ea typeface="宋体" panose="02010600030101010101" pitchFamily="2" charset="-122"/>
              </a:rPr>
              <a:t>UEFI Confidential</a:t>
            </a:r>
          </a:p>
        </p:txBody>
      </p:sp>
    </p:spTree>
    <p:extLst>
      <p:ext uri="{BB962C8B-B14F-4D97-AF65-F5344CB8AC3E}">
        <p14:creationId xmlns:p14="http://schemas.microsoft.com/office/powerpoint/2010/main" val="25493028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700"/>
            <a:ext cx="5667375"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Slide Number Placeholder 3"/>
          <p:cNvSpPr>
            <a:spLocks noGrp="1"/>
          </p:cNvSpPr>
          <p:nvPr>
            <p:ph type="sldNum" sz="quarter" idx="4294967295"/>
          </p:nvPr>
        </p:nvSpPr>
        <p:spPr>
          <a:xfrm>
            <a:off x="458788" y="6357938"/>
            <a:ext cx="415925"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anose="020B0604030504040204" pitchFamily="34" charset="0"/>
                <a:cs typeface="Arial" panose="020B0604020202020204" pitchFamily="34" charset="0"/>
              </a:defRPr>
            </a:lvl1pPr>
            <a:lvl2pPr marL="742950" indent="-285750">
              <a:defRPr sz="2400">
                <a:solidFill>
                  <a:schemeClr val="tx1"/>
                </a:solidFill>
                <a:latin typeface="Verdana" panose="020B0604030504040204" pitchFamily="34" charset="0"/>
                <a:cs typeface="Arial" panose="020B0604020202020204" pitchFamily="34" charset="0"/>
              </a:defRPr>
            </a:lvl2pPr>
            <a:lvl3pPr marL="1143000" indent="-228600">
              <a:defRPr sz="2400">
                <a:solidFill>
                  <a:schemeClr val="tx1"/>
                </a:solidFill>
                <a:latin typeface="Verdana" panose="020B0604030504040204" pitchFamily="34" charset="0"/>
                <a:cs typeface="Arial" panose="020B0604020202020204" pitchFamily="34" charset="0"/>
              </a:defRPr>
            </a:lvl3pPr>
            <a:lvl4pPr marL="1600200" indent="-228600">
              <a:defRPr sz="2400">
                <a:solidFill>
                  <a:schemeClr val="tx1"/>
                </a:solidFill>
                <a:latin typeface="Verdana" panose="020B0604030504040204" pitchFamily="34" charset="0"/>
                <a:cs typeface="Arial" panose="020B0604020202020204" pitchFamily="34" charset="0"/>
              </a:defRPr>
            </a:lvl4pPr>
            <a:lvl5pPr marL="2057400" indent="-228600">
              <a:defRPr sz="2400">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9FCFFCDB-E7F5-4BF1-BDD9-1865540D4416}" type="slidenum">
              <a:rPr lang="zh-CN" altLang="en-US" sz="800">
                <a:solidFill>
                  <a:srgbClr val="FFFFFF"/>
                </a:solidFill>
              </a:rPr>
              <a:pPr/>
              <a:t>75</a:t>
            </a:fld>
            <a:endParaRPr lang="en-US" altLang="zh-CN" sz="800">
              <a:solidFill>
                <a:srgbClr val="FFFFFF"/>
              </a:solidFill>
            </a:endParaRPr>
          </a:p>
        </p:txBody>
      </p:sp>
      <p:sp>
        <p:nvSpPr>
          <p:cNvPr id="32772" name="Footer Placeholder 4"/>
          <p:cNvSpPr>
            <a:spLocks noGrp="1"/>
          </p:cNvSpPr>
          <p:nvPr>
            <p:ph type="ftr" sz="quarter" idx="4294967295"/>
          </p:nvPr>
        </p:nvSpPr>
        <p:spPr>
          <a:xfrm>
            <a:off x="1728788" y="6357938"/>
            <a:ext cx="3889375"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anose="020B0604030504040204" pitchFamily="34" charset="0"/>
                <a:cs typeface="Arial" panose="020B0604020202020204" pitchFamily="34" charset="0"/>
              </a:defRPr>
            </a:lvl1pPr>
            <a:lvl2pPr marL="742950" indent="-285750">
              <a:defRPr sz="2400">
                <a:solidFill>
                  <a:schemeClr val="tx1"/>
                </a:solidFill>
                <a:latin typeface="Verdana" panose="020B0604030504040204" pitchFamily="34" charset="0"/>
                <a:cs typeface="Arial" panose="020B0604020202020204" pitchFamily="34" charset="0"/>
              </a:defRPr>
            </a:lvl2pPr>
            <a:lvl3pPr marL="1143000" indent="-228600">
              <a:defRPr sz="2400">
                <a:solidFill>
                  <a:schemeClr val="tx1"/>
                </a:solidFill>
                <a:latin typeface="Verdana" panose="020B0604030504040204" pitchFamily="34" charset="0"/>
                <a:cs typeface="Arial" panose="020B0604020202020204" pitchFamily="34" charset="0"/>
              </a:defRPr>
            </a:lvl3pPr>
            <a:lvl4pPr marL="1600200" indent="-228600">
              <a:defRPr sz="2400">
                <a:solidFill>
                  <a:schemeClr val="tx1"/>
                </a:solidFill>
                <a:latin typeface="Verdana" panose="020B0604030504040204" pitchFamily="34" charset="0"/>
                <a:cs typeface="Arial" panose="020B0604020202020204" pitchFamily="34" charset="0"/>
              </a:defRPr>
            </a:lvl4pPr>
            <a:lvl5pPr marL="2057400" indent="-228600">
              <a:defRPr sz="2400">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r>
              <a:rPr lang="en-US" altLang="zh-CN" sz="800" smtClean="0">
                <a:solidFill>
                  <a:srgbClr val="FFFFFF"/>
                </a:solidFill>
                <a:ea typeface="宋体" panose="02010600030101010101" pitchFamily="2" charset="-122"/>
              </a:rPr>
              <a:t>UEFI Confidential</a:t>
            </a:r>
          </a:p>
        </p:txBody>
      </p:sp>
    </p:spTree>
    <p:extLst>
      <p:ext uri="{BB962C8B-B14F-4D97-AF65-F5344CB8AC3E}">
        <p14:creationId xmlns:p14="http://schemas.microsoft.com/office/powerpoint/2010/main" val="3712716705"/>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0"/>
            <a:ext cx="5511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Slide Number Placeholder 3"/>
          <p:cNvSpPr>
            <a:spLocks noGrp="1"/>
          </p:cNvSpPr>
          <p:nvPr>
            <p:ph type="sldNum" sz="quarter" idx="4294967295"/>
          </p:nvPr>
        </p:nvSpPr>
        <p:spPr>
          <a:xfrm>
            <a:off x="458788" y="6357938"/>
            <a:ext cx="415925"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anose="020B0604030504040204" pitchFamily="34" charset="0"/>
                <a:cs typeface="Arial" panose="020B0604020202020204" pitchFamily="34" charset="0"/>
              </a:defRPr>
            </a:lvl1pPr>
            <a:lvl2pPr marL="742950" indent="-285750">
              <a:defRPr sz="2400">
                <a:solidFill>
                  <a:schemeClr val="tx1"/>
                </a:solidFill>
                <a:latin typeface="Verdana" panose="020B0604030504040204" pitchFamily="34" charset="0"/>
                <a:cs typeface="Arial" panose="020B0604020202020204" pitchFamily="34" charset="0"/>
              </a:defRPr>
            </a:lvl2pPr>
            <a:lvl3pPr marL="1143000" indent="-228600">
              <a:defRPr sz="2400">
                <a:solidFill>
                  <a:schemeClr val="tx1"/>
                </a:solidFill>
                <a:latin typeface="Verdana" panose="020B0604030504040204" pitchFamily="34" charset="0"/>
                <a:cs typeface="Arial" panose="020B0604020202020204" pitchFamily="34" charset="0"/>
              </a:defRPr>
            </a:lvl3pPr>
            <a:lvl4pPr marL="1600200" indent="-228600">
              <a:defRPr sz="2400">
                <a:solidFill>
                  <a:schemeClr val="tx1"/>
                </a:solidFill>
                <a:latin typeface="Verdana" panose="020B0604030504040204" pitchFamily="34" charset="0"/>
                <a:cs typeface="Arial" panose="020B0604020202020204" pitchFamily="34" charset="0"/>
              </a:defRPr>
            </a:lvl4pPr>
            <a:lvl5pPr marL="2057400" indent="-228600">
              <a:defRPr sz="2400">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2A9D6345-5A37-4341-A416-C76F9AE91764}" type="slidenum">
              <a:rPr lang="zh-CN" altLang="en-US" sz="800">
                <a:solidFill>
                  <a:srgbClr val="FFFFFF"/>
                </a:solidFill>
              </a:rPr>
              <a:pPr/>
              <a:t>76</a:t>
            </a:fld>
            <a:endParaRPr lang="en-US" altLang="zh-CN" sz="800">
              <a:solidFill>
                <a:srgbClr val="FFFFFF"/>
              </a:solidFill>
            </a:endParaRPr>
          </a:p>
        </p:txBody>
      </p:sp>
      <p:sp>
        <p:nvSpPr>
          <p:cNvPr id="33796" name="Footer Placeholder 4"/>
          <p:cNvSpPr>
            <a:spLocks noGrp="1"/>
          </p:cNvSpPr>
          <p:nvPr>
            <p:ph type="ftr" sz="quarter" idx="4294967295"/>
          </p:nvPr>
        </p:nvSpPr>
        <p:spPr>
          <a:xfrm>
            <a:off x="1728788" y="6357938"/>
            <a:ext cx="3889375"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anose="020B0604030504040204" pitchFamily="34" charset="0"/>
                <a:cs typeface="Arial" panose="020B0604020202020204" pitchFamily="34" charset="0"/>
              </a:defRPr>
            </a:lvl1pPr>
            <a:lvl2pPr marL="742950" indent="-285750">
              <a:defRPr sz="2400">
                <a:solidFill>
                  <a:schemeClr val="tx1"/>
                </a:solidFill>
                <a:latin typeface="Verdana" panose="020B0604030504040204" pitchFamily="34" charset="0"/>
                <a:cs typeface="Arial" panose="020B0604020202020204" pitchFamily="34" charset="0"/>
              </a:defRPr>
            </a:lvl2pPr>
            <a:lvl3pPr marL="1143000" indent="-228600">
              <a:defRPr sz="2400">
                <a:solidFill>
                  <a:schemeClr val="tx1"/>
                </a:solidFill>
                <a:latin typeface="Verdana" panose="020B0604030504040204" pitchFamily="34" charset="0"/>
                <a:cs typeface="Arial" panose="020B0604020202020204" pitchFamily="34" charset="0"/>
              </a:defRPr>
            </a:lvl3pPr>
            <a:lvl4pPr marL="1600200" indent="-228600">
              <a:defRPr sz="2400">
                <a:solidFill>
                  <a:schemeClr val="tx1"/>
                </a:solidFill>
                <a:latin typeface="Verdana" panose="020B0604030504040204" pitchFamily="34" charset="0"/>
                <a:cs typeface="Arial" panose="020B0604020202020204" pitchFamily="34" charset="0"/>
              </a:defRPr>
            </a:lvl4pPr>
            <a:lvl5pPr marL="2057400" indent="-228600">
              <a:defRPr sz="2400">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r>
              <a:rPr lang="en-US" altLang="zh-CN" sz="800" smtClean="0">
                <a:solidFill>
                  <a:srgbClr val="FFFFFF"/>
                </a:solidFill>
                <a:ea typeface="宋体" panose="02010600030101010101" pitchFamily="2" charset="-122"/>
              </a:rPr>
              <a:t>UEFI Confidential</a:t>
            </a:r>
          </a:p>
        </p:txBody>
      </p:sp>
    </p:spTree>
    <p:extLst>
      <p:ext uri="{BB962C8B-B14F-4D97-AF65-F5344CB8AC3E}">
        <p14:creationId xmlns:p14="http://schemas.microsoft.com/office/powerpoint/2010/main" val="643748325"/>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188" y="0"/>
            <a:ext cx="61833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Slide Number Placeholder 3"/>
          <p:cNvSpPr>
            <a:spLocks noGrp="1"/>
          </p:cNvSpPr>
          <p:nvPr>
            <p:ph type="sldNum" sz="quarter" idx="4294967295"/>
          </p:nvPr>
        </p:nvSpPr>
        <p:spPr>
          <a:xfrm>
            <a:off x="458788" y="6357938"/>
            <a:ext cx="415925"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anose="020B0604030504040204" pitchFamily="34" charset="0"/>
                <a:cs typeface="Arial" panose="020B0604020202020204" pitchFamily="34" charset="0"/>
              </a:defRPr>
            </a:lvl1pPr>
            <a:lvl2pPr marL="742950" indent="-285750">
              <a:defRPr sz="2400">
                <a:solidFill>
                  <a:schemeClr val="tx1"/>
                </a:solidFill>
                <a:latin typeface="Verdana" panose="020B0604030504040204" pitchFamily="34" charset="0"/>
                <a:cs typeface="Arial" panose="020B0604020202020204" pitchFamily="34" charset="0"/>
              </a:defRPr>
            </a:lvl2pPr>
            <a:lvl3pPr marL="1143000" indent="-228600">
              <a:defRPr sz="2400">
                <a:solidFill>
                  <a:schemeClr val="tx1"/>
                </a:solidFill>
                <a:latin typeface="Verdana" panose="020B0604030504040204" pitchFamily="34" charset="0"/>
                <a:cs typeface="Arial" panose="020B0604020202020204" pitchFamily="34" charset="0"/>
              </a:defRPr>
            </a:lvl3pPr>
            <a:lvl4pPr marL="1600200" indent="-228600">
              <a:defRPr sz="2400">
                <a:solidFill>
                  <a:schemeClr val="tx1"/>
                </a:solidFill>
                <a:latin typeface="Verdana" panose="020B0604030504040204" pitchFamily="34" charset="0"/>
                <a:cs typeface="Arial" panose="020B0604020202020204" pitchFamily="34" charset="0"/>
              </a:defRPr>
            </a:lvl4pPr>
            <a:lvl5pPr marL="2057400" indent="-228600">
              <a:defRPr sz="2400">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641627E3-3338-46C8-89EB-DB7C464C91E5}" type="slidenum">
              <a:rPr lang="zh-CN" altLang="en-US" sz="800">
                <a:solidFill>
                  <a:srgbClr val="FFFFFF"/>
                </a:solidFill>
              </a:rPr>
              <a:pPr/>
              <a:t>77</a:t>
            </a:fld>
            <a:endParaRPr lang="en-US" altLang="zh-CN" sz="800">
              <a:solidFill>
                <a:srgbClr val="FFFFFF"/>
              </a:solidFill>
            </a:endParaRPr>
          </a:p>
        </p:txBody>
      </p:sp>
      <p:sp>
        <p:nvSpPr>
          <p:cNvPr id="34820" name="Footer Placeholder 4"/>
          <p:cNvSpPr>
            <a:spLocks noGrp="1"/>
          </p:cNvSpPr>
          <p:nvPr>
            <p:ph type="ftr" sz="quarter" idx="4294967295"/>
          </p:nvPr>
        </p:nvSpPr>
        <p:spPr>
          <a:xfrm>
            <a:off x="1728788" y="6357938"/>
            <a:ext cx="3889375"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anose="020B0604030504040204" pitchFamily="34" charset="0"/>
                <a:cs typeface="Arial" panose="020B0604020202020204" pitchFamily="34" charset="0"/>
              </a:defRPr>
            </a:lvl1pPr>
            <a:lvl2pPr marL="742950" indent="-285750">
              <a:defRPr sz="2400">
                <a:solidFill>
                  <a:schemeClr val="tx1"/>
                </a:solidFill>
                <a:latin typeface="Verdana" panose="020B0604030504040204" pitchFamily="34" charset="0"/>
                <a:cs typeface="Arial" panose="020B0604020202020204" pitchFamily="34" charset="0"/>
              </a:defRPr>
            </a:lvl2pPr>
            <a:lvl3pPr marL="1143000" indent="-228600">
              <a:defRPr sz="2400">
                <a:solidFill>
                  <a:schemeClr val="tx1"/>
                </a:solidFill>
                <a:latin typeface="Verdana" panose="020B0604030504040204" pitchFamily="34" charset="0"/>
                <a:cs typeface="Arial" panose="020B0604020202020204" pitchFamily="34" charset="0"/>
              </a:defRPr>
            </a:lvl3pPr>
            <a:lvl4pPr marL="1600200" indent="-228600">
              <a:defRPr sz="2400">
                <a:solidFill>
                  <a:schemeClr val="tx1"/>
                </a:solidFill>
                <a:latin typeface="Verdana" panose="020B0604030504040204" pitchFamily="34" charset="0"/>
                <a:cs typeface="Arial" panose="020B0604020202020204" pitchFamily="34" charset="0"/>
              </a:defRPr>
            </a:lvl4pPr>
            <a:lvl5pPr marL="2057400" indent="-228600">
              <a:defRPr sz="2400">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r>
              <a:rPr lang="en-US" altLang="zh-CN" sz="800" smtClean="0">
                <a:solidFill>
                  <a:srgbClr val="FFFFFF"/>
                </a:solidFill>
                <a:ea typeface="宋体" panose="02010600030101010101" pitchFamily="2" charset="-122"/>
              </a:rPr>
              <a:t>UEFI Confidential</a:t>
            </a:r>
          </a:p>
        </p:txBody>
      </p:sp>
    </p:spTree>
    <p:extLst>
      <p:ext uri="{BB962C8B-B14F-4D97-AF65-F5344CB8AC3E}">
        <p14:creationId xmlns:p14="http://schemas.microsoft.com/office/powerpoint/2010/main" val="1959664693"/>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Forward</a:t>
            </a:r>
            <a:endParaRPr lang="en-US" dirty="0"/>
          </a:p>
        </p:txBody>
      </p:sp>
      <p:sp>
        <p:nvSpPr>
          <p:cNvPr id="5" name="Content Placeholder 2"/>
          <p:cNvSpPr>
            <a:spLocks noGrp="1"/>
          </p:cNvSpPr>
          <p:nvPr>
            <p:ph idx="1"/>
          </p:nvPr>
        </p:nvSpPr>
        <p:spPr>
          <a:xfrm>
            <a:off x="365760" y="1233194"/>
            <a:ext cx="8206740" cy="4767556"/>
          </a:xfrm>
        </p:spPr>
        <p:txBody>
          <a:bodyPr>
            <a:normAutofit fontScale="85000" lnSpcReduction="20000"/>
          </a:bodyPr>
          <a:lstStyle/>
          <a:p>
            <a:r>
              <a:rPr lang="en-US" dirty="0" smtClean="0"/>
              <a:t>More open source examples</a:t>
            </a:r>
          </a:p>
          <a:p>
            <a:r>
              <a:rPr lang="en-US" dirty="0" smtClean="0"/>
              <a:t>Test tools complement the SCT, but </a:t>
            </a:r>
            <a:r>
              <a:rPr lang="en-US" b="1" dirty="0" smtClean="0"/>
              <a:t>the community can do more!</a:t>
            </a:r>
            <a:endParaRPr lang="en-US" dirty="0" smtClean="0"/>
          </a:p>
          <a:p>
            <a:r>
              <a:rPr lang="en-US" dirty="0" smtClean="0"/>
              <a:t>Continue to evolve development philosophy</a:t>
            </a:r>
          </a:p>
          <a:p>
            <a:pPr marL="571500" indent="-571500">
              <a:buFont typeface="Arial" panose="020B0604020202020204" pitchFamily="34" charset="0"/>
              <a:buChar char="•"/>
            </a:pPr>
            <a:r>
              <a:rPr lang="en-US" dirty="0" smtClean="0">
                <a:hlinkClick r:id="rId3"/>
              </a:rPr>
              <a:t>“Testing shows the presence, not the absence of bugs</a:t>
            </a:r>
            <a:r>
              <a:rPr lang="en-US" dirty="0" smtClean="0"/>
              <a:t>” (</a:t>
            </a:r>
            <a:r>
              <a:rPr lang="en-US" i="1" dirty="0" smtClean="0"/>
              <a:t>Dijkstra,1970)</a:t>
            </a:r>
          </a:p>
          <a:p>
            <a:pPr marL="571500" indent="-571500">
              <a:buFont typeface="Arial" panose="020B0604020202020204" pitchFamily="34" charset="0"/>
              <a:buChar char="•"/>
            </a:pPr>
            <a:r>
              <a:rPr lang="en-US" dirty="0" smtClean="0">
                <a:hlinkClick r:id="rId4"/>
              </a:rPr>
              <a:t>Better Living Through Tools?</a:t>
            </a:r>
            <a:r>
              <a:rPr lang="en-US" dirty="0" smtClean="0"/>
              <a:t> (</a:t>
            </a:r>
            <a:r>
              <a:rPr lang="en-US" i="1" dirty="0" smtClean="0"/>
              <a:t>Zimmer, 2013</a:t>
            </a:r>
            <a:r>
              <a:rPr lang="en-US" dirty="0" smtClean="0"/>
              <a:t>)</a:t>
            </a:r>
          </a:p>
          <a:p>
            <a:r>
              <a:rPr lang="en-US" dirty="0" smtClean="0"/>
              <a:t>Getting code coverage closer to 100%?</a:t>
            </a:r>
          </a:p>
          <a:p>
            <a:pPr marL="571500" indent="-571500">
              <a:buFont typeface="Arial" panose="020B0604020202020204" pitchFamily="34" charset="0"/>
              <a:buChar char="•"/>
            </a:pPr>
            <a:r>
              <a:rPr lang="en-US" dirty="0" smtClean="0"/>
              <a:t>Early effort using </a:t>
            </a:r>
            <a:r>
              <a:rPr lang="en-US" dirty="0" smtClean="0">
                <a:hlinkClick r:id="rId5"/>
              </a:rPr>
              <a:t>DDT</a:t>
            </a:r>
            <a:r>
              <a:rPr lang="en-US" dirty="0" smtClean="0"/>
              <a:t> with EDK II, Moving to </a:t>
            </a:r>
            <a:r>
              <a:rPr lang="en-US" dirty="0" smtClean="0">
                <a:hlinkClick r:id="rId6"/>
              </a:rPr>
              <a:t>KLEE</a:t>
            </a:r>
            <a:r>
              <a:rPr lang="en-US" dirty="0" smtClean="0"/>
              <a:t> (open source)</a:t>
            </a:r>
          </a:p>
          <a:p>
            <a:r>
              <a:rPr lang="en-US" dirty="0" smtClean="0"/>
              <a:t>More </a:t>
            </a:r>
            <a:r>
              <a:rPr lang="en-US" dirty="0" err="1" smtClean="0"/>
              <a:t>fuzzers</a:t>
            </a:r>
            <a:r>
              <a:rPr lang="en-US" dirty="0" smtClean="0"/>
              <a:t>, from custom to public (e.g., Peach)</a:t>
            </a:r>
          </a:p>
          <a:p>
            <a:r>
              <a:rPr lang="en-US" dirty="0" smtClean="0"/>
              <a:t>More Isolation – lots of </a:t>
            </a:r>
            <a:r>
              <a:rPr lang="en-US" dirty="0"/>
              <a:t>h</a:t>
            </a:r>
            <a:r>
              <a:rPr lang="en-US" dirty="0" smtClean="0"/>
              <a:t>ardware, esp. that built for OS/</a:t>
            </a:r>
            <a:r>
              <a:rPr lang="en-US" dirty="0" err="1" smtClean="0"/>
              <a:t>Hv</a:t>
            </a:r>
            <a:r>
              <a:rPr lang="en-US" dirty="0" smtClean="0"/>
              <a:t>.  Leverage for platform firmware where it makes sense </a:t>
            </a:r>
          </a:p>
          <a:p>
            <a:pPr marL="342900" indent="-342900">
              <a:buFont typeface="Arial" panose="020B0604020202020204" pitchFamily="34" charset="0"/>
              <a:buChar char="•"/>
            </a:pPr>
            <a:r>
              <a:rPr lang="en-US" dirty="0" smtClean="0"/>
              <a:t>   Map the CW/BIBA CPT analysis to specs &amp; code</a:t>
            </a:r>
          </a:p>
          <a:p>
            <a:pPr marL="342900" indent="-342900">
              <a:buFont typeface="Arial" panose="020B0604020202020204" pitchFamily="34" charset="0"/>
              <a:buChar char="•"/>
            </a:pPr>
            <a:r>
              <a:rPr lang="en-US" dirty="0" smtClean="0"/>
              <a:t>   Information flow and analysis</a:t>
            </a:r>
          </a:p>
          <a:p>
            <a:pPr marL="342900" indent="-342900">
              <a:buFont typeface="Arial" panose="020B0604020202020204" pitchFamily="34" charset="0"/>
              <a:buChar char="•"/>
            </a:pPr>
            <a:r>
              <a:rPr lang="en-US" dirty="0"/>
              <a:t> </a:t>
            </a:r>
            <a:r>
              <a:rPr lang="en-US" dirty="0" smtClean="0"/>
              <a:t>  NX, ALSR, Stack Canaries</a:t>
            </a:r>
            <a:endParaRPr lang="en-US" dirty="0"/>
          </a:p>
        </p:txBody>
      </p:sp>
    </p:spTree>
    <p:extLst>
      <p:ext uri="{BB962C8B-B14F-4D97-AF65-F5344CB8AC3E}">
        <p14:creationId xmlns:p14="http://schemas.microsoft.com/office/powerpoint/2010/main" val="245129501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200" dirty="0" smtClean="0"/>
              <a:t>References</a:t>
            </a:r>
            <a:endParaRPr lang="en-US" sz="3200" dirty="0"/>
          </a:p>
        </p:txBody>
      </p:sp>
      <p:sp>
        <p:nvSpPr>
          <p:cNvPr id="8" name="Content Placeholder 7"/>
          <p:cNvSpPr>
            <a:spLocks noGrp="1"/>
          </p:cNvSpPr>
          <p:nvPr>
            <p:ph idx="1"/>
          </p:nvPr>
        </p:nvSpPr>
        <p:spPr>
          <a:xfrm>
            <a:off x="455614" y="1220535"/>
            <a:ext cx="7735886" cy="4853887"/>
          </a:xfrm>
        </p:spPr>
        <p:txBody>
          <a:bodyPr>
            <a:normAutofit fontScale="92500" lnSpcReduction="10000"/>
          </a:bodyPr>
          <a:lstStyle/>
          <a:p>
            <a:pPr marL="457200" indent="-457200">
              <a:buFont typeface="+mj-lt"/>
              <a:buAutoNum type="arabicPeriod"/>
            </a:pPr>
            <a:r>
              <a:rPr lang="en-US" sz="2000" dirty="0" smtClean="0"/>
              <a:t>UEFI Forum </a:t>
            </a:r>
            <a:r>
              <a:rPr lang="en-US" sz="2000" dirty="0" smtClean="0">
                <a:hlinkClick r:id="rId3"/>
              </a:rPr>
              <a:t>http://www.uefi.org</a:t>
            </a:r>
            <a:r>
              <a:rPr lang="en-US" sz="2000" dirty="0" smtClean="0"/>
              <a:t> </a:t>
            </a:r>
          </a:p>
          <a:p>
            <a:pPr marL="457200" indent="-457200">
              <a:buFont typeface="+mj-lt"/>
              <a:buAutoNum type="arabicPeriod"/>
            </a:pPr>
            <a:r>
              <a:rPr lang="en-US" sz="2000" dirty="0" smtClean="0"/>
              <a:t>EFI Developer Kit II </a:t>
            </a:r>
            <a:r>
              <a:rPr lang="en-US" sz="2000" dirty="0" smtClean="0">
                <a:hlinkClick r:id="rId4"/>
              </a:rPr>
              <a:t>http://www.tianocore.org</a:t>
            </a:r>
            <a:endParaRPr lang="en-US" sz="2000" dirty="0" smtClean="0"/>
          </a:p>
          <a:p>
            <a:pPr marL="457200" indent="-457200">
              <a:buFont typeface="+mj-lt"/>
              <a:buAutoNum type="arabicPeriod"/>
            </a:pPr>
            <a:r>
              <a:rPr lang="en-US" sz="2000" dirty="0" smtClean="0"/>
              <a:t>White papers, training, projects </a:t>
            </a:r>
            <a:r>
              <a:rPr lang="en-US" sz="2000" dirty="0" smtClean="0">
                <a:hlinkClick r:id="rId5"/>
              </a:rPr>
              <a:t>http://firmware.intel.com</a:t>
            </a:r>
            <a:r>
              <a:rPr lang="en-US" sz="2000" dirty="0" smtClean="0"/>
              <a:t> </a:t>
            </a:r>
          </a:p>
          <a:p>
            <a:pPr marL="457200" indent="-457200">
              <a:buFont typeface="+mj-lt"/>
              <a:buAutoNum type="arabicPeriod"/>
            </a:pPr>
            <a:r>
              <a:rPr lang="en-US" sz="2000" dirty="0" smtClean="0"/>
              <a:t>CHIPSEC</a:t>
            </a:r>
            <a:r>
              <a:rPr lang="en-US" sz="2000" dirty="0"/>
              <a:t>: </a:t>
            </a:r>
            <a:r>
              <a:rPr lang="en-US" sz="2000" dirty="0" smtClean="0">
                <a:hlinkClick r:id="rId6"/>
              </a:rPr>
              <a:t>https</a:t>
            </a:r>
            <a:r>
              <a:rPr lang="en-US" sz="2000" dirty="0">
                <a:hlinkClick r:id="rId6"/>
              </a:rPr>
              <a:t>://</a:t>
            </a:r>
            <a:r>
              <a:rPr lang="en-US" sz="2000" dirty="0" smtClean="0">
                <a:hlinkClick r:id="rId6"/>
              </a:rPr>
              <a:t>github.com/chipsec/chipsec</a:t>
            </a:r>
            <a:endParaRPr lang="en-US" sz="2000" dirty="0"/>
          </a:p>
          <a:p>
            <a:pPr marL="457200" indent="-457200">
              <a:buFont typeface="+mj-lt"/>
              <a:buAutoNum type="arabicPeriod"/>
            </a:pPr>
            <a:r>
              <a:rPr lang="en-US" sz="2000" dirty="0" err="1" smtClean="0">
                <a:hlinkClick r:id="rId7"/>
              </a:rPr>
              <a:t>Trianocore</a:t>
            </a:r>
            <a:r>
              <a:rPr lang="en-US" sz="2000" dirty="0" smtClean="0">
                <a:hlinkClick r:id="rId7"/>
              </a:rPr>
              <a:t> security advisories</a:t>
            </a:r>
            <a:endParaRPr lang="en-US" sz="2000" dirty="0" smtClean="0"/>
          </a:p>
          <a:p>
            <a:pPr marL="457200" indent="-457200">
              <a:buFont typeface="+mj-lt"/>
              <a:buAutoNum type="arabicPeriod"/>
            </a:pPr>
            <a:r>
              <a:rPr lang="en-US" sz="2000" dirty="0" smtClean="0">
                <a:hlinkClick r:id="rId8"/>
              </a:rPr>
              <a:t>UEFI Forum USRT</a:t>
            </a:r>
            <a:r>
              <a:rPr lang="en-US" sz="2000" dirty="0" smtClean="0"/>
              <a:t> (</a:t>
            </a:r>
            <a:r>
              <a:rPr lang="en-US" sz="2000" dirty="0" smtClean="0">
                <a:hlinkClick r:id="rId9"/>
              </a:rPr>
              <a:t>security@uefi.org </a:t>
            </a:r>
            <a:r>
              <a:rPr lang="en-US" sz="2000" dirty="0" smtClean="0"/>
              <a:t>, </a:t>
            </a:r>
            <a:r>
              <a:rPr lang="en-US" sz="2000" dirty="0" smtClean="0">
                <a:hlinkClick r:id="rId10"/>
              </a:rPr>
              <a:t>PGP key</a:t>
            </a:r>
            <a:r>
              <a:rPr lang="en-US" sz="2000" dirty="0" smtClean="0"/>
              <a:t>)</a:t>
            </a:r>
          </a:p>
          <a:p>
            <a:pPr marL="457200" indent="-457200">
              <a:buFont typeface="+mj-lt"/>
              <a:buAutoNum type="arabicPeriod"/>
            </a:pPr>
            <a:r>
              <a:rPr lang="en-US" sz="2000" dirty="0" smtClean="0">
                <a:hlinkClick r:id="rId11"/>
              </a:rPr>
              <a:t>Intel PSIRT</a:t>
            </a:r>
            <a:r>
              <a:rPr lang="en-US" sz="2000" dirty="0" smtClean="0"/>
              <a:t> (</a:t>
            </a:r>
            <a:r>
              <a:rPr lang="en-US" sz="2000" dirty="0" smtClean="0">
                <a:hlinkClick r:id="rId12"/>
              </a:rPr>
              <a:t>secure@intel.com</a:t>
            </a:r>
            <a:r>
              <a:rPr lang="en-US" sz="2000" dirty="0" smtClean="0"/>
              <a:t>, </a:t>
            </a:r>
            <a:r>
              <a:rPr lang="en-US" sz="2000" dirty="0" smtClean="0">
                <a:hlinkClick r:id="rId13"/>
              </a:rPr>
              <a:t>PGP key</a:t>
            </a:r>
            <a:r>
              <a:rPr lang="en-US" sz="2000" dirty="0" smtClean="0"/>
              <a:t>) </a:t>
            </a:r>
          </a:p>
          <a:p>
            <a:pPr marL="457200" lvl="0" indent="-457200">
              <a:buFont typeface="+mj-lt"/>
              <a:buAutoNum type="arabicPeriod"/>
            </a:pPr>
            <a:r>
              <a:rPr lang="en-US" sz="2000" dirty="0" smtClean="0"/>
              <a:t>Books </a:t>
            </a:r>
            <a:r>
              <a:rPr lang="en-US" sz="2000" dirty="0">
                <a:latin typeface="Calibri" pitchFamily="34" charset="0"/>
                <a:hlinkClick r:id="rId14"/>
              </a:rPr>
              <a:t>http://www.apress.com/apressopen</a:t>
            </a:r>
            <a:r>
              <a:rPr lang="en-US" sz="2000" dirty="0">
                <a:latin typeface="Calibri" pitchFamily="34" charset="0"/>
              </a:rPr>
              <a:t> </a:t>
            </a:r>
            <a:r>
              <a:rPr lang="en-US" sz="2000" dirty="0" smtClean="0">
                <a:latin typeface="Calibri" pitchFamily="34" charset="0"/>
                <a:hlinkClick r:id="rId15"/>
              </a:rPr>
              <a:t>UEFI</a:t>
            </a:r>
            <a:r>
              <a:rPr lang="en-US" sz="2000" dirty="0">
                <a:latin typeface="Calibri" pitchFamily="34" charset="0"/>
              </a:rPr>
              <a:t> </a:t>
            </a:r>
            <a:r>
              <a:rPr lang="en-US" sz="2000" dirty="0" smtClean="0">
                <a:latin typeface="Calibri" pitchFamily="34" charset="0"/>
                <a:hlinkClick r:id="rId16"/>
              </a:rPr>
              <a:t>SHELL</a:t>
            </a:r>
            <a:r>
              <a:rPr lang="en-US" sz="2000" dirty="0" smtClean="0">
                <a:latin typeface="Calibri" pitchFamily="34" charset="0"/>
              </a:rPr>
              <a:t> </a:t>
            </a:r>
          </a:p>
          <a:p>
            <a:pPr marL="457200" indent="-457200">
              <a:buFont typeface="+mj-lt"/>
              <a:buAutoNum type="arabicPeriod"/>
            </a:pPr>
            <a:r>
              <a:rPr lang="en-US" sz="2000" kern="0" dirty="0" smtClean="0">
                <a:solidFill>
                  <a:sysClr val="windowText" lastClr="000000"/>
                </a:solidFill>
                <a:latin typeface="+mj-lt"/>
              </a:rPr>
              <a:t>UEFI Overview</a:t>
            </a:r>
            <a:r>
              <a:rPr lang="en-US" sz="2000" kern="0" dirty="0" smtClean="0">
                <a:solidFill>
                  <a:sysClr val="windowText" lastClr="000000"/>
                </a:solidFill>
                <a:latin typeface="Calibri" pitchFamily="34" charset="0"/>
              </a:rPr>
              <a:t> </a:t>
            </a:r>
            <a:r>
              <a:rPr lang="en-US" sz="2000" dirty="0" smtClean="0">
                <a:hlinkClick r:id="rId17"/>
              </a:rPr>
              <a:t>UEFI Intel Technology Journal</a:t>
            </a:r>
            <a:r>
              <a:rPr lang="en-US" sz="2000" dirty="0" smtClean="0"/>
              <a:t> </a:t>
            </a:r>
            <a:endParaRPr lang="en-US" sz="2000" dirty="0"/>
          </a:p>
          <a:p>
            <a:pPr marL="457200" indent="-457200">
              <a:buFont typeface="+mj-lt"/>
              <a:buAutoNum type="arabicPeriod"/>
            </a:pPr>
            <a:r>
              <a:rPr lang="en-US" sz="2000" dirty="0" smtClean="0"/>
              <a:t>Quark </a:t>
            </a:r>
            <a:r>
              <a:rPr lang="en-US" sz="2000" dirty="0" err="1"/>
              <a:t>Soc</a:t>
            </a:r>
            <a:r>
              <a:rPr lang="en-US" sz="2000" dirty="0"/>
              <a:t> X1000 Version 1.1.0 BIOS </a:t>
            </a:r>
            <a:r>
              <a:rPr lang="en-US" sz="2000" u="sng" dirty="0" smtClean="0">
                <a:hlinkClick r:id="rId18"/>
              </a:rPr>
              <a:t>https</a:t>
            </a:r>
            <a:r>
              <a:rPr lang="en-US" sz="2000" u="sng" dirty="0">
                <a:hlinkClick r:id="rId18"/>
              </a:rPr>
              <a:t>://</a:t>
            </a:r>
            <a:r>
              <a:rPr lang="en-US" sz="2000" u="sng" dirty="0" smtClean="0">
                <a:hlinkClick r:id="rId18"/>
              </a:rPr>
              <a:t>downloadcenter.intel.com/download/23197/Intel-Quark-BSP</a:t>
            </a:r>
            <a:endParaRPr lang="en-US" sz="2000" u="sng" dirty="0" smtClean="0"/>
          </a:p>
          <a:p>
            <a:pPr marL="457200" indent="-457200">
              <a:buFont typeface="+mj-lt"/>
              <a:buAutoNum type="arabicPeriod"/>
            </a:pPr>
            <a:r>
              <a:rPr lang="en-US" sz="2000" dirty="0" err="1" smtClean="0"/>
              <a:t>MinnowMax</a:t>
            </a:r>
            <a:r>
              <a:rPr lang="en-US" sz="2000" dirty="0"/>
              <a:t> </a:t>
            </a:r>
            <a:r>
              <a:rPr lang="en-US" sz="2000" dirty="0">
                <a:hlinkClick r:id="rId19"/>
              </a:rPr>
              <a:t>http://www.minnowboard.org/meet-minnowboard-max</a:t>
            </a:r>
            <a:r>
              <a:rPr lang="en-US" sz="2000" dirty="0" smtClean="0">
                <a:hlinkClick r:id="rId19"/>
              </a:rPr>
              <a:t>/</a:t>
            </a:r>
            <a:r>
              <a:rPr lang="en-US" sz="2000" dirty="0" smtClean="0"/>
              <a:t> </a:t>
            </a:r>
            <a:endParaRPr lang="en-US" sz="2000" dirty="0"/>
          </a:p>
          <a:p>
            <a:pPr marL="457200" indent="-457200">
              <a:buFont typeface="+mj-lt"/>
              <a:buAutoNum type="arabicPeriod"/>
            </a:pPr>
            <a:endParaRPr lang="en-US" sz="2000" dirty="0"/>
          </a:p>
          <a:p>
            <a:pPr marL="457200" lvl="0" indent="-457200">
              <a:buFont typeface="+mj-lt"/>
              <a:buAutoNum type="arabicPeriod"/>
            </a:pPr>
            <a:endParaRPr lang="en-US" sz="2000" kern="0" dirty="0">
              <a:solidFill>
                <a:sysClr val="windowText" lastClr="000000"/>
              </a:solidFill>
              <a:latin typeface="Calibri" pitchFamily="34" charset="0"/>
            </a:endParaRPr>
          </a:p>
          <a:p>
            <a:endParaRPr lang="en-US" sz="2000" dirty="0"/>
          </a:p>
          <a:p>
            <a:pPr marL="457200" indent="-457200">
              <a:buFont typeface="+mj-lt"/>
              <a:buAutoNum type="arabicPeriod"/>
            </a:pPr>
            <a:endParaRPr lang="en-US" sz="2000" dirty="0"/>
          </a:p>
          <a:p>
            <a:pPr lvl="2"/>
            <a:endParaRPr lang="en-US" sz="2000" dirty="0"/>
          </a:p>
          <a:p>
            <a:pPr marL="457200" indent="-457200">
              <a:buFont typeface="+mj-lt"/>
              <a:buAutoNum type="arabicPeriod"/>
            </a:pPr>
            <a:endParaRPr lang="en-US" sz="2000" dirty="0"/>
          </a:p>
        </p:txBody>
      </p:sp>
    </p:spTree>
    <p:extLst>
      <p:ext uri="{BB962C8B-B14F-4D97-AF65-F5344CB8AC3E}">
        <p14:creationId xmlns:p14="http://schemas.microsoft.com/office/powerpoint/2010/main" val="802307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bwMode="auto">
          <a:xfrm>
            <a:off x="274638" y="31750"/>
            <a:ext cx="8229600" cy="719138"/>
          </a:xfrm>
          <a:noFill/>
          <a:ln>
            <a:miter lim="800000"/>
            <a:headEnd/>
            <a:tailEnd/>
          </a:ln>
        </p:spPr>
        <p:txBody>
          <a:bodyPr vert="horz" wrap="square" lIns="91440" tIns="45720" rIns="91440" bIns="45720" numCol="1" anchorCtr="0" compatLnSpc="1">
            <a:prstTxWarp prst="textNoShape">
              <a:avLst/>
            </a:prstTxWarp>
          </a:bodyPr>
          <a:lstStyle/>
          <a:p>
            <a:pPr eaLnBrk="1" hangingPunct="1"/>
            <a:r>
              <a:rPr lang="en-US" dirty="0" smtClean="0">
                <a:ea typeface="ＭＳ Ｐゴシック" pitchFamily="34" charset="-128"/>
              </a:rPr>
              <a:t>Broader adoption</a:t>
            </a:r>
            <a:endParaRPr lang="en-US" sz="2800" dirty="0" smtClean="0">
              <a:ea typeface="ＭＳ Ｐゴシック" pitchFamily="34" charset="-128"/>
            </a:endParaRPr>
          </a:p>
        </p:txBody>
      </p:sp>
      <p:sp>
        <p:nvSpPr>
          <p:cNvPr id="13333" name="WordArt 24"/>
          <p:cNvSpPr>
            <a:spLocks noChangeArrowheads="1" noChangeShapeType="1" noTextEdit="1"/>
          </p:cNvSpPr>
          <p:nvPr/>
        </p:nvSpPr>
        <p:spPr bwMode="auto">
          <a:xfrm>
            <a:off x="0" y="-304800"/>
            <a:ext cx="9144000" cy="6858000"/>
          </a:xfrm>
          <a:prstGeom prst="rect">
            <a:avLst/>
          </a:prstGeom>
        </p:spPr>
        <p:txBody>
          <a:bodyPr wrap="none" fromWordArt="1">
            <a:prstTxWarp prst="textCascadeUp">
              <a:avLst>
                <a:gd name="adj" fmla="val 44444"/>
              </a:avLst>
            </a:prstTxWarp>
            <a:scene3d>
              <a:camera prst="legacyPerspectiveFront">
                <a:rot lat="20519977" lon="1080000" rev="0"/>
              </a:camera>
              <a:lightRig rig="legacyHarsh2" dir="b"/>
            </a:scene3d>
            <a:sp3d extrusionH="430200" prstMaterial="legacyMatte">
              <a:extrusionClr>
                <a:srgbClr val="FF6600"/>
              </a:extrusionClr>
            </a:sp3d>
          </a:bodyPr>
          <a:lstStyle/>
          <a:p>
            <a:endParaRPr lang="en-US" sz="3600" kern="10">
              <a:ln w="9525">
                <a:round/>
                <a:headEnd/>
                <a:tailEnd/>
              </a:ln>
              <a:gradFill rotWithShape="1">
                <a:gsLst>
                  <a:gs pos="0">
                    <a:srgbClr val="FFE701"/>
                  </a:gs>
                  <a:gs pos="100000">
                    <a:srgbClr val="FE3E02"/>
                  </a:gs>
                </a:gsLst>
                <a:lin ang="5400000" scaled="1"/>
              </a:gradFill>
              <a:latin typeface="Impact"/>
            </a:endParaRPr>
          </a:p>
        </p:txBody>
      </p:sp>
      <p:sp>
        <p:nvSpPr>
          <p:cNvPr id="16" name="Rectangle 6"/>
          <p:cNvSpPr>
            <a:spLocks noChangeArrowheads="1"/>
          </p:cNvSpPr>
          <p:nvPr/>
        </p:nvSpPr>
        <p:spPr bwMode="auto">
          <a:xfrm>
            <a:off x="762000" y="3371849"/>
            <a:ext cx="3200400" cy="666750"/>
          </a:xfrm>
          <a:prstGeom prst="rect">
            <a:avLst/>
          </a:prstGeom>
          <a:solidFill>
            <a:schemeClr val="bg1">
              <a:lumMod val="85000"/>
            </a:schemeClr>
          </a:solidFill>
          <a:ln w="12700">
            <a:noFill/>
            <a:miter lim="800000"/>
            <a:headEnd type="none" w="sm" len="med"/>
            <a:tailEnd type="none" w="sm" len="med"/>
          </a:ln>
        </p:spPr>
        <p:txBody>
          <a:bodyPr wrap="none" anchor="ctr"/>
          <a:lstStyle/>
          <a:p>
            <a:pPr algn="ctr">
              <a:lnSpc>
                <a:spcPct val="80000"/>
              </a:lnSpc>
              <a:spcBef>
                <a:spcPct val="50000"/>
              </a:spcBef>
            </a:pPr>
            <a:r>
              <a:rPr lang="en-US" sz="2000" dirty="0" smtClean="0"/>
              <a:t>IA32/X64/IPF/ARM</a:t>
            </a:r>
            <a:endParaRPr lang="en-US" sz="2000" dirty="0"/>
          </a:p>
        </p:txBody>
      </p:sp>
      <p:sp>
        <p:nvSpPr>
          <p:cNvPr id="17" name="Rectangle 6"/>
          <p:cNvSpPr>
            <a:spLocks noChangeArrowheads="1"/>
          </p:cNvSpPr>
          <p:nvPr/>
        </p:nvSpPr>
        <p:spPr bwMode="auto">
          <a:xfrm>
            <a:off x="762000" y="2057398"/>
            <a:ext cx="3200400" cy="1143000"/>
          </a:xfrm>
          <a:prstGeom prst="rect">
            <a:avLst/>
          </a:prstGeom>
          <a:solidFill>
            <a:srgbClr val="FFFF00"/>
          </a:solidFill>
          <a:ln w="12700">
            <a:noFill/>
            <a:miter lim="800000"/>
            <a:headEnd type="none" w="sm" len="med"/>
            <a:tailEnd type="none" w="sm" len="med"/>
          </a:ln>
        </p:spPr>
        <p:txBody>
          <a:bodyPr wrap="none" anchor="ctr"/>
          <a:lstStyle/>
          <a:p>
            <a:pPr algn="ctr">
              <a:lnSpc>
                <a:spcPct val="80000"/>
              </a:lnSpc>
              <a:spcBef>
                <a:spcPct val="50000"/>
              </a:spcBef>
            </a:pPr>
            <a:r>
              <a:rPr lang="en-US" sz="2000" dirty="0" smtClean="0"/>
              <a:t>UEFI</a:t>
            </a:r>
          </a:p>
          <a:p>
            <a:pPr algn="ctr">
              <a:lnSpc>
                <a:spcPct val="80000"/>
              </a:lnSpc>
              <a:spcBef>
                <a:spcPct val="50000"/>
              </a:spcBef>
            </a:pPr>
            <a:r>
              <a:rPr lang="en-US" sz="2000" dirty="0" smtClean="0"/>
              <a:t>(Industry Standard)</a:t>
            </a:r>
          </a:p>
        </p:txBody>
      </p:sp>
      <p:sp>
        <p:nvSpPr>
          <p:cNvPr id="18" name="Rectangle 6"/>
          <p:cNvSpPr>
            <a:spLocks noChangeArrowheads="1"/>
          </p:cNvSpPr>
          <p:nvPr/>
        </p:nvSpPr>
        <p:spPr bwMode="auto">
          <a:xfrm>
            <a:off x="762000" y="1371600"/>
            <a:ext cx="3200400" cy="609598"/>
          </a:xfrm>
          <a:prstGeom prst="rect">
            <a:avLst/>
          </a:prstGeom>
          <a:solidFill>
            <a:srgbClr val="FF9966"/>
          </a:solidFill>
          <a:ln w="12700">
            <a:noFill/>
            <a:miter lim="800000"/>
            <a:headEnd type="none" w="sm" len="med"/>
            <a:tailEnd type="none" w="sm" len="med"/>
          </a:ln>
        </p:spPr>
        <p:txBody>
          <a:bodyPr wrap="none" anchor="ctr"/>
          <a:lstStyle/>
          <a:p>
            <a:pPr algn="ctr">
              <a:lnSpc>
                <a:spcPct val="80000"/>
              </a:lnSpc>
              <a:spcBef>
                <a:spcPct val="50000"/>
              </a:spcBef>
            </a:pPr>
            <a:r>
              <a:rPr lang="en-US" sz="2000" dirty="0" smtClean="0"/>
              <a:t>Windows/Linux</a:t>
            </a:r>
            <a:endParaRPr lang="en-US" sz="2000" dirty="0"/>
          </a:p>
        </p:txBody>
      </p:sp>
      <p:sp>
        <p:nvSpPr>
          <p:cNvPr id="19" name="Rectangle 6"/>
          <p:cNvSpPr>
            <a:spLocks noChangeArrowheads="1"/>
          </p:cNvSpPr>
          <p:nvPr/>
        </p:nvSpPr>
        <p:spPr bwMode="auto">
          <a:xfrm>
            <a:off x="76200" y="4556759"/>
            <a:ext cx="4267200" cy="914398"/>
          </a:xfrm>
          <a:prstGeom prst="rect">
            <a:avLst/>
          </a:prstGeom>
          <a:noFill/>
          <a:ln w="12700">
            <a:noFill/>
            <a:miter lim="800000"/>
            <a:headEnd type="none" w="sm" len="med"/>
            <a:tailEnd type="none" w="sm" len="med"/>
          </a:ln>
        </p:spPr>
        <p:txBody>
          <a:bodyPr wrap="none" anchor="ctr"/>
          <a:lstStyle/>
          <a:p>
            <a:pPr algn="ctr">
              <a:lnSpc>
                <a:spcPct val="80000"/>
              </a:lnSpc>
              <a:spcBef>
                <a:spcPct val="50000"/>
              </a:spcBef>
            </a:pPr>
            <a:r>
              <a:rPr lang="en-US" altLang="zh-CN" sz="2000" dirty="0" smtClean="0">
                <a:ea typeface="宋体" charset="-122"/>
              </a:rPr>
              <a:t>2006 January</a:t>
            </a:r>
          </a:p>
          <a:p>
            <a:pPr algn="ctr">
              <a:lnSpc>
                <a:spcPct val="80000"/>
              </a:lnSpc>
              <a:spcBef>
                <a:spcPct val="50000"/>
              </a:spcBef>
            </a:pPr>
            <a:r>
              <a:rPr lang="en-US" altLang="zh-CN" sz="2000" u="sng" dirty="0" smtClean="0">
                <a:solidFill>
                  <a:srgbClr val="FF0000"/>
                </a:solidFill>
                <a:ea typeface="宋体" charset="-122"/>
              </a:rPr>
              <a:t>U</a:t>
            </a:r>
            <a:r>
              <a:rPr lang="en-US" altLang="zh-CN" sz="2000" dirty="0" smtClean="0">
                <a:solidFill>
                  <a:srgbClr val="FF0000"/>
                </a:solidFill>
                <a:ea typeface="宋体" charset="-122"/>
              </a:rPr>
              <a:t>nified </a:t>
            </a:r>
            <a:r>
              <a:rPr lang="en-US" altLang="zh-CN" sz="2000" u="sng" dirty="0" smtClean="0">
                <a:solidFill>
                  <a:srgbClr val="FF0000"/>
                </a:solidFill>
                <a:ea typeface="宋体" charset="-122"/>
              </a:rPr>
              <a:t>E</a:t>
            </a:r>
            <a:r>
              <a:rPr lang="en-US" altLang="zh-CN" sz="2000" dirty="0" smtClean="0">
                <a:solidFill>
                  <a:srgbClr val="FF0000"/>
                </a:solidFill>
                <a:ea typeface="宋体" charset="-122"/>
              </a:rPr>
              <a:t>xtensible </a:t>
            </a:r>
            <a:r>
              <a:rPr lang="en-US" altLang="zh-CN" sz="2000" u="sng" dirty="0" smtClean="0">
                <a:solidFill>
                  <a:srgbClr val="FF0000"/>
                </a:solidFill>
                <a:ea typeface="宋体" charset="-122"/>
              </a:rPr>
              <a:t>F</a:t>
            </a:r>
            <a:r>
              <a:rPr lang="en-US" altLang="zh-CN" sz="2000" dirty="0" smtClean="0">
                <a:solidFill>
                  <a:srgbClr val="FF0000"/>
                </a:solidFill>
                <a:ea typeface="宋体" charset="-122"/>
              </a:rPr>
              <a:t>irmware </a:t>
            </a:r>
            <a:r>
              <a:rPr lang="en-US" altLang="zh-CN" sz="2000" u="sng" dirty="0" smtClean="0">
                <a:solidFill>
                  <a:srgbClr val="FF0000"/>
                </a:solidFill>
                <a:ea typeface="宋体" charset="-122"/>
              </a:rPr>
              <a:t>I</a:t>
            </a:r>
            <a:r>
              <a:rPr lang="en-US" altLang="zh-CN" sz="2000" dirty="0" smtClean="0">
                <a:solidFill>
                  <a:srgbClr val="FF0000"/>
                </a:solidFill>
                <a:ea typeface="宋体" charset="-122"/>
              </a:rPr>
              <a:t>nterface</a:t>
            </a:r>
          </a:p>
        </p:txBody>
      </p:sp>
      <p:pic>
        <p:nvPicPr>
          <p:cNvPr id="4098" name="Picture 2" descr="C:\Users\jyao1\Desktop\150px-Uefi_logo_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406" y="2479417"/>
            <a:ext cx="1428750" cy="164782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jyao1\Desktop\intel-logo.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5016970" y="563616"/>
            <a:ext cx="1638866" cy="12442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jyao1\Desktop\AMD-logo.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705600" y="771332"/>
            <a:ext cx="1752600" cy="665988"/>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jyao1\Desktop\ami-logo-rgb.gif"/>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4551624" y="1871406"/>
            <a:ext cx="1620576" cy="43307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Users\jyao1\Desktop\insyde.gif"/>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73094" y="1828800"/>
            <a:ext cx="1547412" cy="401389"/>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C:\Users\jyao1\Desktop\logo_phoenix.gif"/>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4191000" y="2605072"/>
            <a:ext cx="1447948" cy="59475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Users\jyao1\Desktop\ibm.jpg"/>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7730294" y="2701784"/>
            <a:ext cx="1261306" cy="601546"/>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C:\Users\jyao1\Desktop\dell.jpg"/>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4343400" y="3441665"/>
            <a:ext cx="1347141" cy="101035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sers\jyao1\Desktop\hp.jpg"/>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7818872" y="3448939"/>
            <a:ext cx="791728" cy="800004"/>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descr="C:\Users\jyao1\Desktop\Lenovo-Logo.jpg"/>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4648200" y="4410271"/>
            <a:ext cx="1849113" cy="52505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C:\Users\jyao1\Desktop\microsoft-logo.jpg"/>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5943600" y="4800600"/>
            <a:ext cx="1537405" cy="1229924"/>
          </a:xfrm>
          <a:prstGeom prst="rect">
            <a:avLst/>
          </a:prstGeom>
          <a:noFill/>
          <a:extLst>
            <a:ext uri="{909E8E84-426E-40DD-AFC4-6F175D3DCCD1}">
              <a14:hiddenFill xmlns:a14="http://schemas.microsoft.com/office/drawing/2010/main">
                <a:solidFill>
                  <a:srgbClr val="FFFFFF"/>
                </a:solidFill>
              </a14:hiddenFill>
            </a:ext>
          </a:extLst>
        </p:spPr>
      </p:pic>
      <p:pic>
        <p:nvPicPr>
          <p:cNvPr id="4109" name="Picture 13" descr="C:\Users\jyao1\Desktop\Apple-Logo.gif"/>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7315200" y="4369116"/>
            <a:ext cx="862967" cy="862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174850"/>
      </p:ext>
    </p:extLst>
  </p:cSld>
  <p:clrMapOvr>
    <a:masterClrMapping/>
  </p:clrMapOvr>
  <p:transition>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Thank You </a:t>
            </a:r>
            <a:r>
              <a:rPr lang="en-US" dirty="0" err="1" smtClean="0"/>
              <a:t>CanSecWest</a:t>
            </a:r>
            <a:r>
              <a:rPr lang="en-US" dirty="0" smtClean="0"/>
              <a:t> 2015</a:t>
            </a:r>
            <a:endParaRPr lang="en-US" dirty="0"/>
          </a:p>
        </p:txBody>
      </p:sp>
      <p:sp>
        <p:nvSpPr>
          <p:cNvPr id="3" name="Content Placeholder 2"/>
          <p:cNvSpPr>
            <a:spLocks noGrp="1"/>
          </p:cNvSpPr>
          <p:nvPr>
            <p:ph type="body" idx="1"/>
          </p:nvPr>
        </p:nvSpPr>
        <p:spPr/>
        <p:txBody>
          <a:bodyPr>
            <a:normAutofit/>
          </a:bodyPr>
          <a:lstStyle/>
          <a:p>
            <a:endParaRPr lang="en-US" sz="2000" dirty="0" smtClean="0">
              <a:solidFill>
                <a:schemeClr val="tx1"/>
              </a:solidFill>
            </a:endParaRPr>
          </a:p>
          <a:p>
            <a:endParaRPr lang="en-US" sz="2000" dirty="0"/>
          </a:p>
          <a:p>
            <a:endParaRPr lang="en-US" sz="2000" dirty="0" smtClean="0"/>
          </a:p>
        </p:txBody>
      </p:sp>
    </p:spTree>
    <p:extLst>
      <p:ext uri="{BB962C8B-B14F-4D97-AF65-F5344CB8AC3E}">
        <p14:creationId xmlns:p14="http://schemas.microsoft.com/office/powerpoint/2010/main" val="24252758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bwMode="auto">
          <a:xfrm>
            <a:off x="274638" y="31750"/>
            <a:ext cx="8229600" cy="719138"/>
          </a:xfrm>
          <a:noFill/>
          <a:ln>
            <a:miter lim="800000"/>
            <a:headEnd/>
            <a:tailEnd/>
          </a:ln>
        </p:spPr>
        <p:txBody>
          <a:bodyPr vert="horz" wrap="square" lIns="91440" tIns="45720" rIns="91440" bIns="45720" numCol="1" anchorCtr="0" compatLnSpc="1">
            <a:prstTxWarp prst="textNoShape">
              <a:avLst/>
            </a:prstTxWarp>
          </a:bodyPr>
          <a:lstStyle/>
          <a:p>
            <a:pPr eaLnBrk="1" hangingPunct="1"/>
            <a:r>
              <a:rPr lang="en-US" dirty="0" smtClean="0">
                <a:ea typeface="ＭＳ Ｐゴシック" pitchFamily="34" charset="-128"/>
              </a:rPr>
              <a:t>Today</a:t>
            </a:r>
            <a:endParaRPr lang="en-US" sz="2800" dirty="0" smtClean="0">
              <a:ea typeface="ＭＳ Ｐゴシック" pitchFamily="34" charset="-128"/>
            </a:endParaRPr>
          </a:p>
        </p:txBody>
      </p:sp>
      <p:sp>
        <p:nvSpPr>
          <p:cNvPr id="13333" name="WordArt 24"/>
          <p:cNvSpPr>
            <a:spLocks noChangeArrowheads="1" noChangeShapeType="1" noTextEdit="1"/>
          </p:cNvSpPr>
          <p:nvPr/>
        </p:nvSpPr>
        <p:spPr bwMode="auto">
          <a:xfrm>
            <a:off x="0" y="-304800"/>
            <a:ext cx="9144000" cy="6858000"/>
          </a:xfrm>
          <a:prstGeom prst="rect">
            <a:avLst/>
          </a:prstGeom>
        </p:spPr>
        <p:txBody>
          <a:bodyPr wrap="none" fromWordArt="1">
            <a:prstTxWarp prst="textCascadeUp">
              <a:avLst>
                <a:gd name="adj" fmla="val 44444"/>
              </a:avLst>
            </a:prstTxWarp>
            <a:scene3d>
              <a:camera prst="legacyPerspectiveFront">
                <a:rot lat="20519977" lon="1080000" rev="0"/>
              </a:camera>
              <a:lightRig rig="legacyHarsh2" dir="b"/>
            </a:scene3d>
            <a:sp3d extrusionH="430200" prstMaterial="legacyMatte">
              <a:extrusionClr>
                <a:srgbClr val="FF6600"/>
              </a:extrusionClr>
            </a:sp3d>
          </a:bodyPr>
          <a:lstStyle/>
          <a:p>
            <a:endParaRPr lang="en-US" sz="3600" kern="10">
              <a:ln w="9525">
                <a:round/>
                <a:headEnd/>
                <a:tailEnd/>
              </a:ln>
              <a:gradFill rotWithShape="1">
                <a:gsLst>
                  <a:gs pos="0">
                    <a:srgbClr val="FFE701"/>
                  </a:gs>
                  <a:gs pos="100000">
                    <a:srgbClr val="FE3E02"/>
                  </a:gs>
                </a:gsLst>
                <a:lin ang="5400000" scaled="1"/>
              </a:gradFill>
              <a:latin typeface="Impact"/>
            </a:endParaRPr>
          </a:p>
        </p:txBody>
      </p:sp>
      <p:sp>
        <p:nvSpPr>
          <p:cNvPr id="17" name="Rectangle 6"/>
          <p:cNvSpPr>
            <a:spLocks noChangeArrowheads="1"/>
          </p:cNvSpPr>
          <p:nvPr/>
        </p:nvSpPr>
        <p:spPr bwMode="auto">
          <a:xfrm>
            <a:off x="1010444" y="4711065"/>
            <a:ext cx="3200400" cy="666750"/>
          </a:xfrm>
          <a:prstGeom prst="rect">
            <a:avLst/>
          </a:prstGeom>
          <a:solidFill>
            <a:schemeClr val="bg1">
              <a:lumMod val="85000"/>
            </a:schemeClr>
          </a:solidFill>
          <a:ln w="12700">
            <a:noFill/>
            <a:miter lim="800000"/>
            <a:headEnd type="none" w="sm" len="med"/>
            <a:tailEnd type="none" w="sm" len="med"/>
          </a:ln>
        </p:spPr>
        <p:txBody>
          <a:bodyPr wrap="none" anchor="ctr"/>
          <a:lstStyle/>
          <a:p>
            <a:pPr algn="ctr">
              <a:lnSpc>
                <a:spcPct val="80000"/>
              </a:lnSpc>
              <a:spcBef>
                <a:spcPct val="50000"/>
              </a:spcBef>
            </a:pPr>
            <a:r>
              <a:rPr lang="en-US" sz="2000" dirty="0" smtClean="0"/>
              <a:t>IA32/X64/IPF/ARM</a:t>
            </a:r>
            <a:endParaRPr lang="en-US" sz="2000" dirty="0"/>
          </a:p>
        </p:txBody>
      </p:sp>
      <p:sp>
        <p:nvSpPr>
          <p:cNvPr id="19" name="Rectangle 6"/>
          <p:cNvSpPr>
            <a:spLocks noChangeArrowheads="1"/>
          </p:cNvSpPr>
          <p:nvPr/>
        </p:nvSpPr>
        <p:spPr bwMode="auto">
          <a:xfrm>
            <a:off x="990600" y="838200"/>
            <a:ext cx="3200400" cy="762000"/>
          </a:xfrm>
          <a:prstGeom prst="rect">
            <a:avLst/>
          </a:prstGeom>
          <a:solidFill>
            <a:srgbClr val="FF9966"/>
          </a:solidFill>
          <a:ln w="12700">
            <a:noFill/>
            <a:miter lim="800000"/>
            <a:headEnd type="none" w="sm" len="med"/>
            <a:tailEnd type="none" w="sm" len="med"/>
          </a:ln>
        </p:spPr>
        <p:txBody>
          <a:bodyPr wrap="none" anchor="ctr"/>
          <a:lstStyle/>
          <a:p>
            <a:pPr algn="ctr">
              <a:lnSpc>
                <a:spcPct val="80000"/>
              </a:lnSpc>
              <a:spcBef>
                <a:spcPct val="50000"/>
              </a:spcBef>
            </a:pPr>
            <a:r>
              <a:rPr lang="en-US" sz="2000" dirty="0" smtClean="0"/>
              <a:t>Windows/Linux</a:t>
            </a:r>
            <a:endParaRPr lang="en-US" sz="2000" dirty="0"/>
          </a:p>
        </p:txBody>
      </p:sp>
      <p:sp>
        <p:nvSpPr>
          <p:cNvPr id="22" name="Rectangle 6"/>
          <p:cNvSpPr>
            <a:spLocks noChangeArrowheads="1"/>
          </p:cNvSpPr>
          <p:nvPr/>
        </p:nvSpPr>
        <p:spPr bwMode="auto">
          <a:xfrm>
            <a:off x="4572000" y="2414588"/>
            <a:ext cx="4267200" cy="1233486"/>
          </a:xfrm>
          <a:prstGeom prst="rect">
            <a:avLst/>
          </a:prstGeom>
          <a:noFill/>
          <a:ln w="12700">
            <a:noFill/>
            <a:miter lim="800000"/>
            <a:headEnd type="none" w="sm" len="med"/>
            <a:tailEnd type="none" w="sm" len="med"/>
          </a:ln>
        </p:spPr>
        <p:txBody>
          <a:bodyPr wrap="none" anchor="ctr"/>
          <a:lstStyle/>
          <a:p>
            <a:pPr algn="ctr">
              <a:lnSpc>
                <a:spcPct val="80000"/>
              </a:lnSpc>
              <a:spcBef>
                <a:spcPct val="50000"/>
              </a:spcBef>
            </a:pPr>
            <a:r>
              <a:rPr lang="en-US" altLang="zh-CN" sz="6000" dirty="0" smtClean="0">
                <a:ea typeface="宋体" charset="-122"/>
              </a:rPr>
              <a:t>UEFI + PI</a:t>
            </a:r>
          </a:p>
        </p:txBody>
      </p:sp>
      <p:sp>
        <p:nvSpPr>
          <p:cNvPr id="23" name="Rectangle 6"/>
          <p:cNvSpPr>
            <a:spLocks noChangeArrowheads="1"/>
          </p:cNvSpPr>
          <p:nvPr/>
        </p:nvSpPr>
        <p:spPr bwMode="auto">
          <a:xfrm>
            <a:off x="685800" y="5542756"/>
            <a:ext cx="4267200" cy="553244"/>
          </a:xfrm>
          <a:prstGeom prst="rect">
            <a:avLst/>
          </a:prstGeom>
          <a:noFill/>
          <a:ln w="12700">
            <a:noFill/>
            <a:miter lim="800000"/>
            <a:headEnd type="none" w="sm" len="med"/>
            <a:tailEnd type="none" w="sm" len="med"/>
          </a:ln>
        </p:spPr>
        <p:txBody>
          <a:bodyPr wrap="none" anchor="ctr"/>
          <a:lstStyle/>
          <a:p>
            <a:pPr algn="ctr">
              <a:lnSpc>
                <a:spcPct val="80000"/>
              </a:lnSpc>
              <a:spcBef>
                <a:spcPct val="50000"/>
              </a:spcBef>
            </a:pPr>
            <a:r>
              <a:rPr lang="en-US" altLang="zh-CN" sz="2000" dirty="0" smtClean="0">
                <a:ea typeface="宋体" charset="-122"/>
              </a:rPr>
              <a:t>2006 Aug </a:t>
            </a:r>
            <a:r>
              <a:rPr lang="en-US" altLang="zh-CN" sz="2000" u="sng" dirty="0" smtClean="0">
                <a:solidFill>
                  <a:srgbClr val="FF0000"/>
                </a:solidFill>
                <a:ea typeface="宋体" charset="-122"/>
              </a:rPr>
              <a:t>P</a:t>
            </a:r>
            <a:r>
              <a:rPr lang="en-US" altLang="zh-CN" sz="2000" dirty="0" smtClean="0">
                <a:solidFill>
                  <a:srgbClr val="FF0000"/>
                </a:solidFill>
                <a:ea typeface="宋体" charset="-122"/>
              </a:rPr>
              <a:t>latform </a:t>
            </a:r>
            <a:r>
              <a:rPr lang="en-US" altLang="zh-CN" sz="2000" u="sng" dirty="0" smtClean="0">
                <a:solidFill>
                  <a:srgbClr val="FF0000"/>
                </a:solidFill>
                <a:ea typeface="宋体" charset="-122"/>
              </a:rPr>
              <a:t>I</a:t>
            </a:r>
            <a:r>
              <a:rPr lang="en-US" altLang="zh-CN" sz="2000" dirty="0" smtClean="0">
                <a:solidFill>
                  <a:srgbClr val="FF0000"/>
                </a:solidFill>
                <a:ea typeface="宋体" charset="-122"/>
              </a:rPr>
              <a:t>nitialization</a:t>
            </a:r>
          </a:p>
        </p:txBody>
      </p:sp>
      <p:grpSp>
        <p:nvGrpSpPr>
          <p:cNvPr id="3" name="Group 2"/>
          <p:cNvGrpSpPr/>
          <p:nvPr/>
        </p:nvGrpSpPr>
        <p:grpSpPr>
          <a:xfrm>
            <a:off x="838200" y="1600200"/>
            <a:ext cx="3505200" cy="3110865"/>
            <a:chOff x="838200" y="1600200"/>
            <a:chExt cx="3505200" cy="3110865"/>
          </a:xfrm>
        </p:grpSpPr>
        <p:sp>
          <p:nvSpPr>
            <p:cNvPr id="13321" name="Rectangle 10"/>
            <p:cNvSpPr>
              <a:spLocks noChangeArrowheads="1"/>
            </p:cNvSpPr>
            <p:nvPr/>
          </p:nvSpPr>
          <p:spPr bwMode="auto">
            <a:xfrm>
              <a:off x="1000522" y="2414588"/>
              <a:ext cx="3180556" cy="2161381"/>
            </a:xfrm>
            <a:prstGeom prst="rect">
              <a:avLst/>
            </a:prstGeom>
            <a:solidFill>
              <a:srgbClr val="66FF66"/>
            </a:solidFill>
            <a:ln w="12700">
              <a:noFill/>
              <a:miter lim="800000"/>
              <a:headEnd/>
              <a:tailEnd/>
            </a:ln>
          </p:spPr>
          <p:txBody>
            <a:bodyPr wrap="none" anchor="ctr"/>
            <a:lstStyle/>
            <a:p>
              <a:pPr algn="ctr">
                <a:lnSpc>
                  <a:spcPct val="80000"/>
                </a:lnSpc>
                <a:spcBef>
                  <a:spcPct val="50000"/>
                </a:spcBef>
              </a:pPr>
              <a:endParaRPr lang="en-US" dirty="0" smtClean="0"/>
            </a:p>
            <a:p>
              <a:pPr algn="ctr">
                <a:lnSpc>
                  <a:spcPct val="80000"/>
                </a:lnSpc>
                <a:spcBef>
                  <a:spcPct val="50000"/>
                </a:spcBef>
              </a:pPr>
              <a:r>
                <a:rPr lang="en-US" dirty="0" smtClean="0"/>
                <a:t>PI</a:t>
              </a:r>
              <a:endParaRPr lang="en-US" dirty="0"/>
            </a:p>
          </p:txBody>
        </p:sp>
        <p:sp>
          <p:nvSpPr>
            <p:cNvPr id="13322" name="Rectangle 11"/>
            <p:cNvSpPr>
              <a:spLocks noChangeArrowheads="1"/>
            </p:cNvSpPr>
            <p:nvPr/>
          </p:nvSpPr>
          <p:spPr bwMode="auto">
            <a:xfrm>
              <a:off x="1301750" y="2414588"/>
              <a:ext cx="2590799" cy="1090612"/>
            </a:xfrm>
            <a:prstGeom prst="rect">
              <a:avLst/>
            </a:prstGeom>
            <a:solidFill>
              <a:schemeClr val="bg1"/>
            </a:solidFill>
            <a:ln w="12700">
              <a:noFill/>
              <a:miter lim="800000"/>
              <a:headEnd/>
              <a:tailEnd/>
            </a:ln>
          </p:spPr>
          <p:txBody>
            <a:bodyPr wrap="none" anchor="ctr"/>
            <a:lstStyle/>
            <a:p>
              <a:pPr>
                <a:lnSpc>
                  <a:spcPct val="80000"/>
                </a:lnSpc>
                <a:spcBef>
                  <a:spcPct val="50000"/>
                </a:spcBef>
              </a:pPr>
              <a:endParaRPr lang="en-US"/>
            </a:p>
          </p:txBody>
        </p:sp>
        <p:sp>
          <p:nvSpPr>
            <p:cNvPr id="13325" name="Rectangle 14"/>
            <p:cNvSpPr>
              <a:spLocks noChangeArrowheads="1"/>
            </p:cNvSpPr>
            <p:nvPr/>
          </p:nvSpPr>
          <p:spPr bwMode="auto">
            <a:xfrm>
              <a:off x="1320801" y="3837781"/>
              <a:ext cx="2590798" cy="738188"/>
            </a:xfrm>
            <a:prstGeom prst="rect">
              <a:avLst/>
            </a:prstGeom>
            <a:solidFill>
              <a:schemeClr val="bg1"/>
            </a:solidFill>
            <a:ln w="12700">
              <a:noFill/>
              <a:miter lim="800000"/>
              <a:headEnd/>
              <a:tailEnd/>
            </a:ln>
          </p:spPr>
          <p:txBody>
            <a:bodyPr wrap="none" anchor="ctr"/>
            <a:lstStyle/>
            <a:p>
              <a:pPr>
                <a:lnSpc>
                  <a:spcPct val="80000"/>
                </a:lnSpc>
                <a:spcBef>
                  <a:spcPct val="50000"/>
                </a:spcBef>
              </a:pPr>
              <a:endParaRPr lang="en-US"/>
            </a:p>
          </p:txBody>
        </p:sp>
        <p:sp>
          <p:nvSpPr>
            <p:cNvPr id="13326" name="Text Box 15"/>
            <p:cNvSpPr txBox="1">
              <a:spLocks noChangeArrowheads="1"/>
            </p:cNvSpPr>
            <p:nvPr/>
          </p:nvSpPr>
          <p:spPr bwMode="auto">
            <a:xfrm rot="-5400000">
              <a:off x="1568450" y="3749675"/>
              <a:ext cx="533400" cy="914400"/>
            </a:xfrm>
            <a:prstGeom prst="rect">
              <a:avLst/>
            </a:prstGeom>
            <a:solidFill>
              <a:srgbClr val="66FFFF"/>
            </a:solidFill>
            <a:ln w="12700" algn="ctr">
              <a:noFill/>
              <a:miter lim="800000"/>
              <a:headEnd/>
              <a:tailEnd/>
            </a:ln>
          </p:spPr>
          <p:txBody>
            <a:bodyPr vert="eaVert" wrap="none" lIns="92075" tIns="46038" rIns="92075" bIns="46038" anchor="ctr"/>
            <a:lstStyle/>
            <a:p>
              <a:pPr>
                <a:lnSpc>
                  <a:spcPct val="90000"/>
                </a:lnSpc>
              </a:pPr>
              <a:r>
                <a:rPr lang="en-US" sz="1200" dirty="0" smtClean="0"/>
                <a:t>CPU</a:t>
              </a:r>
              <a:endParaRPr lang="en-US" sz="1200" dirty="0"/>
            </a:p>
            <a:p>
              <a:pPr>
                <a:lnSpc>
                  <a:spcPct val="90000"/>
                </a:lnSpc>
              </a:pPr>
              <a:r>
                <a:rPr lang="en-US" sz="1200" dirty="0" smtClean="0"/>
                <a:t>Module</a:t>
              </a:r>
              <a:endParaRPr lang="en-US" sz="1200" dirty="0"/>
            </a:p>
          </p:txBody>
        </p:sp>
        <p:sp>
          <p:nvSpPr>
            <p:cNvPr id="13327" name="Text Box 16"/>
            <p:cNvSpPr txBox="1">
              <a:spLocks noChangeArrowheads="1"/>
            </p:cNvSpPr>
            <p:nvPr/>
          </p:nvSpPr>
          <p:spPr bwMode="auto">
            <a:xfrm rot="-5400000">
              <a:off x="1308101" y="2508249"/>
              <a:ext cx="1004887" cy="865189"/>
            </a:xfrm>
            <a:prstGeom prst="rect">
              <a:avLst/>
            </a:prstGeom>
            <a:solidFill>
              <a:srgbClr val="66FFFF"/>
            </a:solidFill>
            <a:ln w="12700" algn="ctr">
              <a:noFill/>
              <a:miter lim="800000"/>
              <a:headEnd/>
              <a:tailEnd/>
            </a:ln>
          </p:spPr>
          <p:txBody>
            <a:bodyPr vert="eaVert" wrap="none" lIns="92075" tIns="46038" rIns="92075" bIns="46038" anchor="ctr"/>
            <a:lstStyle/>
            <a:p>
              <a:pPr>
                <a:lnSpc>
                  <a:spcPct val="80000"/>
                </a:lnSpc>
                <a:spcBef>
                  <a:spcPct val="50000"/>
                </a:spcBef>
              </a:pPr>
              <a:r>
                <a:rPr lang="en-US" sz="1400" dirty="0" smtClean="0"/>
                <a:t>Generic</a:t>
              </a:r>
            </a:p>
            <a:p>
              <a:pPr>
                <a:lnSpc>
                  <a:spcPct val="80000"/>
                </a:lnSpc>
                <a:spcBef>
                  <a:spcPct val="50000"/>
                </a:spcBef>
              </a:pPr>
              <a:r>
                <a:rPr lang="en-US" sz="1400" dirty="0" smtClean="0"/>
                <a:t>UEFI </a:t>
              </a:r>
            </a:p>
            <a:p>
              <a:pPr>
                <a:lnSpc>
                  <a:spcPct val="80000"/>
                </a:lnSpc>
                <a:spcBef>
                  <a:spcPct val="50000"/>
                </a:spcBef>
              </a:pPr>
              <a:r>
                <a:rPr lang="en-US" sz="1400" dirty="0" smtClean="0"/>
                <a:t>Drivers</a:t>
              </a:r>
              <a:endParaRPr lang="en-US" sz="1400" dirty="0"/>
            </a:p>
          </p:txBody>
        </p:sp>
        <p:sp>
          <p:nvSpPr>
            <p:cNvPr id="18" name="Rectangle 6"/>
            <p:cNvSpPr>
              <a:spLocks noChangeArrowheads="1"/>
            </p:cNvSpPr>
            <p:nvPr/>
          </p:nvSpPr>
          <p:spPr bwMode="auto">
            <a:xfrm>
              <a:off x="990600" y="1752600"/>
              <a:ext cx="3200400" cy="533399"/>
            </a:xfrm>
            <a:prstGeom prst="rect">
              <a:avLst/>
            </a:prstGeom>
            <a:solidFill>
              <a:srgbClr val="FFFF00"/>
            </a:solidFill>
            <a:ln w="12700">
              <a:noFill/>
              <a:miter lim="800000"/>
              <a:headEnd type="none" w="sm" len="med"/>
              <a:tailEnd type="none" w="sm" len="med"/>
            </a:ln>
          </p:spPr>
          <p:txBody>
            <a:bodyPr wrap="none" anchor="ctr"/>
            <a:lstStyle/>
            <a:p>
              <a:pPr algn="ctr">
                <a:lnSpc>
                  <a:spcPct val="80000"/>
                </a:lnSpc>
                <a:spcBef>
                  <a:spcPct val="50000"/>
                </a:spcBef>
              </a:pPr>
              <a:r>
                <a:rPr lang="en-US" sz="2000" dirty="0" smtClean="0"/>
                <a:t>UEFI</a:t>
              </a:r>
            </a:p>
          </p:txBody>
        </p:sp>
        <p:sp>
          <p:nvSpPr>
            <p:cNvPr id="20" name="Text Box 15"/>
            <p:cNvSpPr txBox="1">
              <a:spLocks noChangeArrowheads="1"/>
            </p:cNvSpPr>
            <p:nvPr/>
          </p:nvSpPr>
          <p:spPr bwMode="auto">
            <a:xfrm rot="-5400000">
              <a:off x="2933700" y="3771900"/>
              <a:ext cx="533400" cy="914400"/>
            </a:xfrm>
            <a:prstGeom prst="rect">
              <a:avLst/>
            </a:prstGeom>
            <a:solidFill>
              <a:srgbClr val="66FFFF"/>
            </a:solidFill>
            <a:ln w="12700" algn="ctr">
              <a:noFill/>
              <a:miter lim="800000"/>
              <a:headEnd/>
              <a:tailEnd/>
            </a:ln>
          </p:spPr>
          <p:txBody>
            <a:bodyPr vert="eaVert" wrap="none" lIns="92075" tIns="46038" rIns="92075" bIns="46038" anchor="ctr"/>
            <a:lstStyle/>
            <a:p>
              <a:pPr>
                <a:lnSpc>
                  <a:spcPct val="90000"/>
                </a:lnSpc>
              </a:pPr>
              <a:r>
                <a:rPr lang="en-US" sz="1200" dirty="0"/>
                <a:t>Silicon </a:t>
              </a:r>
            </a:p>
            <a:p>
              <a:pPr>
                <a:lnSpc>
                  <a:spcPct val="90000"/>
                </a:lnSpc>
              </a:pPr>
              <a:r>
                <a:rPr lang="en-US" sz="1200" dirty="0" smtClean="0"/>
                <a:t>Module</a:t>
              </a:r>
              <a:endParaRPr lang="en-US" sz="1200" dirty="0"/>
            </a:p>
          </p:txBody>
        </p:sp>
        <p:sp>
          <p:nvSpPr>
            <p:cNvPr id="21" name="Text Box 16"/>
            <p:cNvSpPr txBox="1">
              <a:spLocks noChangeArrowheads="1"/>
            </p:cNvSpPr>
            <p:nvPr/>
          </p:nvSpPr>
          <p:spPr bwMode="auto">
            <a:xfrm rot="-5400000">
              <a:off x="2722562" y="2508249"/>
              <a:ext cx="1004887" cy="865189"/>
            </a:xfrm>
            <a:prstGeom prst="rect">
              <a:avLst/>
            </a:prstGeom>
            <a:solidFill>
              <a:srgbClr val="66FFFF"/>
            </a:solidFill>
            <a:ln w="12700" algn="ctr">
              <a:noFill/>
              <a:miter lim="800000"/>
              <a:headEnd/>
              <a:tailEnd/>
            </a:ln>
          </p:spPr>
          <p:txBody>
            <a:bodyPr vert="eaVert" wrap="none" lIns="92075" tIns="46038" rIns="92075" bIns="46038" anchor="ctr"/>
            <a:lstStyle/>
            <a:p>
              <a:pPr>
                <a:lnSpc>
                  <a:spcPct val="80000"/>
                </a:lnSpc>
                <a:spcBef>
                  <a:spcPct val="50000"/>
                </a:spcBef>
              </a:pPr>
              <a:r>
                <a:rPr lang="en-US" sz="1400" dirty="0" smtClean="0"/>
                <a:t>Platform</a:t>
              </a:r>
            </a:p>
            <a:p>
              <a:pPr>
                <a:lnSpc>
                  <a:spcPct val="80000"/>
                </a:lnSpc>
                <a:spcBef>
                  <a:spcPct val="50000"/>
                </a:spcBef>
              </a:pPr>
              <a:r>
                <a:rPr lang="en-US" sz="1400" dirty="0" smtClean="0"/>
                <a:t>DXE</a:t>
              </a:r>
              <a:endParaRPr lang="en-US" sz="1400" dirty="0"/>
            </a:p>
            <a:p>
              <a:pPr>
                <a:lnSpc>
                  <a:spcPct val="80000"/>
                </a:lnSpc>
                <a:spcBef>
                  <a:spcPct val="50000"/>
                </a:spcBef>
              </a:pPr>
              <a:r>
                <a:rPr lang="en-US" sz="1400" dirty="0" smtClean="0"/>
                <a:t>Drivers</a:t>
              </a:r>
              <a:endParaRPr lang="en-US" sz="1400" dirty="0"/>
            </a:p>
          </p:txBody>
        </p:sp>
        <p:sp>
          <p:nvSpPr>
            <p:cNvPr id="2" name="Rounded Rectangle 1"/>
            <p:cNvSpPr/>
            <p:nvPr/>
          </p:nvSpPr>
          <p:spPr>
            <a:xfrm>
              <a:off x="838200" y="1600200"/>
              <a:ext cx="3505200" cy="3110865"/>
            </a:xfrm>
            <a:prstGeom prst="roundRect">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4" name="Rectangle 30"/>
            <p:cNvSpPr>
              <a:spLocks noChangeArrowheads="1"/>
            </p:cNvSpPr>
            <p:nvPr/>
          </p:nvSpPr>
          <p:spPr bwMode="auto">
            <a:xfrm>
              <a:off x="2354059" y="2841267"/>
              <a:ext cx="330510" cy="199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eaLnBrk="0" hangingPunct="0">
                <a:spcBef>
                  <a:spcPct val="0"/>
                </a:spcBef>
                <a:buClrTx/>
              </a:pPr>
              <a:r>
                <a:rPr lang="en-US" altLang="zh-CN" sz="700" dirty="0">
                  <a:ea typeface="宋体" pitchFamily="2" charset="-122"/>
                </a:rPr>
                <a:t>• • •</a:t>
              </a:r>
            </a:p>
          </p:txBody>
        </p:sp>
        <p:sp>
          <p:nvSpPr>
            <p:cNvPr id="25" name="Rectangle 30"/>
            <p:cNvSpPr>
              <a:spLocks noChangeArrowheads="1"/>
            </p:cNvSpPr>
            <p:nvPr/>
          </p:nvSpPr>
          <p:spPr bwMode="auto">
            <a:xfrm>
              <a:off x="2362200" y="4068049"/>
              <a:ext cx="330510" cy="199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eaLnBrk="0" hangingPunct="0">
                <a:spcBef>
                  <a:spcPct val="0"/>
                </a:spcBef>
                <a:buClrTx/>
              </a:pPr>
              <a:r>
                <a:rPr lang="en-US" altLang="zh-CN" sz="700" dirty="0">
                  <a:ea typeface="宋体" pitchFamily="2" charset="-122"/>
                </a:rPr>
                <a:t>• • •</a:t>
              </a:r>
            </a:p>
          </p:txBody>
        </p:sp>
      </p:grpSp>
    </p:spTree>
    <p:extLst>
      <p:ext uri="{BB962C8B-B14F-4D97-AF65-F5344CB8AC3E}">
        <p14:creationId xmlns:p14="http://schemas.microsoft.com/office/powerpoint/2010/main" val="105638718"/>
      </p:ext>
    </p:extLst>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ISPO-PPT-Template-darkblue-newlogo 2014">
  <a:themeElements>
    <a:clrScheme name="Custom 3">
      <a:dk1>
        <a:sysClr val="windowText" lastClr="000000"/>
      </a:dk1>
      <a:lt1>
        <a:sysClr val="window" lastClr="FFFFFF"/>
      </a:lt1>
      <a:dk2>
        <a:srgbClr val="004280"/>
      </a:dk2>
      <a:lt2>
        <a:srgbClr val="B1BABF"/>
      </a:lt2>
      <a:accent1>
        <a:srgbClr val="0071C5"/>
      </a:accent1>
      <a:accent2>
        <a:srgbClr val="00AEEF"/>
      </a:accent2>
      <a:accent3>
        <a:srgbClr val="8DC8E8"/>
      </a:accent3>
      <a:accent4>
        <a:srgbClr val="FFDA00"/>
      </a:accent4>
      <a:accent5>
        <a:srgbClr val="FDB813"/>
      </a:accent5>
      <a:accent6>
        <a:srgbClr val="A6CE39"/>
      </a:accent6>
      <a:hlink>
        <a:srgbClr val="004280"/>
      </a:hlink>
      <a:folHlink>
        <a:srgbClr val="ED1C24"/>
      </a:folHlink>
    </a:clrScheme>
    <a:fontScheme name="Intel">
      <a:majorFont>
        <a:latin typeface="Neo Sans Intel Light"/>
        <a:ea typeface=""/>
        <a:cs typeface="Arial"/>
      </a:majorFont>
      <a:minorFont>
        <a:latin typeface="Neo Sans Inte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000" dirty="0" smtClean="0">
            <a:solidFill>
              <a:schemeClr val="tx2"/>
            </a:solidFill>
            <a:latin typeface="Neo Sans Intel"/>
            <a:cs typeface="Neo Sans Inte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5112</Words>
  <Application>Microsoft Office PowerPoint</Application>
  <PresentationFormat>On-screen Show (4:3)</PresentationFormat>
  <Paragraphs>1238</Paragraphs>
  <Slides>80</Slides>
  <Notes>45</Notes>
  <HiddenSlides>0</HiddenSlides>
  <MMClips>0</MMClips>
  <ScaleCrop>false</ScaleCrop>
  <HeadingPairs>
    <vt:vector size="8" baseType="variant">
      <vt:variant>
        <vt:lpstr>Fonts Used</vt:lpstr>
      </vt:variant>
      <vt:variant>
        <vt:i4>23</vt:i4>
      </vt: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105" baseType="lpstr">
      <vt:lpstr>ＭＳ Ｐゴシック</vt:lpstr>
      <vt:lpstr>ＭＳ Ｐゴシック</vt:lpstr>
      <vt:lpstr>SimSun</vt:lpstr>
      <vt:lpstr>SimSun</vt:lpstr>
      <vt:lpstr>Aharoni</vt:lpstr>
      <vt:lpstr>Arial</vt:lpstr>
      <vt:lpstr>Bookman Old Style</vt:lpstr>
      <vt:lpstr>Browallia New</vt:lpstr>
      <vt:lpstr>Calibri</vt:lpstr>
      <vt:lpstr>Comic Sans MS</vt:lpstr>
      <vt:lpstr>Courier New</vt:lpstr>
      <vt:lpstr>Impact</vt:lpstr>
      <vt:lpstr>Lucida Grande</vt:lpstr>
      <vt:lpstr>Lucida Handwriting</vt:lpstr>
      <vt:lpstr>Neo Sans Intel</vt:lpstr>
      <vt:lpstr>Neo Sans Intel Light</vt:lpstr>
      <vt:lpstr>Neo Sans Intel Medium</vt:lpstr>
      <vt:lpstr>Times</vt:lpstr>
      <vt:lpstr>Times New Roman</vt:lpstr>
      <vt:lpstr>Tw Cen MT</vt:lpstr>
      <vt:lpstr>Verdana</vt:lpstr>
      <vt:lpstr>Vista Sans OT Light</vt:lpstr>
      <vt:lpstr>Wingdings</vt:lpstr>
      <vt:lpstr>ISPO-PPT-Template-darkblue-newlogo 2014</vt:lpstr>
      <vt:lpstr>Visio</vt:lpstr>
      <vt:lpstr>UEFI, Open Platforms, and the Defender’s Dilemma</vt:lpstr>
      <vt:lpstr>Agenda</vt:lpstr>
      <vt:lpstr>Background on UEFI</vt:lpstr>
      <vt:lpstr>Old Day</vt:lpstr>
      <vt:lpstr>Pioneer</vt:lpstr>
      <vt:lpstr>PC/AT BIOS</vt:lpstr>
      <vt:lpstr>PC/AT BIOS -&gt; EFI</vt:lpstr>
      <vt:lpstr>Broader adoption</vt:lpstr>
      <vt:lpstr>Today</vt:lpstr>
      <vt:lpstr>Industry Transition</vt:lpstr>
      <vt:lpstr>What is UEFI? UEFI Platform Initialization Overview</vt:lpstr>
      <vt:lpstr>Where are we (UEFI firmware)?</vt:lpstr>
      <vt:lpstr>What’s in UEFI</vt:lpstr>
      <vt:lpstr>PowerPoint Presentation</vt:lpstr>
      <vt:lpstr>UEFI [Compliant] Firmware</vt:lpstr>
      <vt:lpstr>Specification &amp; Tianocore.org Timeline</vt:lpstr>
      <vt:lpstr>PowerPoint Presentation</vt:lpstr>
      <vt:lpstr>PowerPoint Presentation</vt:lpstr>
      <vt:lpstr>PowerPoint Presentation</vt:lpstr>
      <vt:lpstr>Contents</vt:lpstr>
      <vt:lpstr>Core evolution</vt:lpstr>
      <vt:lpstr>The road from core to platform</vt:lpstr>
      <vt:lpstr>Security Features</vt:lpstr>
      <vt:lpstr>Solving Firmware Update</vt:lpstr>
      <vt:lpstr>Delivering Firmware Binaries</vt:lpstr>
      <vt:lpstr>Rollbacks with fences</vt:lpstr>
      <vt:lpstr>Security Solutions</vt:lpstr>
      <vt:lpstr>Guarding &amp; Verifying in Pre-boot</vt:lpstr>
      <vt:lpstr>UEFI Driver Signing</vt:lpstr>
      <vt:lpstr>UEFI Authenticated Variable</vt:lpstr>
      <vt:lpstr>Put them altogether: UEFI Secure Boot</vt:lpstr>
      <vt:lpstr>UEFI Secure Boot   VS     TCG  Trusted Boot</vt:lpstr>
      <vt:lpstr>PowerPoint Presentation</vt:lpstr>
      <vt:lpstr>Relevant open source software packages/routines for Authorization flow</vt:lpstr>
      <vt:lpstr>PowerPoint Presentation</vt:lpstr>
      <vt:lpstr>PowerPoint Presentation</vt:lpstr>
      <vt:lpstr>PowerPoint Presentation</vt:lpstr>
      <vt:lpstr>PowerPoint Presentation</vt:lpstr>
      <vt:lpstr>PowerPoint Presentation</vt:lpstr>
      <vt:lpstr>PowerPoint Presentation</vt:lpstr>
      <vt:lpstr>Technologies – putting it together</vt:lpstr>
      <vt:lpstr>Trust Model</vt:lpstr>
      <vt:lpstr>System</vt:lpstr>
      <vt:lpstr>Security</vt:lpstr>
      <vt:lpstr>Security Challenges</vt:lpstr>
      <vt:lpstr>PowerPoint Presentation</vt:lpstr>
      <vt:lpstr>PowerPoint Presentation</vt:lpstr>
      <vt:lpstr>PowerPoint Presentation</vt:lpstr>
      <vt:lpstr>PowerPoint Presentation</vt:lpstr>
      <vt:lpstr>PowerPoint Presentation</vt:lpstr>
      <vt:lpstr>What Could Possibly Go Wrong???</vt:lpstr>
      <vt:lpstr>Things need consider</vt:lpstr>
      <vt:lpstr>What to build &amp; defend – Rationale for a threat model</vt:lpstr>
      <vt:lpstr>Defining, using a threat model</vt:lpstr>
      <vt:lpstr>We don’t always get to  choose our Assets</vt:lpstr>
      <vt:lpstr>Flash**</vt:lpstr>
      <vt:lpstr>SMM</vt:lpstr>
      <vt:lpstr>Resume from S3</vt:lpstr>
      <vt:lpstr>Tool chain</vt:lpstr>
      <vt:lpstr>Boot flow</vt:lpstr>
      <vt:lpstr>TM to Modules: Boot flow</vt:lpstr>
      <vt:lpstr>Assets or not?</vt:lpstr>
      <vt:lpstr>PowerPoint Presentation</vt:lpstr>
      <vt:lpstr>EDK II on MinnowMax</vt:lpstr>
      <vt:lpstr>MinnowMax</vt:lpstr>
      <vt:lpstr>Intel® Firmware Support Package (FSP) Overview</vt:lpstr>
      <vt:lpstr>Intel® FSP Boot Flow</vt:lpstr>
      <vt:lpstr>MinnowMax</vt:lpstr>
      <vt:lpstr>EDK II on Galileo</vt:lpstr>
      <vt:lpstr>Intel® Quark™ SoC – Hardware Overview</vt:lpstr>
      <vt:lpstr>UEFI for Intel® Quark™ SoC</vt:lpstr>
      <vt:lpstr>Quark and security</vt:lpstr>
      <vt:lpstr>Futures</vt:lpstr>
      <vt:lpstr>Integrity analysis of Pre-OS via Compartments – CW/BIBA</vt:lpstr>
      <vt:lpstr>PowerPoint Presentation</vt:lpstr>
      <vt:lpstr>PowerPoint Presentation</vt:lpstr>
      <vt:lpstr>PowerPoint Presentation</vt:lpstr>
      <vt:lpstr>Moving Forward</vt:lpstr>
      <vt:lpstr>References</vt:lpstr>
      <vt:lpstr>Thank You CanSecWest 2015</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SMI Handler Vulnerabilities</dc:title>
  <dc:creator/>
  <cp:keywords>BIOS, Secure Boot, UEFI, SMM, System Firmware, CTPClassification=CTP_PUBLIC:VisualMarkings=</cp:keywords>
  <cp:lastModifiedBy/>
  <cp:revision>1</cp:revision>
  <dcterms:created xsi:type="dcterms:W3CDTF">2014-07-21T22:23:38Z</dcterms:created>
  <dcterms:modified xsi:type="dcterms:W3CDTF">2016-07-06T05:22:16Z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0d4fa299-abb0-4b51-9d00-aa81011973bb</vt:lpwstr>
  </property>
  <property fmtid="{D5CDD505-2E9C-101B-9397-08002B2CF9AE}" pid="3" name="CTP_TimeStamp">
    <vt:lpwstr>2016-07-06 05:22:14Z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CTP_IC</vt:lpwstr>
  </property>
</Properties>
</file>